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ab7b6d3ee944130" /><Relationship Type="http://schemas.openxmlformats.org/officeDocument/2006/relationships/extended-properties" Target="/docProps/app.xml" Id="Rd340d650859548d3" /><Relationship Type="http://schemas.openxmlformats.org/officeDocument/2006/relationships/officeDocument" Target="/ppt/presentation.xml" Id="Re97fc1a8480f4a93" /></Relationships>
</file>

<file path=ppt/presentation.xml><?xml version="1.0" encoding="utf-8"?>
<p:presentation xmlns:p="http://schemas.openxmlformats.org/presentationml/2006/main">
  <p:sldMasterIdLst>
    <p:sldMasterId xmlns:r="http://schemas.openxmlformats.org/officeDocument/2006/relationships" id="2147483648" r:id="Rab48570f264e447e"/>
  </p:sldMasterIdLst>
  <p:notesMasterIdLst>
    <p:notesMasterId xmlns:r="http://schemas.openxmlformats.org/officeDocument/2006/relationships" r:id="R36b6aa3ae3b54e72"/>
  </p:notesMasterIdLst>
  <p:sldIdLst>
    <p:sldId xmlns:r="http://schemas.openxmlformats.org/officeDocument/2006/relationships" id="256" r:id="R2f0252b32d8f48a6"/>
    <p:sldId xmlns:r="http://schemas.openxmlformats.org/officeDocument/2006/relationships" id="257" r:id="Rebfd461168cf4363"/>
    <p:sldId xmlns:r="http://schemas.openxmlformats.org/officeDocument/2006/relationships" id="258" r:id="R51a18a20810c4631"/>
    <p:sldId xmlns:r="http://schemas.openxmlformats.org/officeDocument/2006/relationships" id="259" r:id="Rcd78ad52b3e34a59"/>
    <p:sldId xmlns:r="http://schemas.openxmlformats.org/officeDocument/2006/relationships" id="260" r:id="Raf9a0bfa7d024f08"/>
    <p:sldId xmlns:r="http://schemas.openxmlformats.org/officeDocument/2006/relationships" id="261" r:id="R71cf833f69cc4ded"/>
    <p:sldId xmlns:r="http://schemas.openxmlformats.org/officeDocument/2006/relationships" id="262" r:id="R4aab8a4ec92c483a"/>
    <p:sldId xmlns:r="http://schemas.openxmlformats.org/officeDocument/2006/relationships" id="263" r:id="R7ccd2dfe5fb04255"/>
    <p:sldId xmlns:r="http://schemas.openxmlformats.org/officeDocument/2006/relationships" id="264" r:id="Rd1faf3d0573b49dc"/>
    <p:sldId xmlns:r="http://schemas.openxmlformats.org/officeDocument/2006/relationships" id="265" r:id="R57f73c6341994515"/>
    <p:sldId xmlns:r="http://schemas.openxmlformats.org/officeDocument/2006/relationships" id="266" r:id="R2529fc5264cf4fe9"/>
    <p:sldId xmlns:r="http://schemas.openxmlformats.org/officeDocument/2006/relationships" id="267" r:id="R50d6442e8a9a46d3"/>
    <p:sldId xmlns:r="http://schemas.openxmlformats.org/officeDocument/2006/relationships" id="268" r:id="Rbbd62de093174fda"/>
    <p:sldId xmlns:r="http://schemas.openxmlformats.org/officeDocument/2006/relationships" id="269" r:id="Re2403d47b8754267"/>
    <p:sldId xmlns:r="http://schemas.openxmlformats.org/officeDocument/2006/relationships" id="270" r:id="Ra266f167f39243f1"/>
    <p:sldId xmlns:r="http://schemas.openxmlformats.org/officeDocument/2006/relationships" id="271" r:id="Rc8314f39e6514ec9"/>
    <p:sldId xmlns:r="http://schemas.openxmlformats.org/officeDocument/2006/relationships" id="272" r:id="R3f2d79e8ac9848f9"/>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da53915b0100455c" /><Relationship Type="http://schemas.openxmlformats.org/officeDocument/2006/relationships/slideMaster" Target="/ppt/slideMasters/slideMaster1.xml" Id="Rab48570f264e447e" /><Relationship Type="http://schemas.openxmlformats.org/officeDocument/2006/relationships/notesMaster" Target="/ppt/notesMasters/notesMaster1.xml" Id="R36b6aa3ae3b54e72" /><Relationship Type="http://schemas.openxmlformats.org/officeDocument/2006/relationships/presProps" Target="/ppt/presProps.xml" Id="Rb090e74b0dd1457e" /><Relationship Type="http://schemas.openxmlformats.org/officeDocument/2006/relationships/viewProps" Target="/ppt/viewProps.xml" Id="Rf8604dee658b4310" /><Relationship Type="http://schemas.openxmlformats.org/officeDocument/2006/relationships/tableStyles" Target="/ppt/tableStyles.xml" Id="Re19b9c47cd6c4c99" /><Relationship Type="http://schemas.openxmlformats.org/officeDocument/2006/relationships/slide" Target="/ppt/slides/slide1.xml" Id="R2f0252b32d8f48a6" /><Relationship Type="http://schemas.openxmlformats.org/officeDocument/2006/relationships/slide" Target="/ppt/slides/slide2.xml" Id="Rebfd461168cf4363" /><Relationship Type="http://schemas.openxmlformats.org/officeDocument/2006/relationships/slide" Target="/ppt/slides/slide3.xml" Id="R51a18a20810c4631" /><Relationship Type="http://schemas.openxmlformats.org/officeDocument/2006/relationships/slide" Target="/ppt/slides/slide4.xml" Id="Rcd78ad52b3e34a59" /><Relationship Type="http://schemas.openxmlformats.org/officeDocument/2006/relationships/slide" Target="/ppt/slides/slide5.xml" Id="Raf9a0bfa7d024f08" /><Relationship Type="http://schemas.openxmlformats.org/officeDocument/2006/relationships/slide" Target="/ppt/slides/slide6.xml" Id="R71cf833f69cc4ded" /><Relationship Type="http://schemas.openxmlformats.org/officeDocument/2006/relationships/slide" Target="/ppt/slides/slide7.xml" Id="R4aab8a4ec92c483a" /><Relationship Type="http://schemas.openxmlformats.org/officeDocument/2006/relationships/slide" Target="/ppt/slides/slide8.xml" Id="R7ccd2dfe5fb04255" /><Relationship Type="http://schemas.openxmlformats.org/officeDocument/2006/relationships/slide" Target="/ppt/slides/slide9.xml" Id="Rd1faf3d0573b49dc" /><Relationship Type="http://schemas.openxmlformats.org/officeDocument/2006/relationships/slide" Target="/ppt/slides/slide10.xml" Id="R57f73c6341994515" /><Relationship Type="http://schemas.openxmlformats.org/officeDocument/2006/relationships/slide" Target="/ppt/slides/slide11.xml" Id="R2529fc5264cf4fe9" /><Relationship Type="http://schemas.openxmlformats.org/officeDocument/2006/relationships/slide" Target="/ppt/slides/slide12.xml" Id="R50d6442e8a9a46d3" /><Relationship Type="http://schemas.openxmlformats.org/officeDocument/2006/relationships/slide" Target="/ppt/slides/slide13.xml" Id="Rbbd62de093174fda" /><Relationship Type="http://schemas.openxmlformats.org/officeDocument/2006/relationships/slide" Target="/ppt/slides/slide14.xml" Id="Re2403d47b8754267" /><Relationship Type="http://schemas.openxmlformats.org/officeDocument/2006/relationships/slide" Target="/ppt/slides/slide15.xml" Id="Ra266f167f39243f1" /><Relationship Type="http://schemas.openxmlformats.org/officeDocument/2006/relationships/slide" Target="/ppt/slides/slide16.xml" Id="Rc8314f39e6514ec9" /><Relationship Type="http://schemas.openxmlformats.org/officeDocument/2006/relationships/slide" Target="/ppt/slides/slide17.xml" Id="R3f2d79e8ac9848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4d8b44c7a941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f0e9b0c4944540" /><Relationship Type="http://schemas.openxmlformats.org/officeDocument/2006/relationships/notesMaster" Target="/ppt/notesMasters/notesMaster1.xml" Id="R12b7ec87d0da4d6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853b689127444f" /><Relationship Type="http://schemas.openxmlformats.org/officeDocument/2006/relationships/notesMaster" Target="/ppt/notesMasters/notesMaster1.xml" Id="R00ca6a0f746946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7a18bdbfcd149c4" /><Relationship Type="http://schemas.openxmlformats.org/officeDocument/2006/relationships/notesMaster" Target="/ppt/notesMasters/notesMaster1.xml" Id="R0f57ec555e3844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49cf1615ae4724" /><Relationship Type="http://schemas.openxmlformats.org/officeDocument/2006/relationships/notesMaster" Target="/ppt/notesMasters/notesMaster1.xml" Id="R4bed5f6b0fd345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922d169c494919" /><Relationship Type="http://schemas.openxmlformats.org/officeDocument/2006/relationships/notesMaster" Target="/ppt/notesMasters/notesMaster1.xml" Id="Re1ea0c485f904e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4cff9d47be4779" /><Relationship Type="http://schemas.openxmlformats.org/officeDocument/2006/relationships/notesMaster" Target="/ppt/notesMasters/notesMaster1.xml" Id="Rfadf8cb79dd049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1047a9be2d40cf" /><Relationship Type="http://schemas.openxmlformats.org/officeDocument/2006/relationships/notesMaster" Target="/ppt/notesMasters/notesMaster1.xml" Id="R53c9edeeb063488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b1be5ae2b24e8c" /><Relationship Type="http://schemas.openxmlformats.org/officeDocument/2006/relationships/notesMaster" Target="/ppt/notesMasters/notesMaster1.xml" Id="Rfeddcbb937dd4938"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93183ab3af4ece" /><Relationship Type="http://schemas.openxmlformats.org/officeDocument/2006/relationships/notesMaster" Target="/ppt/notesMasters/notesMaster1.xml" Id="Re2fecd47612c47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dc224a2d1b4756" /><Relationship Type="http://schemas.openxmlformats.org/officeDocument/2006/relationships/notesMaster" Target="/ppt/notesMasters/notesMaster1.xml" Id="Rc9e362a799814c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9441d8e377b4e27" /><Relationship Type="http://schemas.openxmlformats.org/officeDocument/2006/relationships/notesMaster" Target="/ppt/notesMasters/notesMaster1.xml" Id="Rf0a96c31dc5e43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dd500ba07614b27" /><Relationship Type="http://schemas.openxmlformats.org/officeDocument/2006/relationships/notesMaster" Target="/ppt/notesMasters/notesMaster1.xml" Id="Rdfc9016548a3422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207d40285af490e" /><Relationship Type="http://schemas.openxmlformats.org/officeDocument/2006/relationships/notesMaster" Target="/ppt/notesMasters/notesMaster1.xml" Id="R49cdf69db637438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1c8226a0f164165" /><Relationship Type="http://schemas.openxmlformats.org/officeDocument/2006/relationships/notesMaster" Target="/ppt/notesMasters/notesMaster1.xml" Id="R9554007be8a34e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e9e4099c4d9494c" /><Relationship Type="http://schemas.openxmlformats.org/officeDocument/2006/relationships/notesMaster" Target="/ppt/notesMasters/notesMaster1.xml" Id="R253e33b24c3e4e1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8f8f70032f4a72" /><Relationship Type="http://schemas.openxmlformats.org/officeDocument/2006/relationships/notesMaster" Target="/ppt/notesMasters/notesMaster1.xml" Id="R6e7b17447c73448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1ea558e3d1246c9" /><Relationship Type="http://schemas.openxmlformats.org/officeDocument/2006/relationships/notesMaster" Target="/ppt/notesMasters/notesMaster1.xml" Id="R13dadd3cd2b24f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1 OF 17</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Explain a learning or professional reason for considering graduate study.</a:t>
            </a:r>
          </a:p>
          <a:p xmlns:a="http://schemas.openxmlformats.org/drawingml/2006/main">
            <a:r>
              <a:t>Verify requirements and deadlines using actual program instructions.</a:t>
            </a:r>
          </a:p>
          <a:p xmlns:a="http://schemas.openxmlformats.org/drawingml/2006/main">
            <a:r>
              <a:t>Draft and revise an evidence paragraph tailored to an academic audience.</a:t>
            </a:r>
          </a:p>
          <a:p xmlns:a="http://schemas.openxmlformats.org/drawingml/2006/main">
            <a:r>
              <a:t>Plan next steps, alternative routes, and a date to reassess readiness.</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(R-Comm)/RG22_10_19_0309_RU_NwBrnswck.JPG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2 OF 17</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“Complete two sentences: “Further study might help me learn or do ___” and “Before applying, I need to find out ___.” Compare with a partner. Using a fictional goal is fine; deciding against immediate study is also an outcome.”</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For “I want any graduate degree,” ask what learning or professional goal requires further investigation. For generic praise of a university, ask which verified feature connects to the student’s goals. For uncertain requirements, consult the program’s official admissions source; do not guess. Never require public disclosure of finances, grades, or personal history.</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3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“Graduate-school planning starts with purpose and program fit, then moves to the actual application process. Read each program’s instructions; do not assume every program requires the same test or document. Explain what your experience taught you and why it prepares you for the academic work you seek. Plan time for drafts, feedback, recommendations, and submission checks.”</a:t>
            </a:r>
          </a:p>
          <a:p xmlns:a="http://schemas.openxmlformats.org/drawingml/2006/main">
            <a:r>
              <a:t/>
            </a:r>
          </a:p>
          <a:p xmlns:a="http://schemas.openxmlformats.org/drawingml/2006/main">
            <a:r>
              <a:t>Key terms:</a:t>
            </a:r>
          </a:p>
          <a:p xmlns:a="http://schemas.openxmlformats.org/drawingml/2006/main">
            <a:r>
              <a:t>Program fit: A connection between your learning goals and a program’s actual curriculum, methods, supervision, or opportunities.</a:t>
            </a:r>
          </a:p>
          <a:p xmlns:a="http://schemas.openxmlformats.org/drawingml/2006/main">
            <a:r>
              <a:t>Requirement: An instruction set by the particular program; tests, documents, and dates vary.</a:t>
            </a:r>
          </a:p>
          <a:p xmlns:a="http://schemas.openxmlformats.org/drawingml/2006/main">
            <a:r>
              <a:t>Personal statement: An application response whose purpose and content depend on the actual prompt.</a:t>
            </a:r>
          </a:p>
          <a:p xmlns:a="http://schemas.openxmlformats.org/drawingml/2006/main">
            <a:r>
              <a:t>Evidence of preparation: Specific learning, inquiry, contributions, and reflection supporting readiness for further study.</a:t>
            </a:r>
          </a:p>
          <a:p xmlns:a="http://schemas.openxmlformats.org/drawingml/2006/main">
            <a:r>
              <a:t>Backward timeline: A schedule built from the verified deadline back to preparation steps and dependencies.</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4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“Graduate-school planning starts with purpose and program fit, then moves to the actual application process. Read each program’s instructions; do not assume every program requires the same test or document. Explain what your experience taught you and why it prepares you for the academic work you seek. Plan time for drafts, feedback, recommendations, and submission checks.”</a:t>
            </a:r>
          </a:p>
          <a:p xmlns:a="http://schemas.openxmlformats.org/drawingml/2006/main">
            <a:r>
              <a:t/>
            </a:r>
          </a:p>
          <a:p xmlns:a="http://schemas.openxmlformats.org/drawingml/2006/main">
            <a:r>
              <a:t>Key terms:</a:t>
            </a:r>
          </a:p>
          <a:p xmlns:a="http://schemas.openxmlformats.org/drawingml/2006/main">
            <a:r>
              <a:t>Program fit: A connection between your learning goals and a program’s actual curriculum, methods, supervision, or opportunities.</a:t>
            </a:r>
          </a:p>
          <a:p xmlns:a="http://schemas.openxmlformats.org/drawingml/2006/main">
            <a:r>
              <a:t>Requirement: An instruction set by the particular program; tests, documents, and dates vary.</a:t>
            </a:r>
          </a:p>
          <a:p xmlns:a="http://schemas.openxmlformats.org/drawingml/2006/main">
            <a:r>
              <a:t>Personal statement: An application response whose purpose and content depend on the actual prompt.</a:t>
            </a:r>
          </a:p>
          <a:p xmlns:a="http://schemas.openxmlformats.org/drawingml/2006/main">
            <a:r>
              <a:t>Evidence of preparation: Specific learning, inquiry, contributions, and reflection supporting readiness for further study.</a:t>
            </a:r>
          </a:p>
          <a:p xmlns:a="http://schemas.openxmlformats.org/drawingml/2006/main">
            <a:r>
              <a:t>Backward timeline: A schedule built from the verified deadline back to preparation steps and dependencies.</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5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Jordan wants to study environmental policy, copies a generic statement about leadership, and assumes two programs share a deadline and test requirement. Jordan’s class project involved evaluating evidence and revising a policy argument, but the statement never explains that preparation or the programs’ differences.</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Check each official program page and record its prompt, requirements, deadline, and unresolved questions. Use the project to explain inquiry, revision, and learning connected to academic interests. A leadership label alone does not establish program fit. Requirements not confirmed should be marked as questions, not treated as facts.</a:t>
            </a:r>
          </a:p>
          <a:p xmlns:a="http://schemas.openxmlformats.org/drawingml/2006/main">
            <a:r>
              <a:t/>
            </a:r>
          </a:p>
          <a:p xmlns:a="http://schemas.openxmlformats.org/drawingml/2006/main">
            <a:r>
              <a:t>Original case:</a:t>
            </a:r>
          </a:p>
          <a:p xmlns:a="http://schemas.openxmlformats.org/drawingml/2006/main">
            <a:r>
              <a:t>Jordan wants to study environmental policy, copies a generic statement about leadership, and assumes two programs share a deadline and test requirement. Jordan’s class project involved evaluating evidence and revising a policy argument, but the statement never explains that preparation or the programs’ differences.</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Library/2025-2026 Academic Year/Beyond Your Graduate Degree_Grad Student Event/Beyond Your Degree20.jpeg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6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Check each official program page and record its prompt, requirements, deadline, and unresolved questions. Use the project to explain inquiry, revision, and learning connected to academic interests. A leadership label alone does not establish program fit. Requirements not confirmed should be marked as questions, not treated as facts.</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Jordan wants to study environmental policy, copies a generic statement about leadership, and assumes two programs share a deadline and test requirement. Jordan’s class project involved evaluating evidence and revising a policy argument, but the statement never explains that preparation or the programs’ differences.</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Check each official program page and record its prompt, requirements, deadline, and unresolved questions. Use the project to explain inquiry, revision, and learning connected to academic interests. A leadership label alone does not establish program fit. Requirements not confirmed should be marked as questions, not treated as facts.</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7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Graduate application planner. Spend four minutes choosing a program or fictional example and verifying instructions, five drafting an evidence paragraph, three building a backward timeline, and three identifying alternatives. If using a fictional program, clearly label its requirements as exercise data rather than guidance for an actual institution.</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For “I want any graduate degree,” ask what learning or professional goal requires further investigation. For generic praise of a university, ask which verified feature connects to the student’s goals. For uncertain requirements, consult the program’s official admissions source; do not guess. Never require public disclosure of finances, grades, or personal history.</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Why further study, and why this field or program? Identify a curriculum, method, or academic interest to verify.</a:t>
            </a:r>
          </a:p>
          <a:p xmlns:a="http://schemas.openxmlformats.org/drawingml/2006/main">
            <a:r>
              <a:t/>
            </a:r>
          </a:p>
          <a:p xmlns:a="http://schemas.openxmlformats.org/drawingml/2006/main">
            <a:r>
              <a:t>Record the official program URL, date checked, prompt, deadline, materials, and any test or recommendation requirements. Mark unknowns.</a:t>
            </a:r>
          </a:p>
          <a:p xmlns:a="http://schemas.openxmlformats.org/drawingml/2006/main">
            <a:r>
              <a:t/>
            </a:r>
          </a:p>
          <a:p xmlns:a="http://schemas.openxmlformats.org/drawingml/2006/main">
            <a:r>
              <a:t>Describe one preparation experience: your contribution, what you learned, and its relevance to further study. Draft a paragraph answering the actual prompt.</a:t>
            </a:r>
          </a:p>
          <a:p xmlns:a="http://schemas.openxmlformats.org/drawingml/2006/main">
            <a:r>
              <a:t/>
            </a:r>
          </a:p>
          <a:p xmlns:a="http://schemas.openxmlformats.org/drawingml/2006/main">
            <a:r>
              <a:t>Build a timeline for verification, requesting recommendations, drafts, feedback, and final checks. Identify dependencies and a person to consult.</a:t>
            </a:r>
          </a:p>
          <a:p xmlns:a="http://schemas.openxmlformats.org/drawingml/2006/main">
            <a:r>
              <a:t/>
            </a:r>
          </a:p>
          <a:p xmlns:a="http://schemas.openxmlformats.org/drawingml/2006/main">
            <a:r>
              <a:t>Plan A, another program or timing option, and an adjacent work or learning route. What would prompt reassessing readiness or plans?</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8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In a class policy project, I compared evidence from several sources and revised an argument after feedback exposed a weak assumption. I learned to separate the strength of a claim from my initial preference. I want to develop more rigorous policy-evaluation methods through further study. I would connect this preparation to a verified feature of the specific program rather than add a generic claim of fit.</a:t>
            </a:r>
          </a:p>
          <a:p xmlns:a="http://schemas.openxmlformats.org/drawingml/2006/main">
            <a:r>
              <a:t/>
            </a:r>
          </a:p>
          <a:p xmlns:a="http://schemas.openxmlformats.org/drawingml/2006/main">
            <a:r>
              <a:t>In a class policy project, I compared evidence from several sources and revised an argument after feedback exposed a weak assumption. I learned to separate the strength of a claim from my initial preference. I want to develop more rigorous policy-evaluation methods through further study. I would connect this preparation to a verified feature of the specific program rather than add a generic claim of fit.</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9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Does the paragraph answer the actual prompt?</a:t>
            </a:r>
          </a:p>
          <a:p xmlns:a="http://schemas.openxmlformats.org/drawingml/2006/main">
            <a:r>
              <a:t>Is the student’s contribution and learning specific?</a:t>
            </a:r>
          </a:p>
          <a:p xmlns:a="http://schemas.openxmlformats.org/drawingml/2006/main">
            <a:r>
              <a:t>Is the academic connection supported by verified program information?</a:t>
            </a:r>
          </a:p>
          <a:p xmlns:a="http://schemas.openxmlformats.org/drawingml/2006/main">
            <a:r>
              <a:t>Are requirements, dependencies, and alternative routes visible?</a:t>
            </a:r>
          </a:p>
          <a:p xmlns:a="http://schemas.openxmlformats.org/drawingml/2006/main">
            <a:r>
              <a:t/>
            </a:r>
          </a:p>
          <a:p xmlns:a="http://schemas.openxmlformats.org/drawingml/2006/main">
            <a:r>
              <a:t>Coaching:</a:t>
            </a:r>
          </a:p>
          <a:p xmlns:a="http://schemas.openxmlformats.org/drawingml/2006/main">
            <a:r>
              <a:t>For “I want any graduate degree,” ask what learning or professional goal requires further investigation. For generic praise of a university, ask which verified feature connects to the student’s goals. For uncertain requirements, consult the program’s official admissions source; do not guess. Never require public disclosure of finances, grades, or personal history.</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10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11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C. That program’s current official instructions</a:t>
            </a:r>
          </a:p>
          <a:p xmlns:a="http://schemas.openxmlformats.org/drawingml/2006/main">
            <a:r>
              <a:t>Explanation: Requirements are program-specific and should be verified.</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12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A. Specific contribution and learning connected to academic goals</a:t>
            </a:r>
          </a:p>
          <a:p xmlns:a="http://schemas.openxmlformats.org/drawingml/2006/main">
            <a:r>
              <a:t>Explanation: The reader needs evidence and a relevant connection.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13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B. Preparation steps, dependencies, feedback, and verified dates</a:t>
            </a:r>
          </a:p>
          <a:p xmlns:a="http://schemas.openxmlformats.org/drawingml/2006/main">
            <a:r>
              <a:t>Explanation: Applications involve linked steps before submission.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14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INSTRUCTOR ANSWER KEY</a:t>
            </a:r>
          </a:p>
          <a:p xmlns:a="http://schemas.openxmlformats.org/drawingml/2006/main">
            <a:r>
              <a:t>Correct answer: D. Preserves options as readiness, information, or circumstances change</a:t>
            </a:r>
          </a:p>
          <a:p xmlns:a="http://schemas.openxmlformats.org/drawingml/2006/main">
            <a:r>
              <a:t>Explanation: The first destination or timeline need not determine every future step.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15 OF 17</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“Your preferred opportunity is paused or its requirements change. Use your Plan B or adjacent route to choose a next action while preserving what matters to you. Explain how a first destination could support later movement.”</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Plan Your Graduate School Applications</a:t>
            </a:r>
          </a:p>
          <a:p xmlns:a="http://schemas.openxmlformats.org/drawingml/2006/main">
            <a:r>
              <a:t>SLIDE 16 OF 17</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Plan Your Graduate School Applications</a:t>
            </a:r>
          </a:p>
          <a:p xmlns:a="http://schemas.openxmlformats.org/drawingml/2006/main">
            <a:r>
              <a:t>SLIDE 17 OF 17</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CES personal statements: https://careers.rutgers.edu/news/authoring-your-value-personal-statement</a:t>
            </a:r>
          </a:p>
          <a:p xmlns:a="http://schemas.openxmlformats.org/drawingml/2006/main">
            <a:r>
              <a:t>CES application planning timeline: https://careers.rutgers.edu/news/timeline-planning-and-applying-graduate-or-professional-school</a:t>
            </a:r>
          </a:p>
          <a:p xmlns:a="http://schemas.openxmlformats.org/drawingml/2006/main">
            <a:r>
              <a:t>CES Guide: https://careers.rutgers.edu/students-alumni/career-internship-guide</a:t>
            </a:r>
          </a:p>
          <a:p xmlns:a="http://schemas.openxmlformats.org/drawingml/2006/main">
            <a:r>
              <a:t>CES advising: https://careers.rutgers.edu/students-and-alumni</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/Users/wj85/.codex/outputs/career-readiness-lessons/complete-library/14-graduate-school-facilitator-guide.docx</a:t>
            </a:r>
          </a:p>
          <a:p xmlns:a="http://schemas.openxmlformats.org/drawingml/2006/main">
            <a:r>
              <a:t/>
            </a:r>
          </a:p>
          <a:p xmlns:a="http://schemas.openxmlformats.org/drawingml/2006/main">
            <a:r>
              <a:t>SOURCES</a:t>
            </a:r>
          </a:p>
          <a:p xmlns:a="http://schemas.openxmlformats.org/drawingml/2006/main">
            <a:r>
              <a:t>https://careers.rutgers.edu/news/authoring-your-value-personal-statement</a:t>
            </a:r>
          </a:p>
          <a:p xmlns:a="http://schemas.openxmlformats.org/drawingml/2006/main">
            <a:r>
              <a:t>https://careers.rutgers.edu/news/timeline-planning-and-applying-graduate-or-professional-school</a:t>
            </a:r>
          </a:p>
          <a:p xmlns:a="http://schemas.openxmlformats.org/drawingml/2006/main">
            <a:r>
              <a:t>https://careers.rutgers.edu/students-alumni/career-internship-guide</a:t>
            </a:r>
          </a:p>
          <a:p xmlns:a="http://schemas.openxmlformats.org/drawingml/2006/main">
            <a:r>
              <a:t>https://careers.rutgers.edu/students-and-alumni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817f83d7bb497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fb068c462349c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cab389fa275477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29222440c24479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14604dba3c047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01587715add4fb5"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434afcf06e214f6b"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3452d965e22e4646"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9dd154e20dde4e53"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1370a81cce33490a"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a26cfc83f3f04a1e"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6ac6c4dcb45e4a09"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3c4418747dcd44b1"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3799e1028a6c49de"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dc66584660f9403c"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79b32b210ed34ac7" /><Relationship Type="http://schemas.openxmlformats.org/officeDocument/2006/relationships/image" Target="/ppt/media/image.png" Id="R607692ce16674380"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e09293ab08ee4b12"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AB709E6-1A44-44B8-9CF9-B4EB5B042F6C}"/>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30E2F215-411C-482D-BA36-B3C0886B629C}"/>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5EC86BA-2F9B-4E1E-9F93-38B198456BB0}"/>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39364EF-404E-4118-AFD0-4C6A69566F9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478921B-1CAC-41F6-9E7F-C61DF93D5FF2}"/>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6D500E8-16E8-4D13-96CB-9921585B6776}"/>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F4E0C99-6BE2-460C-9580-2D1C389797C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15B269E5-8A68-4AF9-8E3D-5E197AF39786}"/>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2232616A-56E0-423B-94DB-881E6B837569}"/>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C358625-1D05-4AD3-BB47-D9FFAB34CC5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3889FE1F-D66E-4618-BE23-07A0246B83CA}"/>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E331A52E-6A71-451C-92AC-D68EF1688B67}"/>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6DA1EF9A-4218-4F58-994A-EA10E38D4929}"/>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172CD8A9-4A24-4716-8B9D-76C9976AC76A}"/>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E8423CD-C014-42A2-8207-DB86EE4057FA}"/>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93B9272C-376E-48C3-8F3F-4F5499D2E4F3}"/>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AD0391DE-869E-42B7-940C-EE9B58784215}"/>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A786F90-6251-464B-8523-E135C2EF6BBE}"/>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DF706EA8-D580-4413-9541-5625196B5237}"/>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6AFD46AE-8D45-4C7D-925E-6123A297F2C2}"/>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F120E06-3EF2-4F9B-9300-36F03848BE5B}"/>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CACAEA0-D262-4B54-BAEE-1E5059957634}"/>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D5FE2AC2-A001-49A0-8131-98DA77CDB406}"/>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95A6908E-4B94-44C7-BF0C-3607C7B8575C}"/>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C88BD647-DCE3-4B60-AB14-D0C072D8AD3C}"/>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3D96D93-390C-4141-B850-BACF285B8CA2}"/>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8F579D8D-B39F-4EF8-8FCD-14E4A79B9AC3}"/>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1D107A60-8E4F-4AE9-8F25-07A481EC535B}"/>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87F152CF-A16F-4890-980D-A8F60E868253}"/>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3C4C14E1-EE0A-481F-909D-A290766FE232}"/>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6C026C6-427A-4246-86E0-18A2DC65C612}"/>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49756BDC-918A-45EC-AED3-2D69F4C6F06A}"/>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05ADB7BB-E4FE-4463-88C8-4F3206F0F483}"/>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0AA36CA-502C-4943-B193-0B8DAFC4D19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A5131996-4BDF-4AC4-AB2B-259FCDF7ED03}"/>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C56CE6A3-B1EE-435A-A394-F0053C12BA3A}"/>
              </a:ext>
            </a:extLst>
          </p:cNvPr>
          <p:cNvPicPr>
            <a:picLocks xmlns:a="http://schemas.openxmlformats.org/drawingml/2006/main" noChangeAspect="1"/>
          </p:cNvPicPr>
          <p:nvPr/>
        </p:nvPicPr>
        <p:blipFill>
          <a:blip xmlns:r="http://schemas.openxmlformats.org/officeDocument/2006/relationships" xmlns:a="http://schemas.openxmlformats.org/drawingml/2006/main" r:embed="R607692ce16674380"/>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DB364327-B4AD-4A9E-AC61-899B78E5FCF4}"/>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953F4B18-2171-43FC-9D96-A2FE1FAAF2EA}"/>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D6173D8-AD94-48D8-9AA9-33287E628C74}"/>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292fc6277a4dc2" /><Relationship Type="http://schemas.openxmlformats.org/officeDocument/2006/relationships/slideLayout" Target="/ppt/slideLayouts/slideLayout1.xml" Id="R442daee95ab941fa" /><Relationship Type="http://schemas.openxmlformats.org/officeDocument/2006/relationships/slideLayout" Target="/ppt/slideLayouts/slideLayout2.xml" Id="R14be4e68d36f46b3" /><Relationship Type="http://schemas.openxmlformats.org/officeDocument/2006/relationships/slideLayout" Target="/ppt/slideLayouts/slideLayout3.xml" Id="Red08a214aa5b4050" /><Relationship Type="http://schemas.openxmlformats.org/officeDocument/2006/relationships/slideLayout" Target="/ppt/slideLayouts/slideLayout4.xml" Id="R5537dd191e23460d" /><Relationship Type="http://schemas.openxmlformats.org/officeDocument/2006/relationships/slideLayout" Target="/ppt/slideLayouts/slideLayout5.xml" Id="R82b8e468c5534499" /><Relationship Type="http://schemas.openxmlformats.org/officeDocument/2006/relationships/slideLayout" Target="/ppt/slideLayouts/slideLayout6.xml" Id="R974eba4a3ebf4726" /><Relationship Type="http://schemas.openxmlformats.org/officeDocument/2006/relationships/slideLayout" Target="/ppt/slideLayouts/slideLayout7.xml" Id="R96f48ca7a2584729" /><Relationship Type="http://schemas.openxmlformats.org/officeDocument/2006/relationships/slideLayout" Target="/ppt/slideLayouts/slideLayout8.xml" Id="R81e65052a63c460b" /><Relationship Type="http://schemas.openxmlformats.org/officeDocument/2006/relationships/slideLayout" Target="/ppt/slideLayouts/slideLayout9.xml" Id="R9aea3a2352344857" /><Relationship Type="http://schemas.openxmlformats.org/officeDocument/2006/relationships/slideLayout" Target="/ppt/slideLayouts/slideLayout10.xml" Id="Rbab41b35478c409b" /><Relationship Type="http://schemas.openxmlformats.org/officeDocument/2006/relationships/slideLayout" Target="/ppt/slideLayouts/slideLayout11.xml" Id="R56efcf656d8b40d6" /><Relationship Type="http://schemas.openxmlformats.org/officeDocument/2006/relationships/slideLayout" Target="/ppt/slideLayouts/slideLayout12.xml" Id="R709339a402da472b" /><Relationship Type="http://schemas.openxmlformats.org/officeDocument/2006/relationships/slideLayout" Target="/ppt/slideLayouts/slideLayout13.xml" Id="R4010b10c290d4e6b" /><Relationship Type="http://schemas.openxmlformats.org/officeDocument/2006/relationships/slideLayout" Target="/ppt/slideLayouts/slideLayout14.xml" Id="R9f345855ac264d9c" /><Relationship Type="http://schemas.openxmlformats.org/officeDocument/2006/relationships/slideLayout" Target="/ppt/slideLayouts/slideLayout15.xml" Id="Rdcdea38427e34724" /><Relationship Type="http://schemas.openxmlformats.org/officeDocument/2006/relationships/slideLayout" Target="/ppt/slideLayouts/slideLayout16.xml" Id="R0801846fb6724f35" /><Relationship Type="http://schemas.openxmlformats.org/officeDocument/2006/relationships/slideLayout" Target="/ppt/slideLayouts/slideLayout17.xml" Id="R8beab3be5c964e7d"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2daee95ab941fa"/>
    <p:sldLayoutId xmlns:r="http://schemas.openxmlformats.org/officeDocument/2006/relationships" id="2147483650" r:id="R14be4e68d36f46b3"/>
    <p:sldLayoutId xmlns:r="http://schemas.openxmlformats.org/officeDocument/2006/relationships" id="2147483651" r:id="Red08a214aa5b4050"/>
    <p:sldLayoutId xmlns:r="http://schemas.openxmlformats.org/officeDocument/2006/relationships" id="2147483652" r:id="R5537dd191e23460d"/>
    <p:sldLayoutId xmlns:r="http://schemas.openxmlformats.org/officeDocument/2006/relationships" id="2147483653" r:id="R82b8e468c5534499"/>
    <p:sldLayoutId xmlns:r="http://schemas.openxmlformats.org/officeDocument/2006/relationships" id="2147483654" r:id="R974eba4a3ebf4726"/>
    <p:sldLayoutId xmlns:r="http://schemas.openxmlformats.org/officeDocument/2006/relationships" id="2147483655" r:id="R96f48ca7a2584729"/>
    <p:sldLayoutId xmlns:r="http://schemas.openxmlformats.org/officeDocument/2006/relationships" id="2147483656" r:id="R81e65052a63c460b"/>
    <p:sldLayoutId xmlns:r="http://schemas.openxmlformats.org/officeDocument/2006/relationships" id="2147483657" r:id="R9aea3a2352344857"/>
    <p:sldLayoutId xmlns:r="http://schemas.openxmlformats.org/officeDocument/2006/relationships" id="2147483658" r:id="Rbab41b35478c409b"/>
    <p:sldLayoutId xmlns:r="http://schemas.openxmlformats.org/officeDocument/2006/relationships" id="2147483659" r:id="R56efcf656d8b40d6"/>
    <p:sldLayoutId xmlns:r="http://schemas.openxmlformats.org/officeDocument/2006/relationships" id="2147483660" r:id="R709339a402da472b"/>
    <p:sldLayoutId xmlns:r="http://schemas.openxmlformats.org/officeDocument/2006/relationships" id="2147483661" r:id="R4010b10c290d4e6b"/>
    <p:sldLayoutId xmlns:r="http://schemas.openxmlformats.org/officeDocument/2006/relationships" id="2147483662" r:id="R9f345855ac264d9c"/>
    <p:sldLayoutId xmlns:r="http://schemas.openxmlformats.org/officeDocument/2006/relationships" id="2147483663" r:id="Rdcdea38427e34724"/>
    <p:sldLayoutId xmlns:r="http://schemas.openxmlformats.org/officeDocument/2006/relationships" id="2147483664" r:id="R0801846fb6724f35"/>
    <p:sldLayoutId xmlns:r="http://schemas.openxmlformats.org/officeDocument/2006/relationships" id="2147483665" r:id="R8beab3be5c964e7d"/>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d03cabcbfe34d3e" /><Relationship Type="http://schemas.openxmlformats.org/officeDocument/2006/relationships/image" Target="/ppt/media/image2.png" Id="R06832439bbee4dcd" /><Relationship Type="http://schemas.openxmlformats.org/officeDocument/2006/relationships/image" Target="/ppt/media/image.jpeg" Id="R6f15c89a15274993" /><Relationship Type="http://schemas.openxmlformats.org/officeDocument/2006/relationships/notesSlide" Target="/ppt/notesSlides/notesSlide1.xml" Id="Rb28eed786427459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f0512165ece4688" /><Relationship Type="http://schemas.openxmlformats.org/officeDocument/2006/relationships/notesSlide" Target="/ppt/notesSlides/notesSlide2.xml" Id="R965992c9a9644f6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2c8d279d6bb4beb" /><Relationship Type="http://schemas.openxmlformats.org/officeDocument/2006/relationships/notesSlide" Target="/ppt/notesSlides/notesSlide3.xml" Id="Rf87f7179cfd84b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d6d387aac474200" /><Relationship Type="http://schemas.openxmlformats.org/officeDocument/2006/relationships/notesSlide" Target="/ppt/notesSlides/notesSlide4.xml" Id="R4f8967a8ef044d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3537c0570064735" /><Relationship Type="http://schemas.openxmlformats.org/officeDocument/2006/relationships/image" Target="/ppt/media/image2.jpeg" Id="R80845ac49ce94d48" /><Relationship Type="http://schemas.openxmlformats.org/officeDocument/2006/relationships/notesSlide" Target="/ppt/notesSlides/notesSlide5.xml" Id="R2537de2fe7be46a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2dd13f5958b4fbf" /><Relationship Type="http://schemas.openxmlformats.org/officeDocument/2006/relationships/notesSlide" Target="/ppt/notesSlides/notesSlide6.xml" Id="Ra07eafa0e89b49b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c7f894002834b88" /><Relationship Type="http://schemas.openxmlformats.org/officeDocument/2006/relationships/notesSlide" Target="/ppt/notesSlides/notesSlide7.xml" Id="Rda95c579b9fa42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70c4c15b7804cd9" /><Relationship Type="http://schemas.openxmlformats.org/officeDocument/2006/relationships/notesSlide" Target="/ppt/notesSlides/notesSlide8.xml" Id="R4a5a6332effa486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d7398d09f41450e" /><Relationship Type="http://schemas.openxmlformats.org/officeDocument/2006/relationships/image" Target="/ppt/media/image3.jpeg" Id="R182fb458599f45dd" /><Relationship Type="http://schemas.openxmlformats.org/officeDocument/2006/relationships/notesSlide" Target="/ppt/notesSlides/notesSlide9.xml" Id="Rbe2dbc45b64d4b6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602aeacc85d44c9" /><Relationship Type="http://schemas.openxmlformats.org/officeDocument/2006/relationships/notesSlide" Target="/ppt/notesSlides/notesSlide10.xml" Id="R6a68f71573914c6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15b353889d04d72" /><Relationship Type="http://schemas.openxmlformats.org/officeDocument/2006/relationships/notesSlide" Target="/ppt/notesSlides/notesSlide11.xml" Id="Rba53a62c7ae747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2e21f6a04dd4d94" /><Relationship Type="http://schemas.openxmlformats.org/officeDocument/2006/relationships/notesSlide" Target="/ppt/notesSlides/notesSlide12.xml" Id="R9652745be0dd45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d4a3bab24044a2d" /><Relationship Type="http://schemas.openxmlformats.org/officeDocument/2006/relationships/notesSlide" Target="/ppt/notesSlides/notesSlide13.xml" Id="Rcfce30ed6599450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6499f1f41274e98" /><Relationship Type="http://schemas.openxmlformats.org/officeDocument/2006/relationships/notesSlide" Target="/ppt/notesSlides/notesSlide14.xml" Id="Rf005b015d551489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2fef52b1fab4a5e" /><Relationship Type="http://schemas.openxmlformats.org/officeDocument/2006/relationships/notesSlide" Target="/ppt/notesSlides/notesSlide15.xml" Id="R76754bc492784f6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c1279bf09054b35" /><Relationship Type="http://schemas.openxmlformats.org/officeDocument/2006/relationships/notesSlide" Target="/ppt/notesSlides/notesSlide16.xml" Id="Rde481f822462496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ec08cc432c94525" /><Relationship Type="http://schemas.openxmlformats.org/officeDocument/2006/relationships/hyperlink" Target="https://careers.rutgers.edu/news/authoring-your-value-personal-statement" TargetMode="External" Id="Rfc26a7a3c7014a84" /><Relationship Type="http://schemas.openxmlformats.org/officeDocument/2006/relationships/hyperlink" Target="https://careers.rutgers.edu/news/timeline-planning-and-applying-graduate-or-professional-school" TargetMode="External" Id="Rc1e5488bced04caa" /><Relationship Type="http://schemas.openxmlformats.org/officeDocument/2006/relationships/hyperlink" Target="https://careers.rutgers.edu/students-alumni/career-internship-guide" TargetMode="External" Id="R23091283adc34d2f" /><Relationship Type="http://schemas.openxmlformats.org/officeDocument/2006/relationships/notesSlide" Target="/ppt/notesSlides/notesSlide17.xml" Id="R64de81ee5d8647da"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D836290A-79B1-4CB3-AE55-1E69AC9D3DEE}"/>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311CAC91-E463-40EF-9E9C-028A995D4B9B}"/>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PURSUE YOUR POST-GRADUATE GOALS</a:t>
            </a:r>
          </a:p>
        </p:txBody>
      </p:sp>
      <p:sp>
        <p:nvSpPr>
          <p:cNvPr id="22" name="Object 22">
            <a:extLst xmlns:a="http://schemas.openxmlformats.org/drawingml/2006/main">
              <a:ext uri="{FF2B5EF4-FFF2-40B4-BE49-F238E27FC236}">
                <a16:creationId xmlns:a16="http://schemas.microsoft.com/office/drawing/2014/main" id="{56209802-4F55-4C60-AD3D-7E306181F0B7}"/>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Plan Your Graduate</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School Applications</a:t>
            </a:r>
          </a:p>
        </p:txBody>
      </p:sp>
      <p:sp>
        <p:nvSpPr>
          <p:cNvPr id="23" name="Object 23">
            <a:extLst xmlns:a="http://schemas.openxmlformats.org/drawingml/2006/main">
              <a:ext uri="{FF2B5EF4-FFF2-40B4-BE49-F238E27FC236}">
                <a16:creationId xmlns:a16="http://schemas.microsoft.com/office/drawing/2014/main" id="{2452D8C7-5A92-4BE7-9FA3-B95F8EF6B13C}"/>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Connect your purpose, preparation, and program fit.</a:t>
            </a:r>
          </a:p>
        </p:txBody>
      </p:sp>
      <p:pic>
        <p:nvPicPr>
          <p:cNvPr id="25" name="RNBCES_H_RED_BLACK_RGB.png">
            <a:extLst xmlns:a="http://schemas.openxmlformats.org/drawingml/2006/main">
              <a:ext uri="{FF2B5EF4-FFF2-40B4-BE49-F238E27FC236}">
                <a16:creationId xmlns:a16="http://schemas.microsoft.com/office/drawing/2014/main" id="{3306A0CA-C799-4BC5-9A5C-C3F0FAB27122}"/>
              </a:ext>
            </a:extLst>
          </p:cNvPr>
          <p:cNvPicPr>
            <a:picLocks xmlns:a="http://schemas.openxmlformats.org/drawingml/2006/main" noChangeAspect="1"/>
          </p:cNvPicPr>
          <p:nvPr/>
        </p:nvPicPr>
        <p:blipFill>
          <a:blip xmlns:r="http://schemas.openxmlformats.org/officeDocument/2006/relationships" xmlns:a="http://schemas.openxmlformats.org/drawingml/2006/main" r:embed="R06832439bbee4dcd"/>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EC6C36C2-1669-4E12-892B-699D8E58AF6F}"/>
              </a:ext>
            </a:extLst>
          </p:cNvPr>
          <p:cNvPicPr>
            <a:picLocks xmlns:a="http://schemas.openxmlformats.org/drawingml/2006/main" noChangeAspect="1"/>
          </p:cNvPicPr>
          <p:nvPr/>
        </p:nvPicPr>
        <p:blipFill>
          <a:blip xmlns:r="http://schemas.openxmlformats.org/officeDocument/2006/relationships" xmlns:a="http://schemas.openxmlformats.org/drawingml/2006/main" r:embed="R6f15c89a15274993"/>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615169574"/>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CC1E6542-29F8-4723-9314-1D6BDADA9581}"/>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reason and your question</a:t>
            </a:r>
          </a:p>
        </p:txBody>
      </p:sp>
      <p:sp>
        <p:nvSpPr>
          <p:cNvPr id="7" name="">
            <a:extLst xmlns:a="http://schemas.openxmlformats.org/drawingml/2006/main">
              <a:ext uri="{FF2B5EF4-FFF2-40B4-BE49-F238E27FC236}">
                <a16:creationId xmlns:a16="http://schemas.microsoft.com/office/drawing/2014/main" id="{23421B61-8EEE-4036-8788-E1CCD8C49BFD}"/>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“Further study might help me learn or do…”</a:t>
            </a:r>
          </a:p>
          <a:p xmlns:a="http://schemas.openxmlformats.org/drawingml/2006/main">
            <a:r>
              <a:t/>
            </a:r>
          </a:p>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“Before applying, I need to find out…”</a:t>
            </a:r>
          </a:p>
        </p:txBody>
      </p:sp>
      <p:sp>
        <p:nvSpPr>
          <p:cNvPr id="8" name="">
            <a:extLst xmlns:a="http://schemas.openxmlformats.org/drawingml/2006/main">
              <a:ext uri="{FF2B5EF4-FFF2-40B4-BE49-F238E27FC236}">
                <a16:creationId xmlns:a16="http://schemas.microsoft.com/office/drawing/2014/main" id="{62A9E80E-146D-4828-A598-2ADDAB590764}"/>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748221714"/>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E5286C4-F8A9-4225-8C88-85A285F87D16}"/>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7F080AB-FC91-4034-8399-A7ADC94D700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B16CEA2-8EF9-4665-8353-3A379FBF2CC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graduate-school plan</a:t>
            </a:r>
          </a:p>
        </p:txBody>
      </p:sp>
      <p:sp>
        <p:nvSpPr>
          <p:cNvPr id="18" name="Object 18">
            <a:extLst xmlns:a="http://schemas.openxmlformats.org/drawingml/2006/main">
              <a:ext uri="{FF2B5EF4-FFF2-40B4-BE49-F238E27FC236}">
                <a16:creationId xmlns:a16="http://schemas.microsoft.com/office/drawing/2014/main" id="{6D0527A2-8567-4B5C-95EB-14F0149ECC0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PURPOSE</a:t>
            </a:r>
          </a:p>
        </p:txBody>
      </p:sp>
      <p:sp>
        <p:nvSpPr>
          <p:cNvPr id="19" name="Object 19">
            <a:extLst xmlns:a="http://schemas.openxmlformats.org/drawingml/2006/main">
              <a:ext uri="{FF2B5EF4-FFF2-40B4-BE49-F238E27FC236}">
                <a16:creationId xmlns:a16="http://schemas.microsoft.com/office/drawing/2014/main" id="{D3E87B89-5CEF-4686-BA36-802053FFF474}"/>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learning or professional goal could further study support?</a:t>
            </a:r>
          </a:p>
        </p:txBody>
      </p:sp>
      <p:sp>
        <p:nvSpPr>
          <p:cNvPr id="20" name="Object 20">
            <a:extLst xmlns:a="http://schemas.openxmlformats.org/drawingml/2006/main">
              <a:ext uri="{FF2B5EF4-FFF2-40B4-BE49-F238E27FC236}">
                <a16:creationId xmlns:a16="http://schemas.microsoft.com/office/drawing/2014/main" id="{218047FD-2093-4B4C-AA91-A630A7A5BAA1}"/>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PROGRAM FIT</a:t>
            </a:r>
          </a:p>
        </p:txBody>
      </p:sp>
      <p:sp>
        <p:nvSpPr>
          <p:cNvPr id="21" name="Object 21">
            <a:extLst xmlns:a="http://schemas.openxmlformats.org/drawingml/2006/main">
              <a:ext uri="{FF2B5EF4-FFF2-40B4-BE49-F238E27FC236}">
                <a16:creationId xmlns:a16="http://schemas.microsoft.com/office/drawing/2014/main" id="{92FC859B-6796-4730-A6ED-6E351A2508B6}"/>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actual curriculum, methods, or opportunities fit?</a:t>
            </a:r>
          </a:p>
        </p:txBody>
      </p:sp>
      <p:sp>
        <p:nvSpPr>
          <p:cNvPr id="22" name="Object 22">
            <a:extLst xmlns:a="http://schemas.openxmlformats.org/drawingml/2006/main">
              <a:ext uri="{FF2B5EF4-FFF2-40B4-BE49-F238E27FC236}">
                <a16:creationId xmlns:a16="http://schemas.microsoft.com/office/drawing/2014/main" id="{798727AA-E7F7-4D88-AEAC-A73E87EB27D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PREPARATION</a:t>
            </a:r>
          </a:p>
        </p:txBody>
      </p:sp>
      <p:sp>
        <p:nvSpPr>
          <p:cNvPr id="23" name="Object 23">
            <a:extLst xmlns:a="http://schemas.openxmlformats.org/drawingml/2006/main">
              <a:ext uri="{FF2B5EF4-FFF2-40B4-BE49-F238E27FC236}">
                <a16:creationId xmlns:a16="http://schemas.microsoft.com/office/drawing/2014/main" id="{43B4F2CF-8511-48A5-B2AA-916B8053737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evidence shows your readiness and what must you develop?</a:t>
            </a:r>
          </a:p>
        </p:txBody>
      </p:sp>
      <p:sp>
        <p:nvSpPr>
          <p:cNvPr id="712" name="Object 17">
            <a:extLst xmlns:a="http://schemas.openxmlformats.org/drawingml/2006/main">
              <a:ext uri="{FF2B5EF4-FFF2-40B4-BE49-F238E27FC236}">
                <a16:creationId xmlns:a16="http://schemas.microsoft.com/office/drawing/2014/main" id="{773D09AB-515D-415F-B395-BE03EA15F83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B918D7AB-E5CD-42F0-869C-2B99A8E823EB}"/>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9AAB5C6-CCFD-4F91-A44B-4F9E20F39E1E}"/>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9C8FE923-9194-436D-8D0F-83D07099699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2037368618"/>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E5286C4-F8A9-4225-8C88-85A285F87D16}"/>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7F080AB-FC91-4034-8399-A7ADC94D700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B16CEA2-8EF9-4665-8353-3A379FBF2CC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Program-specific requirements</a:t>
            </a:r>
          </a:p>
        </p:txBody>
      </p:sp>
      <p:sp>
        <p:nvSpPr>
          <p:cNvPr id="18" name="Object 18">
            <a:extLst xmlns:a="http://schemas.openxmlformats.org/drawingml/2006/main">
              <a:ext uri="{FF2B5EF4-FFF2-40B4-BE49-F238E27FC236}">
                <a16:creationId xmlns:a16="http://schemas.microsoft.com/office/drawing/2014/main" id="{6D0527A2-8567-4B5C-95EB-14F0149ECC0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VERIFY</a:t>
            </a:r>
          </a:p>
        </p:txBody>
      </p:sp>
      <p:sp>
        <p:nvSpPr>
          <p:cNvPr id="19" name="Object 19">
            <a:extLst xmlns:a="http://schemas.openxmlformats.org/drawingml/2006/main">
              <a:ext uri="{FF2B5EF4-FFF2-40B4-BE49-F238E27FC236}">
                <a16:creationId xmlns:a16="http://schemas.microsoft.com/office/drawing/2014/main" id="{D3E87B89-5CEF-4686-BA36-802053FFF474}"/>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Use each program’s current official instructions.</a:t>
            </a:r>
          </a:p>
        </p:txBody>
      </p:sp>
      <p:sp>
        <p:nvSpPr>
          <p:cNvPr id="20" name="Object 20">
            <a:extLst xmlns:a="http://schemas.openxmlformats.org/drawingml/2006/main">
              <a:ext uri="{FF2B5EF4-FFF2-40B4-BE49-F238E27FC236}">
                <a16:creationId xmlns:a16="http://schemas.microsoft.com/office/drawing/2014/main" id="{218047FD-2093-4B4C-AA91-A630A7A5BAA1}"/>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WORK BACKWARD</a:t>
            </a:r>
          </a:p>
        </p:txBody>
      </p:sp>
      <p:sp>
        <p:nvSpPr>
          <p:cNvPr id="21" name="Object 21">
            <a:extLst xmlns:a="http://schemas.openxmlformats.org/drawingml/2006/main">
              <a:ext uri="{FF2B5EF4-FFF2-40B4-BE49-F238E27FC236}">
                <a16:creationId xmlns:a16="http://schemas.microsoft.com/office/drawing/2014/main" id="{92FC859B-6796-4730-A6ED-6E351A2508B6}"/>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Plan recommendations, drafts, feedback, and submission checks.</a:t>
            </a:r>
          </a:p>
        </p:txBody>
      </p:sp>
      <p:sp>
        <p:nvSpPr>
          <p:cNvPr id="22" name="Object 22">
            <a:extLst xmlns:a="http://schemas.openxmlformats.org/drawingml/2006/main">
              <a:ext uri="{FF2B5EF4-FFF2-40B4-BE49-F238E27FC236}">
                <a16:creationId xmlns:a16="http://schemas.microsoft.com/office/drawing/2014/main" id="{798727AA-E7F7-4D88-AEAC-A73E87EB27D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KEEP OPTIONS</a:t>
            </a:r>
          </a:p>
        </p:txBody>
      </p:sp>
      <p:sp>
        <p:nvSpPr>
          <p:cNvPr id="23" name="Object 23">
            <a:extLst xmlns:a="http://schemas.openxmlformats.org/drawingml/2006/main">
              <a:ext uri="{FF2B5EF4-FFF2-40B4-BE49-F238E27FC236}">
                <a16:creationId xmlns:a16="http://schemas.microsoft.com/office/drawing/2014/main" id="{43B4F2CF-8511-48A5-B2AA-916B8053737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Consider timing, a second program, and adjacent work or learning.</a:t>
            </a:r>
          </a:p>
        </p:txBody>
      </p:sp>
      <p:sp>
        <p:nvSpPr>
          <p:cNvPr id="712" name="Object 17">
            <a:extLst xmlns:a="http://schemas.openxmlformats.org/drawingml/2006/main">
              <a:ext uri="{FF2B5EF4-FFF2-40B4-BE49-F238E27FC236}">
                <a16:creationId xmlns:a16="http://schemas.microsoft.com/office/drawing/2014/main" id="{773D09AB-515D-415F-B395-BE03EA15F83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B918D7AB-E5CD-42F0-869C-2B99A8E823EB}"/>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9AAB5C6-CCFD-4F91-A44B-4F9E20F39E1E}"/>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B790D466-09AE-43BB-B8C4-AC9B6F4414F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2037368618"/>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A676C722-EE2E-4845-AF8B-FD716FA1DFF5}"/>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7EE16DC4-BC06-4B47-AEE6-D0D265FFA39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6A147E28-0660-4116-B7B4-F9345E3AF845}"/>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ASSUMPTION</a:t>
            </a:r>
          </a:p>
        </p:txBody>
      </p:sp>
      <p:sp>
        <p:nvSpPr>
          <p:cNvPr id="21" name="Object 21">
            <a:extLst xmlns:a="http://schemas.openxmlformats.org/drawingml/2006/main">
              <a:ext uri="{FF2B5EF4-FFF2-40B4-BE49-F238E27FC236}">
                <a16:creationId xmlns:a16="http://schemas.microsoft.com/office/drawing/2014/main" id="{57D7B398-4FFF-4E08-8ECF-B98EEEE6B0A9}"/>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Jordan wants environmental policy study but reuses a generic leadership statement.</a:t>
            </a:r>
          </a:p>
        </p:txBody>
      </p:sp>
      <p:sp>
        <p:nvSpPr>
          <p:cNvPr id="22" name="Object 22">
            <a:extLst xmlns:a="http://schemas.openxmlformats.org/drawingml/2006/main">
              <a:ext uri="{FF2B5EF4-FFF2-40B4-BE49-F238E27FC236}">
                <a16:creationId xmlns:a16="http://schemas.microsoft.com/office/drawing/2014/main" id="{663EB206-FA9E-438D-BCA0-479BD466E15C}"/>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MISSING STEP</a:t>
            </a:r>
          </a:p>
        </p:txBody>
      </p:sp>
      <p:sp>
        <p:nvSpPr>
          <p:cNvPr id="23" name="Object 23">
            <a:extLst xmlns:a="http://schemas.openxmlformats.org/drawingml/2006/main">
              <a:ext uri="{FF2B5EF4-FFF2-40B4-BE49-F238E27FC236}">
                <a16:creationId xmlns:a16="http://schemas.microsoft.com/office/drawing/2014/main" id="{9E28722D-2D84-4FA7-B897-535691A6D4AE}"/>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Jordan assumes shared deadlines and tests. Each program needs a separate check.</a:t>
            </a:r>
          </a:p>
        </p:txBody>
      </p:sp>
      <p:sp>
        <p:nvSpPr>
          <p:cNvPr id="24" name="Object 24">
            <a:extLst xmlns:a="http://schemas.openxmlformats.org/drawingml/2006/main">
              <a:ext uri="{FF2B5EF4-FFF2-40B4-BE49-F238E27FC236}">
                <a16:creationId xmlns:a16="http://schemas.microsoft.com/office/drawing/2014/main" id="{39CA0541-DD0C-46FD-815C-DEDEAD7D706D}"/>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OPPORTUNITY</a:t>
            </a:r>
          </a:p>
        </p:txBody>
      </p:sp>
      <p:sp>
        <p:nvSpPr>
          <p:cNvPr id="25" name="Object 25">
            <a:extLst xmlns:a="http://schemas.openxmlformats.org/drawingml/2006/main">
              <a:ext uri="{FF2B5EF4-FFF2-40B4-BE49-F238E27FC236}">
                <a16:creationId xmlns:a16="http://schemas.microsoft.com/office/drawing/2014/main" id="{0B190BCB-31DB-45E1-8F84-AFACB2B03B28}"/>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Jordan’s policy project shows evidence evaluation and revision worth explaining.</a:t>
            </a:r>
          </a:p>
        </p:txBody>
      </p:sp>
      <p:pic>
        <p:nvPicPr>
          <p:cNvPr id="513" name="">
            <a:extLst xmlns:a="http://schemas.openxmlformats.org/drawingml/2006/main">
              <a:ext uri="{FF2B5EF4-FFF2-40B4-BE49-F238E27FC236}">
                <a16:creationId xmlns:a16="http://schemas.microsoft.com/office/drawing/2014/main" id="{D55D6FF8-8BE2-490A-859F-721B4E4D6E67}"/>
              </a:ext>
            </a:extLst>
          </p:cNvPr>
          <p:cNvPicPr>
            <a:picLocks xmlns:a="http://schemas.openxmlformats.org/drawingml/2006/main" noChangeAspect="1"/>
          </p:cNvPicPr>
          <p:nvPr/>
        </p:nvPicPr>
        <p:blipFill>
          <a:blip xmlns:r="http://schemas.openxmlformats.org/officeDocument/2006/relationships" xmlns:a="http://schemas.openxmlformats.org/drawingml/2006/main" r:embed="R80845ac49ce94d48"/>
          <a:srcRect xmlns:a="http://schemas.openxmlformats.org/drawingml/2006/main" l="0" t="1509" r="0" b="1509"/>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893FA70D-B375-4D7E-A44D-361A5224234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487546394"/>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E5286C4-F8A9-4225-8C88-85A285F87D16}"/>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7F080AB-FC91-4034-8399-A7ADC94D700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B16CEA2-8EF9-4665-8353-3A379FBF2CC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6D0527A2-8567-4B5C-95EB-14F0149ECC0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FIT NEEDS DETAIL</a:t>
            </a:r>
          </a:p>
        </p:txBody>
      </p:sp>
      <p:sp>
        <p:nvSpPr>
          <p:cNvPr id="19" name="Object 19">
            <a:extLst xmlns:a="http://schemas.openxmlformats.org/drawingml/2006/main">
              <a:ext uri="{FF2B5EF4-FFF2-40B4-BE49-F238E27FC236}">
                <a16:creationId xmlns:a16="http://schemas.microsoft.com/office/drawing/2014/main" id="{D3E87B89-5CEF-4686-BA36-802053FFF474}"/>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Name the learning connection, not only the program’s reputation.</a:t>
            </a:r>
          </a:p>
        </p:txBody>
      </p:sp>
      <p:sp>
        <p:nvSpPr>
          <p:cNvPr id="20" name="Object 20">
            <a:extLst xmlns:a="http://schemas.openxmlformats.org/drawingml/2006/main">
              <a:ext uri="{FF2B5EF4-FFF2-40B4-BE49-F238E27FC236}">
                <a16:creationId xmlns:a16="http://schemas.microsoft.com/office/drawing/2014/main" id="{218047FD-2093-4B4C-AA91-A630A7A5BAA1}"/>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EVIDENCE NEEDS ACTION</a:t>
            </a:r>
          </a:p>
        </p:txBody>
      </p:sp>
      <p:sp>
        <p:nvSpPr>
          <p:cNvPr id="21" name="Object 21">
            <a:extLst xmlns:a="http://schemas.openxmlformats.org/drawingml/2006/main">
              <a:ext uri="{FF2B5EF4-FFF2-40B4-BE49-F238E27FC236}">
                <a16:creationId xmlns:a16="http://schemas.microsoft.com/office/drawing/2014/main" id="{92FC859B-6796-4730-A6ED-6E351A2508B6}"/>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Explain a contribution, insight, and a question you want to pursue.</a:t>
            </a:r>
          </a:p>
        </p:txBody>
      </p:sp>
      <p:sp>
        <p:nvSpPr>
          <p:cNvPr id="22" name="Object 22">
            <a:extLst xmlns:a="http://schemas.openxmlformats.org/drawingml/2006/main">
              <a:ext uri="{FF2B5EF4-FFF2-40B4-BE49-F238E27FC236}">
                <a16:creationId xmlns:a16="http://schemas.microsoft.com/office/drawing/2014/main" id="{798727AA-E7F7-4D88-AEAC-A73E87EB27D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TIMELINE NEEDS CHECKS</a:t>
            </a:r>
          </a:p>
        </p:txBody>
      </p:sp>
      <p:sp>
        <p:nvSpPr>
          <p:cNvPr id="23" name="Object 23">
            <a:extLst xmlns:a="http://schemas.openxmlformats.org/drawingml/2006/main">
              <a:ext uri="{FF2B5EF4-FFF2-40B4-BE49-F238E27FC236}">
                <a16:creationId xmlns:a16="http://schemas.microsoft.com/office/drawing/2014/main" id="{43B4F2CF-8511-48A5-B2AA-916B8053737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Leave time for feedback, recommendations, and final review.</a:t>
            </a:r>
          </a:p>
        </p:txBody>
      </p:sp>
      <p:sp>
        <p:nvSpPr>
          <p:cNvPr id="712" name="Object 17">
            <a:extLst xmlns:a="http://schemas.openxmlformats.org/drawingml/2006/main">
              <a:ext uri="{FF2B5EF4-FFF2-40B4-BE49-F238E27FC236}">
                <a16:creationId xmlns:a16="http://schemas.microsoft.com/office/drawing/2014/main" id="{773D09AB-515D-415F-B395-BE03EA15F83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B918D7AB-E5CD-42F0-869C-2B99A8E823EB}"/>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9AAB5C6-CCFD-4F91-A44B-4F9E20F39E1E}"/>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2A2DD7BD-FB43-45E1-B3F2-1E10D46BBC1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2037368618"/>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E5286C4-F8A9-4225-8C88-85A285F87D16}"/>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7F080AB-FC91-4034-8399-A7ADC94D700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B16CEA2-8EF9-4665-8353-3A379FBF2CC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6D0527A2-8567-4B5C-95EB-14F0149ECC0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COMPARE AND VERIFY</a:t>
            </a:r>
          </a:p>
        </p:txBody>
      </p:sp>
      <p:sp>
        <p:nvSpPr>
          <p:cNvPr id="19" name="Object 19">
            <a:extLst xmlns:a="http://schemas.openxmlformats.org/drawingml/2006/main">
              <a:ext uri="{FF2B5EF4-FFF2-40B4-BE49-F238E27FC236}">
                <a16:creationId xmlns:a16="http://schemas.microsoft.com/office/drawing/2014/main" id="{D3E87B89-5CEF-4686-BA36-802053FFF474}"/>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Choose programs and record their actual requirements.</a:t>
            </a:r>
          </a:p>
        </p:txBody>
      </p:sp>
      <p:sp>
        <p:nvSpPr>
          <p:cNvPr id="20" name="Object 20">
            <a:extLst xmlns:a="http://schemas.openxmlformats.org/drawingml/2006/main">
              <a:ext uri="{FF2B5EF4-FFF2-40B4-BE49-F238E27FC236}">
                <a16:creationId xmlns:a16="http://schemas.microsoft.com/office/drawing/2014/main" id="{218047FD-2093-4B4C-AA91-A630A7A5BAA1}"/>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DRAFT EVIDENCE</a:t>
            </a:r>
          </a:p>
        </p:txBody>
      </p:sp>
      <p:sp>
        <p:nvSpPr>
          <p:cNvPr id="21" name="Object 21">
            <a:extLst xmlns:a="http://schemas.openxmlformats.org/drawingml/2006/main">
              <a:ext uri="{FF2B5EF4-FFF2-40B4-BE49-F238E27FC236}">
                <a16:creationId xmlns:a16="http://schemas.microsoft.com/office/drawing/2014/main" id="{92FC859B-6796-4730-A6ED-6E351A2508B6}"/>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Explain your preparation and its connection to a learning goal.</a:t>
            </a:r>
          </a:p>
        </p:txBody>
      </p:sp>
      <p:sp>
        <p:nvSpPr>
          <p:cNvPr id="22" name="Object 22">
            <a:extLst xmlns:a="http://schemas.openxmlformats.org/drawingml/2006/main">
              <a:ext uri="{FF2B5EF4-FFF2-40B4-BE49-F238E27FC236}">
                <a16:creationId xmlns:a16="http://schemas.microsoft.com/office/drawing/2014/main" id="{798727AA-E7F7-4D88-AEAC-A73E87EB27D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BUILD A TIMELINE</a:t>
            </a:r>
          </a:p>
        </p:txBody>
      </p:sp>
      <p:sp>
        <p:nvSpPr>
          <p:cNvPr id="23" name="Object 23">
            <a:extLst xmlns:a="http://schemas.openxmlformats.org/drawingml/2006/main">
              <a:ext uri="{FF2B5EF4-FFF2-40B4-BE49-F238E27FC236}">
                <a16:creationId xmlns:a16="http://schemas.microsoft.com/office/drawing/2014/main" id="{43B4F2CF-8511-48A5-B2AA-916B8053737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Work backward from verified dates. Include an alternative route.</a:t>
            </a:r>
          </a:p>
        </p:txBody>
      </p:sp>
      <p:sp>
        <p:nvSpPr>
          <p:cNvPr id="712" name="Object 17">
            <a:extLst xmlns:a="http://schemas.openxmlformats.org/drawingml/2006/main">
              <a:ext uri="{FF2B5EF4-FFF2-40B4-BE49-F238E27FC236}">
                <a16:creationId xmlns:a16="http://schemas.microsoft.com/office/drawing/2014/main" id="{773D09AB-515D-415F-B395-BE03EA15F83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B918D7AB-E5CD-42F0-869C-2B99A8E823EB}"/>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9AAB5C6-CCFD-4F91-A44B-4F9E20F39E1E}"/>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66F4E03A-6AFC-4DCB-8CAF-79129C83FA83}"/>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4F9CCC4E-E128-48DB-B02B-B3F1A0006D6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2037368618"/>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FE8DF46A-380F-4826-A889-D4073E1EFA9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F82801C2-B0D5-4DD0-9B03-E741B8EE9A2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B56F5AE9-114F-41A3-9FD6-51770B42DFE9}"/>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In a class policy project, I compared evidence from several sources and revised an argument after feedback exposed a weak assumption. I learned to separate the strength of a claim from my initial preference. I want to develop more rigorous policy-evaluation methods through further study. I would connect this preparation to a verified feature of the specific program rather than add a generic claim of fit.</a:t>
            </a:r>
          </a:p>
        </p:txBody>
      </p:sp>
      <p:sp>
        <p:nvSpPr>
          <p:cNvPr id="516" name="">
            <a:extLst xmlns:a="http://schemas.openxmlformats.org/drawingml/2006/main">
              <a:ext uri="{FF2B5EF4-FFF2-40B4-BE49-F238E27FC236}">
                <a16:creationId xmlns:a16="http://schemas.microsoft.com/office/drawing/2014/main" id="{C51F0442-D1BF-464F-9C9E-26289CB4E023}"/>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362A8ADA-D433-4D50-A83C-FCB045192ED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52800630"/>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A676C722-EE2E-4845-AF8B-FD716FA1DFF5}"/>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7EE16DC4-BC06-4B47-AEE6-D0D265FFA39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6A147E28-0660-4116-B7B4-F9345E3AF845}"/>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57D7B398-4FFF-4E08-8ECF-B98EEEE6B0A9}"/>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663EB206-FA9E-438D-BCA0-479BD466E15C}"/>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9E28722D-2D84-4FA7-B897-535691A6D4AE}"/>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39CA0541-DD0C-46FD-815C-DEDEAD7D706D}"/>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0B190BCB-31DB-45E1-8F84-AFACB2B03B28}"/>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7A9AEDD8-6FC5-4119-AAF9-4ED44E56D788}"/>
              </a:ext>
            </a:extLst>
          </p:cNvPr>
          <p:cNvPicPr>
            <a:picLocks xmlns:a="http://schemas.openxmlformats.org/drawingml/2006/main" noChangeAspect="1"/>
          </p:cNvPicPr>
          <p:nvPr/>
        </p:nvPicPr>
        <p:blipFill>
          <a:blip xmlns:r="http://schemas.openxmlformats.org/officeDocument/2006/relationships" xmlns:a="http://schemas.openxmlformats.org/drawingml/2006/main" r:embed="R182fb458599f45dd"/>
          <a:srcRect xmlns:a="http://schemas.openxmlformats.org/drawingml/2006/main" l="0" t="1872" r="0" b="1872"/>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80944A4B-DB26-4796-8D4B-5A56F8931AB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487546394"/>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EE5286C4-F8A9-4225-8C88-85A285F87D16}"/>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7F080AB-FC91-4034-8399-A7ADC94D700E}"/>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4B16CEA2-8EF9-4665-8353-3A379FBF2CC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6D0527A2-8567-4B5C-95EB-14F0149ECC07}"/>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D3E87B89-5CEF-4686-BA36-802053FFF474}"/>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218047FD-2093-4B4C-AA91-A630A7A5BAA1}"/>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92FC859B-6796-4730-A6ED-6E351A2508B6}"/>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798727AA-E7F7-4D88-AEAC-A73E87EB27DF}"/>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43B4F2CF-8511-48A5-B2AA-916B80537374}"/>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773D09AB-515D-415F-B395-BE03EA15F83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B918D7AB-E5CD-42F0-869C-2B99A8E823EB}"/>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9AAB5C6-CCFD-4F91-A44B-4F9E20F39E1E}"/>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C15C4291-B283-4CCF-A1CE-19E00927C47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2037368618"/>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FE8DF46A-380F-4826-A889-D4073E1EFA9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F82801C2-B0D5-4DD0-9B03-E741B8EE9A2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9E11AFE6-911C-4C89-821B-4CD71872F907}"/>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source determines a program’s application requirements?</a:t>
            </a:r>
          </a:p>
        </p:txBody>
      </p:sp>
      <p:sp>
        <p:nvSpPr>
          <p:cNvPr id="516" name="">
            <a:extLst xmlns:a="http://schemas.openxmlformats.org/drawingml/2006/main">
              <a:ext uri="{FF2B5EF4-FFF2-40B4-BE49-F238E27FC236}">
                <a16:creationId xmlns:a16="http://schemas.microsoft.com/office/drawing/2014/main" id="{500AE329-5B60-426B-970B-337EBE5C6ABB}"/>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12FA9B1-EB58-427F-A96A-788FC41CF7E5}"/>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friend’s requirements elsewhere</a:t>
            </a:r>
          </a:p>
        </p:txBody>
      </p:sp>
      <p:sp>
        <p:nvSpPr>
          <p:cNvPr id="518" name="">
            <a:extLst xmlns:a="http://schemas.openxmlformats.org/drawingml/2006/main">
              <a:ext uri="{FF2B5EF4-FFF2-40B4-BE49-F238E27FC236}">
                <a16:creationId xmlns:a16="http://schemas.microsoft.com/office/drawing/2014/main" id="{16639D3E-E08C-4032-8D99-83A9E5146BD8}"/>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EE5F59A8-7F7E-478F-8E7A-2248E2F4E61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An old generic checklist</a:t>
            </a:r>
          </a:p>
        </p:txBody>
      </p:sp>
      <p:sp>
        <p:nvSpPr>
          <p:cNvPr id="520" name="">
            <a:extLst xmlns:a="http://schemas.openxmlformats.org/drawingml/2006/main">
              <a:ext uri="{FF2B5EF4-FFF2-40B4-BE49-F238E27FC236}">
                <a16:creationId xmlns:a16="http://schemas.microsoft.com/office/drawing/2014/main" id="{813123C0-9BA9-4BB4-AF86-3CAEC38D9117}"/>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9E2615E7-9DF8-4A84-8801-B7126E954BA6}"/>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That program’s current official instructions</a:t>
            </a:r>
          </a:p>
        </p:txBody>
      </p:sp>
      <p:sp>
        <p:nvSpPr>
          <p:cNvPr id="522" name="">
            <a:extLst xmlns:a="http://schemas.openxmlformats.org/drawingml/2006/main">
              <a:ext uri="{FF2B5EF4-FFF2-40B4-BE49-F238E27FC236}">
                <a16:creationId xmlns:a16="http://schemas.microsoft.com/office/drawing/2014/main" id="{5C17F392-1CC9-43AE-8945-F07178E26AD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C6D8338-ADAA-48D7-8A37-81601222B6DD}"/>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same rules for every field</a:t>
            </a:r>
          </a:p>
        </p:txBody>
      </p:sp>
      <p:sp>
        <p:nvSpPr>
          <p:cNvPr id="524" name="">
            <a:extLst xmlns:a="http://schemas.openxmlformats.org/drawingml/2006/main">
              <a:ext uri="{FF2B5EF4-FFF2-40B4-BE49-F238E27FC236}">
                <a16:creationId xmlns:a16="http://schemas.microsoft.com/office/drawing/2014/main" id="{FCD77C68-8BE9-4A28-87EA-6DB5D512B58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52800630"/>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FE8DF46A-380F-4826-A889-D4073E1EFA9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F82801C2-B0D5-4DD0-9B03-E741B8EE9A2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FE3719BD-DBBC-4B3A-998B-FCEB6D995273}"/>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paragraph best supports academic readiness?</a:t>
            </a:r>
          </a:p>
        </p:txBody>
      </p:sp>
      <p:sp>
        <p:nvSpPr>
          <p:cNvPr id="516" name="">
            <a:extLst xmlns:a="http://schemas.openxmlformats.org/drawingml/2006/main">
              <a:ext uri="{FF2B5EF4-FFF2-40B4-BE49-F238E27FC236}">
                <a16:creationId xmlns:a16="http://schemas.microsoft.com/office/drawing/2014/main" id="{D7AADF30-312C-4019-8A13-3CDAAA86FA86}"/>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E67A9CC5-763F-4EA2-9A82-4CB0C4D3E325}"/>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Specific contribution and learning connected to academic goals</a:t>
            </a:r>
          </a:p>
        </p:txBody>
      </p:sp>
      <p:sp>
        <p:nvSpPr>
          <p:cNvPr id="518" name="">
            <a:extLst xmlns:a="http://schemas.openxmlformats.org/drawingml/2006/main">
              <a:ext uri="{FF2B5EF4-FFF2-40B4-BE49-F238E27FC236}">
                <a16:creationId xmlns:a16="http://schemas.microsoft.com/office/drawing/2014/main" id="{66CEBAC2-B846-4EBA-B529-01922BDFE7F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6F81A06-B7B4-4322-BC17-888292563DA0}"/>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flattering adjectives</a:t>
            </a:r>
          </a:p>
        </p:txBody>
      </p:sp>
      <p:sp>
        <p:nvSpPr>
          <p:cNvPr id="520" name="">
            <a:extLst xmlns:a="http://schemas.openxmlformats.org/drawingml/2006/main">
              <a:ext uri="{FF2B5EF4-FFF2-40B4-BE49-F238E27FC236}">
                <a16:creationId xmlns:a16="http://schemas.microsoft.com/office/drawing/2014/main" id="{7881E1CA-60F0-4638-97DF-94EBA17F77EA}"/>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3E0B5863-2FA5-44FD-B4C1-8E83399CAB1E}"/>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An invented research result</a:t>
            </a:r>
          </a:p>
        </p:txBody>
      </p:sp>
      <p:sp>
        <p:nvSpPr>
          <p:cNvPr id="522" name="">
            <a:extLst xmlns:a="http://schemas.openxmlformats.org/drawingml/2006/main">
              <a:ext uri="{FF2B5EF4-FFF2-40B4-BE49-F238E27FC236}">
                <a16:creationId xmlns:a16="http://schemas.microsoft.com/office/drawing/2014/main" id="{48C3E167-2953-4CB1-B6BD-EC223E3E31B0}"/>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4450AA59-3002-4F75-935A-D7C3D9EE85A8}"/>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An unrelated generic pitch</a:t>
            </a:r>
          </a:p>
        </p:txBody>
      </p:sp>
      <p:sp>
        <p:nvSpPr>
          <p:cNvPr id="524" name="">
            <a:extLst xmlns:a="http://schemas.openxmlformats.org/drawingml/2006/main">
              <a:ext uri="{FF2B5EF4-FFF2-40B4-BE49-F238E27FC236}">
                <a16:creationId xmlns:a16="http://schemas.microsoft.com/office/drawing/2014/main" id="{31661D0E-0A09-4017-8A19-9F92643B1F1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52800630"/>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FE8DF46A-380F-4826-A889-D4073E1EFA9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F82801C2-B0D5-4DD0-9B03-E741B8EE9A2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CF1502CA-8405-4E45-A7D5-A5EF3C873413}"/>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belongs in a backward timeline?</a:t>
            </a:r>
          </a:p>
        </p:txBody>
      </p:sp>
      <p:sp>
        <p:nvSpPr>
          <p:cNvPr id="516" name="">
            <a:extLst xmlns:a="http://schemas.openxmlformats.org/drawingml/2006/main">
              <a:ext uri="{FF2B5EF4-FFF2-40B4-BE49-F238E27FC236}">
                <a16:creationId xmlns:a16="http://schemas.microsoft.com/office/drawing/2014/main" id="{AF5F92DA-2154-4E35-91EA-30CDD24346DA}"/>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BF55346B-DB9C-4481-B465-94B597D0C3FC}"/>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Only the final deadline</a:t>
            </a:r>
          </a:p>
        </p:txBody>
      </p:sp>
      <p:sp>
        <p:nvSpPr>
          <p:cNvPr id="518" name="">
            <a:extLst xmlns:a="http://schemas.openxmlformats.org/drawingml/2006/main">
              <a:ext uri="{FF2B5EF4-FFF2-40B4-BE49-F238E27FC236}">
                <a16:creationId xmlns:a16="http://schemas.microsoft.com/office/drawing/2014/main" id="{5C191513-91EB-422B-9FE2-AFD17EDBF6A5}"/>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61617900-EFB1-4CCA-99DF-7DB7A3F32625}"/>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Preparation steps, dependencies, feedback, and verified dates</a:t>
            </a:r>
          </a:p>
        </p:txBody>
      </p:sp>
      <p:sp>
        <p:nvSpPr>
          <p:cNvPr id="520" name="">
            <a:extLst xmlns:a="http://schemas.openxmlformats.org/drawingml/2006/main">
              <a:ext uri="{FF2B5EF4-FFF2-40B4-BE49-F238E27FC236}">
                <a16:creationId xmlns:a16="http://schemas.microsoft.com/office/drawing/2014/main" id="{3835664C-13A0-48DC-A642-13EE5B09259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71948BC-543F-49D5-8BEA-80A93AB3E82A}"/>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An assumed testing rule</a:t>
            </a:r>
          </a:p>
        </p:txBody>
      </p:sp>
      <p:sp>
        <p:nvSpPr>
          <p:cNvPr id="522" name="">
            <a:extLst xmlns:a="http://schemas.openxmlformats.org/drawingml/2006/main">
              <a:ext uri="{FF2B5EF4-FFF2-40B4-BE49-F238E27FC236}">
                <a16:creationId xmlns:a16="http://schemas.microsoft.com/office/drawing/2014/main" id="{5044B19B-8CAE-487F-9C09-D56C64B1FC0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564DBDE-8884-477D-ABEB-692398D58EFF}"/>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promise of admission</a:t>
            </a:r>
          </a:p>
        </p:txBody>
      </p:sp>
      <p:sp>
        <p:nvSpPr>
          <p:cNvPr id="524" name="">
            <a:extLst xmlns:a="http://schemas.openxmlformats.org/drawingml/2006/main">
              <a:ext uri="{FF2B5EF4-FFF2-40B4-BE49-F238E27FC236}">
                <a16:creationId xmlns:a16="http://schemas.microsoft.com/office/drawing/2014/main" id="{F3AFD0A3-F266-4DA6-9BD6-91057085418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52800630"/>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FE8DF46A-380F-4826-A889-D4073E1EFA9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F82801C2-B0D5-4DD0-9B03-E741B8EE9A2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52022088-D867-4DFB-9066-74F5D829E8E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does an alternative route accomplish?</a:t>
            </a:r>
          </a:p>
        </p:txBody>
      </p:sp>
      <p:sp>
        <p:nvSpPr>
          <p:cNvPr id="516" name="">
            <a:extLst xmlns:a="http://schemas.openxmlformats.org/drawingml/2006/main">
              <a:ext uri="{FF2B5EF4-FFF2-40B4-BE49-F238E27FC236}">
                <a16:creationId xmlns:a16="http://schemas.microsoft.com/office/drawing/2014/main" id="{31E77C45-811D-451A-B8D5-97FE6F4A3462}"/>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BDDAD573-88C0-4780-AE28-EBFA699E43EC}"/>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Guarantees admission</a:t>
            </a:r>
          </a:p>
        </p:txBody>
      </p:sp>
      <p:sp>
        <p:nvSpPr>
          <p:cNvPr id="518" name="">
            <a:extLst xmlns:a="http://schemas.openxmlformats.org/drawingml/2006/main">
              <a:ext uri="{FF2B5EF4-FFF2-40B4-BE49-F238E27FC236}">
                <a16:creationId xmlns:a16="http://schemas.microsoft.com/office/drawing/2014/main" id="{35D4B672-E6D8-4498-895A-37E7EDBBC340}"/>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8EC114BB-D215-4B22-A97D-69973CADD48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Proves the original goal was wrong</a:t>
            </a:r>
          </a:p>
        </p:txBody>
      </p:sp>
      <p:sp>
        <p:nvSpPr>
          <p:cNvPr id="520" name="">
            <a:extLst xmlns:a="http://schemas.openxmlformats.org/drawingml/2006/main">
              <a:ext uri="{FF2B5EF4-FFF2-40B4-BE49-F238E27FC236}">
                <a16:creationId xmlns:a16="http://schemas.microsoft.com/office/drawing/2014/main" id="{05B922B1-5A21-4949-9058-97C2F6E8693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EC29FC71-178B-4CB6-8EB9-19AB95FBEDC6}"/>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Makes verification unnecessary</a:t>
            </a:r>
          </a:p>
        </p:txBody>
      </p:sp>
      <p:sp>
        <p:nvSpPr>
          <p:cNvPr id="522" name="">
            <a:extLst xmlns:a="http://schemas.openxmlformats.org/drawingml/2006/main">
              <a:ext uri="{FF2B5EF4-FFF2-40B4-BE49-F238E27FC236}">
                <a16:creationId xmlns:a16="http://schemas.microsoft.com/office/drawing/2014/main" id="{95D5F27E-EBD2-4CD3-AF24-EA6E87B87F6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DC44040-0AFF-4A35-9B2F-B15935B59EB3}"/>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Preserves options as readiness, information, or circumstances change</a:t>
            </a:r>
          </a:p>
        </p:txBody>
      </p:sp>
      <p:sp>
        <p:nvSpPr>
          <p:cNvPr id="524" name="">
            <a:extLst xmlns:a="http://schemas.openxmlformats.org/drawingml/2006/main">
              <a:ext uri="{FF2B5EF4-FFF2-40B4-BE49-F238E27FC236}">
                <a16:creationId xmlns:a16="http://schemas.microsoft.com/office/drawing/2014/main" id="{AD8F7404-5041-4ADC-B204-E7707192B75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52800630"/>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CC1E6542-29F8-4723-9314-1D6BDADA9581}"/>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8482BF9A-1337-4630-9C5B-59C78C47A49C}"/>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A program requires an additional document or your timeline changes. What dependencies and alternatives would you revise?</a:t>
            </a:r>
          </a:p>
        </p:txBody>
      </p:sp>
      <p:sp>
        <p:nvSpPr>
          <p:cNvPr id="8" name="">
            <a:extLst xmlns:a="http://schemas.openxmlformats.org/drawingml/2006/main">
              <a:ext uri="{FF2B5EF4-FFF2-40B4-BE49-F238E27FC236}">
                <a16:creationId xmlns:a16="http://schemas.microsoft.com/office/drawing/2014/main" id="{59890FB7-F3DA-4721-BE3B-8B569CA5756A}"/>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748221714"/>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A23C6B0F-D66E-451F-8196-877CC78FBC1F}"/>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20F9B8B6-F485-47B1-B75F-9CF5A7930659}"/>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32A8A1EB-DA38-40A7-9C61-EF8D0AA01561}"/>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6BEA8318-D793-4CD9-A858-7471C858ECE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42E596BD-3784-40D5-A71E-1B431F6EBC11}"/>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B78B3641-FD3F-4BA3-A504-46EFDB278ABC}"/>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6B97436B-F6BA-493D-A990-FABE8C50D1CA}"/>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9B3DF313-66C7-4FEE-801B-1DE4CB235903}"/>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55C33986-953F-46F9-AC04-9B048436FC37}"/>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F0C731FA-B13E-41F5-BB6F-A97B845D8B3F}"/>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F5A8BF21-9BBA-4D84-A626-A7865094C0F0}"/>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7C9913F2-F054-41F5-A34E-CCB98CAC2395}"/>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5055DEFB-1407-4CB1-8A36-98DFD7DBA68E}"/>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58C0C5F8-1688-4D83-BCEA-22CC228488F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682597598"/>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FE8DF46A-380F-4826-A889-D4073E1EFA98}"/>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F82801C2-B0D5-4DD0-9B03-E741B8EE9A2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4AC2EC6E-A4B5-4263-A24D-73984B7714FC}"/>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E5762259-043D-4230-84A6-BA3D8F2B85AC}"/>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fc26a7a3c7014a84"/>
              </a:rPr>
              <a:t>CES personal statements</a:t>
            </a:r>
          </a:p>
        </p:txBody>
      </p:sp>
      <p:sp>
        <p:nvSpPr>
          <p:cNvPr id="517" name="">
            <a:extLst xmlns:a="http://schemas.openxmlformats.org/drawingml/2006/main">
              <a:ext uri="{FF2B5EF4-FFF2-40B4-BE49-F238E27FC236}">
                <a16:creationId xmlns:a16="http://schemas.microsoft.com/office/drawing/2014/main" id="{8008B3F8-7EB0-4778-A052-95E957B8B3BA}"/>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careers.rutgers.edu/news/authoring-your-value-personal-statement</a:t>
            </a:r>
          </a:p>
        </p:txBody>
      </p:sp>
      <p:sp>
        <p:nvSpPr>
          <p:cNvPr id="518" name="">
            <a:extLst xmlns:a="http://schemas.openxmlformats.org/drawingml/2006/main">
              <a:ext uri="{FF2B5EF4-FFF2-40B4-BE49-F238E27FC236}">
                <a16:creationId xmlns:a16="http://schemas.microsoft.com/office/drawing/2014/main" id="{4A59CAF8-48A8-4378-B28A-2839C42A3A36}"/>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9B4B2DD9-EC25-4714-A7B3-23C506BE1A4C}"/>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c1e5488bced04caa"/>
              </a:rPr>
              <a:t>CES application planning timeline</a:t>
            </a:r>
          </a:p>
        </p:txBody>
      </p:sp>
      <p:sp>
        <p:nvSpPr>
          <p:cNvPr id="520" name="">
            <a:extLst xmlns:a="http://schemas.openxmlformats.org/drawingml/2006/main">
              <a:ext uri="{FF2B5EF4-FFF2-40B4-BE49-F238E27FC236}">
                <a16:creationId xmlns:a16="http://schemas.microsoft.com/office/drawing/2014/main" id="{9EBAEAE2-29F0-4383-B99F-0259F010D509}"/>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a:t>
            </a:r>
          </a:p>
        </p:txBody>
      </p:sp>
      <p:sp>
        <p:nvSpPr>
          <p:cNvPr id="521" name="">
            <a:extLst xmlns:a="http://schemas.openxmlformats.org/drawingml/2006/main">
              <a:ext uri="{FF2B5EF4-FFF2-40B4-BE49-F238E27FC236}">
                <a16:creationId xmlns:a16="http://schemas.microsoft.com/office/drawing/2014/main" id="{C7313605-CA95-4771-8D7F-E009936147C3}"/>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D59BD18E-DFF3-4862-93B3-22973472144B}"/>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23091283adc34d2f"/>
              </a:rPr>
              <a:t>CES Guide</a:t>
            </a:r>
          </a:p>
        </p:txBody>
      </p:sp>
      <p:sp>
        <p:nvSpPr>
          <p:cNvPr id="523" name="">
            <a:extLst xmlns:a="http://schemas.openxmlformats.org/drawingml/2006/main">
              <a:ext uri="{FF2B5EF4-FFF2-40B4-BE49-F238E27FC236}">
                <a16:creationId xmlns:a16="http://schemas.microsoft.com/office/drawing/2014/main" id="{476F530B-C517-4E06-A57E-B650FD441F3F}"/>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4" name="">
            <a:extLst xmlns:a="http://schemas.openxmlformats.org/drawingml/2006/main">
              <a:ext uri="{FF2B5EF4-FFF2-40B4-BE49-F238E27FC236}">
                <a16:creationId xmlns:a16="http://schemas.microsoft.com/office/drawing/2014/main" id="{28694AD2-64B5-471E-BD47-25A0877D29E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52800630"/>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2026-11-02T03:54:24.8380000Z</dcterms:created>
  <dcterms:modified xsi:type="dcterms:W3CDTF">2026-11-02T03:54:24.8380000Z</dcterms:modified>
</coreProperties>
</file>