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f59b26b8b8149ff" /><Relationship Type="http://schemas.openxmlformats.org/officeDocument/2006/relationships/extended-properties" Target="/docProps/app.xml" Id="R23155a5d6d8e4385" /><Relationship Type="http://schemas.openxmlformats.org/officeDocument/2006/relationships/officeDocument" Target="/ppt/presentation.xml" Id="R0fc0fb5fd3334c8d" /></Relationships>
</file>

<file path=ppt/presentation.xml><?xml version="1.0" encoding="utf-8"?>
<p:presentation xmlns:p="http://schemas.openxmlformats.org/presentationml/2006/main">
  <p:sldMasterIdLst>
    <p:sldMasterId xmlns:r="http://schemas.openxmlformats.org/officeDocument/2006/relationships" id="2147483648" r:id="Ra779f6c5574b4f1b"/>
  </p:sldMasterIdLst>
  <p:notesMasterIdLst>
    <p:notesMasterId xmlns:r="http://schemas.openxmlformats.org/officeDocument/2006/relationships" r:id="R4129fe0180c24c88"/>
  </p:notesMasterIdLst>
  <p:sldIdLst>
    <p:sldId xmlns:r="http://schemas.openxmlformats.org/officeDocument/2006/relationships" id="256" r:id="R06b77320013c4e73"/>
    <p:sldId xmlns:r="http://schemas.openxmlformats.org/officeDocument/2006/relationships" id="257" r:id="R0d8f8c4cf5b94be7"/>
    <p:sldId xmlns:r="http://schemas.openxmlformats.org/officeDocument/2006/relationships" id="258" r:id="Rd18535b5f3264b1e"/>
    <p:sldId xmlns:r="http://schemas.openxmlformats.org/officeDocument/2006/relationships" id="259" r:id="R13fec27f348a4fb5"/>
    <p:sldId xmlns:r="http://schemas.openxmlformats.org/officeDocument/2006/relationships" id="260" r:id="R413a75d0adde42eb"/>
    <p:sldId xmlns:r="http://schemas.openxmlformats.org/officeDocument/2006/relationships" id="261" r:id="R2f7199ea04554192"/>
    <p:sldId xmlns:r="http://schemas.openxmlformats.org/officeDocument/2006/relationships" id="262" r:id="R18c62b563e994d4b"/>
    <p:sldId xmlns:r="http://schemas.openxmlformats.org/officeDocument/2006/relationships" id="263" r:id="Rc1a59991fd9e484f"/>
    <p:sldId xmlns:r="http://schemas.openxmlformats.org/officeDocument/2006/relationships" id="264" r:id="R88b5985a448541c5"/>
    <p:sldId xmlns:r="http://schemas.openxmlformats.org/officeDocument/2006/relationships" id="265" r:id="Rb90cf7cbb1b14c6a"/>
    <p:sldId xmlns:r="http://schemas.openxmlformats.org/officeDocument/2006/relationships" id="266" r:id="R9b744df02eda4abd"/>
    <p:sldId xmlns:r="http://schemas.openxmlformats.org/officeDocument/2006/relationships" id="267" r:id="R5bba48cf9faa4727"/>
    <p:sldId xmlns:r="http://schemas.openxmlformats.org/officeDocument/2006/relationships" id="268" r:id="R092c6e79d86f4988"/>
    <p:sldId xmlns:r="http://schemas.openxmlformats.org/officeDocument/2006/relationships" id="269" r:id="Rcc1b756e618f40ca"/>
    <p:sldId xmlns:r="http://schemas.openxmlformats.org/officeDocument/2006/relationships" id="270" r:id="R4f72589485834d3a"/>
    <p:sldId xmlns:r="http://schemas.openxmlformats.org/officeDocument/2006/relationships" id="271" r:id="Re7eccc3581f64dc2"/>
    <p:sldId xmlns:r="http://schemas.openxmlformats.org/officeDocument/2006/relationships" id="272" r:id="R05208815123b433c"/>
  </p:sldIdLst>
  <p:sldSz cx="12192000" cy="6858000"/>
  <p:notesSz cx="6858000" cy="9144000"/>
  <p:defaultTextStyle>
    <a:defPPr xmlns:a="http://schemas.openxmlformats.org/drawingml/2006/main">
      <a:buNone/>
    </a:defPPr>
    <a:lvl1pPr xmlns:a="http://schemas.openxmlformats.org/drawingml/2006/main" algn="l" defTabSz="457200">
      <a:spcBef>
        <a:spcPct val="0"/>
      </a:spcBef>
      <a:spcAft>
        <a:spcPct val="0"/>
      </a:spcAft>
      <a:buNone/>
      <a:defRPr kern="1200">
        <a:solidFill>
          <a:schemeClr val="tx1"/>
        </a:solidFill>
        <a:latin typeface="Calibri"/>
        <a:ea typeface="Calibri"/>
        <a:cs typeface="Calibri"/>
      </a:defRPr>
    </a:lvl1pPr>
    <a:lvl2pPr xmlns:a="http://schemas.openxmlformats.org/drawingml/2006/main" marL="457200" algn="l" defTabSz="457200">
      <a:spcBef>
        <a:spcPct val="0"/>
      </a:spcBef>
      <a:spcAft>
        <a:spcPct val="0"/>
      </a:spcAft>
      <a:buNone/>
      <a:defRPr kern="1200">
        <a:solidFill>
          <a:schemeClr val="tx1"/>
        </a:solidFill>
        <a:latin typeface="Calibri"/>
        <a:ea typeface="Calibri"/>
        <a:cs typeface="Calibri"/>
      </a:defRPr>
    </a:lvl2pPr>
    <a:lvl3pPr xmlns:a="http://schemas.openxmlformats.org/drawingml/2006/main" marL="914400" algn="l" defTabSz="457200">
      <a:spcBef>
        <a:spcPct val="0"/>
      </a:spcBef>
      <a:spcAft>
        <a:spcPct val="0"/>
      </a:spcAft>
      <a:buNone/>
      <a:defRPr kern="1200">
        <a:solidFill>
          <a:schemeClr val="tx1"/>
        </a:solidFill>
        <a:latin typeface="Calibri"/>
        <a:ea typeface="Calibri"/>
        <a:cs typeface="Calibri"/>
      </a:defRPr>
    </a:lvl3pPr>
    <a:lvl4pPr xmlns:a="http://schemas.openxmlformats.org/drawingml/2006/main" marL="1371600" algn="l" defTabSz="457200">
      <a:spcBef>
        <a:spcPct val="0"/>
      </a:spcBef>
      <a:spcAft>
        <a:spcPct val="0"/>
      </a:spcAft>
      <a:buNone/>
      <a:defRPr kern="1200">
        <a:solidFill>
          <a:schemeClr val="tx1"/>
        </a:solidFill>
        <a:latin typeface="Calibri"/>
        <a:ea typeface="Calibri"/>
        <a:cs typeface="Calibri"/>
      </a:defRPr>
    </a:lvl4pPr>
    <a:lvl5pPr xmlns:a="http://schemas.openxmlformats.org/drawingml/2006/main" marL="1828800" algn="l" defTabSz="457200">
      <a:spcBef>
        <a:spcPct val="0"/>
      </a:spcBef>
      <a:spcAft>
        <a:spcPct val="0"/>
      </a:spcAft>
      <a:buNone/>
      <a:defRPr kern="1200">
        <a:solidFill>
          <a:schemeClr val="tx1"/>
        </a:solidFill>
        <a:latin typeface="Calibri"/>
        <a:ea typeface="Calibri"/>
        <a:cs typeface="Calibri"/>
      </a:defRPr>
    </a:lvl5pPr>
    <a:lvl6pPr xmlns:a="http://schemas.openxmlformats.org/drawingml/2006/main" marL="2286000" algn="l" defTabSz="914400">
      <a:buNone/>
      <a:defRPr kern="1200">
        <a:solidFill>
          <a:schemeClr val="tx1"/>
        </a:solidFill>
        <a:latin typeface="Calibri"/>
        <a:ea typeface="Calibri"/>
        <a:cs typeface="Calibri"/>
      </a:defRPr>
    </a:lvl6pPr>
    <a:lvl7pPr xmlns:a="http://schemas.openxmlformats.org/drawingml/2006/main" marL="2743200" algn="l" defTabSz="914400">
      <a:buNone/>
      <a:defRPr kern="1200">
        <a:solidFill>
          <a:schemeClr val="tx1"/>
        </a:solidFill>
        <a:latin typeface="Calibri"/>
        <a:ea typeface="Calibri"/>
        <a:cs typeface="Calibri"/>
      </a:defRPr>
    </a:lvl7pPr>
    <a:lvl8pPr xmlns:a="http://schemas.openxmlformats.org/drawingml/2006/main" marL="3200400" algn="l" defTabSz="914400">
      <a:buNone/>
      <a:defRPr kern="1200">
        <a:solidFill>
          <a:schemeClr val="tx1"/>
        </a:solidFill>
        <a:latin typeface="Calibri"/>
        <a:ea typeface="Calibri"/>
        <a:cs typeface="Calibri"/>
      </a:defRPr>
    </a:lvl8pPr>
    <a:lvl9pPr xmlns:a="http://schemas.openxmlformats.org/drawingml/2006/main" marL="3657600" algn="l" defTabSz="914400">
      <a:buNone/>
      <a:defRPr kern="1200">
        <a:solidFill>
          <a:schemeClr val="tx1"/>
        </a:solidFill>
        <a:latin typeface="Calibri"/>
        <a:ea typeface="Calibri"/>
        <a:cs typeface="Calibri"/>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howGuides="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f87f793b42a04a3e" /><Relationship Type="http://schemas.openxmlformats.org/officeDocument/2006/relationships/slideMaster" Target="/ppt/slideMasters/slideMaster1.xml" Id="Ra779f6c5574b4f1b" /><Relationship Type="http://schemas.openxmlformats.org/officeDocument/2006/relationships/notesMaster" Target="/ppt/notesMasters/notesMaster1.xml" Id="R4129fe0180c24c88" /><Relationship Type="http://schemas.openxmlformats.org/officeDocument/2006/relationships/presProps" Target="/ppt/presProps.xml" Id="R4b607371d8274023" /><Relationship Type="http://schemas.openxmlformats.org/officeDocument/2006/relationships/viewProps" Target="/ppt/viewProps.xml" Id="R483256b1697d4581" /><Relationship Type="http://schemas.openxmlformats.org/officeDocument/2006/relationships/tableStyles" Target="/ppt/tableStyles.xml" Id="R11b678fa014d4105" /><Relationship Type="http://schemas.openxmlformats.org/officeDocument/2006/relationships/slide" Target="/ppt/slides/slide1.xml" Id="R06b77320013c4e73" /><Relationship Type="http://schemas.openxmlformats.org/officeDocument/2006/relationships/slide" Target="/ppt/slides/slide2.xml" Id="R0d8f8c4cf5b94be7" /><Relationship Type="http://schemas.openxmlformats.org/officeDocument/2006/relationships/slide" Target="/ppt/slides/slide3.xml" Id="Rd18535b5f3264b1e" /><Relationship Type="http://schemas.openxmlformats.org/officeDocument/2006/relationships/slide" Target="/ppt/slides/slide4.xml" Id="R13fec27f348a4fb5" /><Relationship Type="http://schemas.openxmlformats.org/officeDocument/2006/relationships/slide" Target="/ppt/slides/slide5.xml" Id="R413a75d0adde42eb" /><Relationship Type="http://schemas.openxmlformats.org/officeDocument/2006/relationships/slide" Target="/ppt/slides/slide6.xml" Id="R2f7199ea04554192" /><Relationship Type="http://schemas.openxmlformats.org/officeDocument/2006/relationships/slide" Target="/ppt/slides/slide7.xml" Id="R18c62b563e994d4b" /><Relationship Type="http://schemas.openxmlformats.org/officeDocument/2006/relationships/slide" Target="/ppt/slides/slide8.xml" Id="Rc1a59991fd9e484f" /><Relationship Type="http://schemas.openxmlformats.org/officeDocument/2006/relationships/slide" Target="/ppt/slides/slide9.xml" Id="R88b5985a448541c5" /><Relationship Type="http://schemas.openxmlformats.org/officeDocument/2006/relationships/slide" Target="/ppt/slides/slide10.xml" Id="Rb90cf7cbb1b14c6a" /><Relationship Type="http://schemas.openxmlformats.org/officeDocument/2006/relationships/slide" Target="/ppt/slides/slide11.xml" Id="R9b744df02eda4abd" /><Relationship Type="http://schemas.openxmlformats.org/officeDocument/2006/relationships/slide" Target="/ppt/slides/slide12.xml" Id="R5bba48cf9faa4727" /><Relationship Type="http://schemas.openxmlformats.org/officeDocument/2006/relationships/slide" Target="/ppt/slides/slide13.xml" Id="R092c6e79d86f4988" /><Relationship Type="http://schemas.openxmlformats.org/officeDocument/2006/relationships/slide" Target="/ppt/slides/slide14.xml" Id="Rcc1b756e618f40ca" /><Relationship Type="http://schemas.openxmlformats.org/officeDocument/2006/relationships/slide" Target="/ppt/slides/slide15.xml" Id="R4f72589485834d3a" /><Relationship Type="http://schemas.openxmlformats.org/officeDocument/2006/relationships/slide" Target="/ppt/slides/slide16.xml" Id="Re7eccc3581f64dc2" /><Relationship Type="http://schemas.openxmlformats.org/officeDocument/2006/relationships/slide" Target="/ppt/slides/slide17.xml" Id="R05208815123b433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e30345ebf0e4d7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cb58e7aaf9149c4" /><Relationship Type="http://schemas.openxmlformats.org/officeDocument/2006/relationships/notesMaster" Target="/ppt/notesMasters/notesMaster1.xml" Id="Rd0b3ff0a0a73459a" /></Relationships>
</file>

<file path=ppt/notesSlides/_rels/notesSlide2.xml.rels>&#65279;<?xml version="1.0" encoding="utf-8"?><Relationships xmlns="http://schemas.openxmlformats.org/package/2006/relationships"><Relationship Type="http://schemas.openxmlformats.org/officeDocument/2006/relationships/slide" Target="/ppt/slides/slide2.xml" Id="R9524bc1782954378" /><Relationship Type="http://schemas.openxmlformats.org/officeDocument/2006/relationships/notesMaster" Target="/ppt/notesMasters/notesMaster1.xml" Id="R277166ef7b5c45a9" /></Relationships>
</file>

<file path=ppt/notesSlides/_rels/notesSlide3.xml.rels>&#65279;<?xml version="1.0" encoding="utf-8"?><Relationships xmlns="http://schemas.openxmlformats.org/package/2006/relationships"><Relationship Type="http://schemas.openxmlformats.org/officeDocument/2006/relationships/slide" Target="/ppt/slides/slide3.xml" Id="Rb2ee1bcd39b04b33" /><Relationship Type="http://schemas.openxmlformats.org/officeDocument/2006/relationships/notesMaster" Target="/ppt/notesMasters/notesMaster1.xml" Id="R013f0f6c3b324f58" /></Relationships>
</file>

<file path=ppt/notesSlides/_rels/notesSlide4.xml.rels>&#65279;<?xml version="1.0" encoding="utf-8"?><Relationships xmlns="http://schemas.openxmlformats.org/package/2006/relationships"><Relationship Type="http://schemas.openxmlformats.org/officeDocument/2006/relationships/slide" Target="/ppt/slides/slide4.xml" Id="Rad52173068954ee3" /><Relationship Type="http://schemas.openxmlformats.org/officeDocument/2006/relationships/notesMaster" Target="/ppt/notesMasters/notesMaster1.xml" Id="Reb472576ad1b480b" /></Relationships>
</file>

<file path=ppt/notesSlides/_rels/notesSlide5.xml.rels>&#65279;<?xml version="1.0" encoding="utf-8"?><Relationships xmlns="http://schemas.openxmlformats.org/package/2006/relationships"><Relationship Type="http://schemas.openxmlformats.org/officeDocument/2006/relationships/slide" Target="/ppt/slides/slide5.xml" Id="R4af1d6d159b44e05" /><Relationship Type="http://schemas.openxmlformats.org/officeDocument/2006/relationships/notesMaster" Target="/ppt/notesMasters/notesMaster1.xml" Id="R7b9486775ffc4e16" /></Relationships>
</file>

<file path=ppt/notesSlides/_rels/notesSlide6.xml.rels>&#65279;<?xml version="1.0" encoding="utf-8"?><Relationships xmlns="http://schemas.openxmlformats.org/package/2006/relationships"><Relationship Type="http://schemas.openxmlformats.org/officeDocument/2006/relationships/slide" Target="/ppt/slides/slide6.xml" Id="Rae17aeb3a6374943" /><Relationship Type="http://schemas.openxmlformats.org/officeDocument/2006/relationships/notesMaster" Target="/ppt/notesMasters/notesMaster1.xml" Id="Rc84ce7ddf934488c" /></Relationships>
</file>

<file path=ppt/notesSlides/_rels/notesSlide7.xml.rels>&#65279;<?xml version="1.0" encoding="utf-8"?><Relationships xmlns="http://schemas.openxmlformats.org/package/2006/relationships"><Relationship Type="http://schemas.openxmlformats.org/officeDocument/2006/relationships/slide" Target="/ppt/slides/slide7.xml" Id="R0f94cfff2c0f411e" /><Relationship Type="http://schemas.openxmlformats.org/officeDocument/2006/relationships/notesMaster" Target="/ppt/notesMasters/notesMaster1.xml" Id="R8eb7db4fb2644ca0" /></Relationships>
</file>

<file path=ppt/notesSlides/_rels/notesSlide8.xml.rels>&#65279;<?xml version="1.0" encoding="utf-8"?><Relationships xmlns="http://schemas.openxmlformats.org/package/2006/relationships"><Relationship Type="http://schemas.openxmlformats.org/officeDocument/2006/relationships/slide" Target="/ppt/slides/slide8.xml" Id="R52f16971e17c411c" /><Relationship Type="http://schemas.openxmlformats.org/officeDocument/2006/relationships/notesMaster" Target="/ppt/notesMasters/notesMaster1.xml" Id="Red646735f3b64f42" /></Relationships>
</file>

<file path=ppt/notesSlides/_rels/notesSlide9.xml.rels>&#65279;<?xml version="1.0" encoding="utf-8"?><Relationships xmlns="http://schemas.openxmlformats.org/package/2006/relationships"><Relationship Type="http://schemas.openxmlformats.org/officeDocument/2006/relationships/slide" Target="/ppt/slides/slide9.xml" Id="Rfa2363fc95754f2d" /><Relationship Type="http://schemas.openxmlformats.org/officeDocument/2006/relationships/notesMaster" Target="/ppt/notesMasters/notesMaster1.xml" Id="R032828aa0e2148e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2123b25d26741f4" /><Relationship Type="http://schemas.openxmlformats.org/officeDocument/2006/relationships/notesMaster" Target="/ppt/notesMasters/notesMaster1.xml" Id="R45d171053a5c44f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e76fa9595364d36" /><Relationship Type="http://schemas.openxmlformats.org/officeDocument/2006/relationships/notesMaster" Target="/ppt/notesMasters/notesMaster1.xml" Id="R157b780355c1447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51458c263e24e46" /><Relationship Type="http://schemas.openxmlformats.org/officeDocument/2006/relationships/notesMaster" Target="/ppt/notesMasters/notesMaster1.xml" Id="R0f85b40c3d2d424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7afa85a7f414d98" /><Relationship Type="http://schemas.openxmlformats.org/officeDocument/2006/relationships/notesMaster" Target="/ppt/notesMasters/notesMaster1.xml" Id="R820a0507c8bc43c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4f9aef15b3d48d6" /><Relationship Type="http://schemas.openxmlformats.org/officeDocument/2006/relationships/notesMaster" Target="/ppt/notesMasters/notesMaster1.xml" Id="Rb1a68123ff1046b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cbbf179756d4673" /><Relationship Type="http://schemas.openxmlformats.org/officeDocument/2006/relationships/notesMaster" Target="/ppt/notesMasters/notesMaster1.xml" Id="Rfbf6fb7c2dcf462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cf6b2f3979d430c" /><Relationship Type="http://schemas.openxmlformats.org/officeDocument/2006/relationships/notesMaster" Target="/ppt/notesMasters/notesMaster1.xml" Id="R27210635d00f418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60e8a0f425e4b07" /><Relationship Type="http://schemas.openxmlformats.org/officeDocument/2006/relationships/notesMaster" Target="/ppt/notesMasters/notesMaster1.xml" Id="R9c184a9df07f41b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Evaluate Offers and Practice Negotiating</a:t>
            </a:r>
          </a:p>
          <a:p xmlns:a="http://schemas.openxmlformats.org/drawingml/2006/main">
            <a:r>
              <a:t>SLIDE 1 OF 17</a:t>
            </a:r>
            <a:endParaRPr/>
          </a:p>
          <a:p xmlns:a="http://schemas.openxmlformats.org/drawingml/2006/main">
            <a:r>
              <a:t/>
            </a:r>
          </a:p>
          <a:p xmlns:a="http://schemas.openxmlformats.org/drawingml/2006/main">
            <a:r>
              <a:t>FACILITATOR GUIDE</a:t>
            </a:r>
          </a:p>
          <a:p xmlns:a="http://schemas.openxmlformats.org/drawingml/2006/main">
            <a:r>
              <a:t>Learning objectives</a:t>
            </a:r>
          </a:p>
          <a:p xmlns:a="http://schemas.openxmlformats.org/drawingml/2006/main">
            <a:r>
              <a:t>Identify offer details, priorities, and unknowns before deciding.</a:t>
            </a:r>
          </a:p>
          <a:p xmlns:a="http://schemas.openxmlformats.org/drawingml/2006/main">
            <a:r>
              <a:t>Distinguish a supported request from an assumption about negotiability.</a:t>
            </a:r>
          </a:p>
          <a:p xmlns:a="http://schemas.openxmlformats.org/drawingml/2006/main">
            <a:r>
              <a:t>Practice and revise a respectful negotiation conversation.</a:t>
            </a:r>
          </a:p>
          <a:p xmlns:a="http://schemas.openxmlformats.org/drawingml/2006/main">
            <a:r>
              <a:t>Identify alternatives and a decision process that can adapt.</a:t>
            </a:r>
          </a:p>
          <a:p xmlns:a="http://schemas.openxmlformats.org/drawingml/2006/main">
            <a:r>
              <a:t/>
            </a:r>
          </a:p>
          <a:p xmlns:a="http://schemas.openxmlformats.org/drawingml/2006/main">
            <a:r>
              <a:t>Preparation and materials</a:t>
            </a:r>
          </a:p>
          <a:p xmlns:a="http://schemas.openxmlformats.org/drawingml/2006/main">
            <a:r>
              <a:t>Read this guide and the linked resources before teaching. Rehearse the worked example. Print the Student planner and make the key terms and feedback checklist available. Prepare a timer, writing space, and A/B/C/D response method. Slides and paid tools are not required. Keep the instructor answer key separate from student materials.</a:t>
            </a:r>
          </a:p>
          <a:p xmlns:a="http://schemas.openxmlformats.org/drawingml/2006/main">
            <a:r>
              <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SOURCE GUIDE</a:t>
            </a:r>
          </a:p>
          <a:p xmlns:a="http://schemas.openxmlformats.org/drawingml/2006/main">
            <a:r>
              <a:t>/Users/wj85/.codex/outputs/career-readiness-lessons/complete-library/13-offers-negotiating-facilitator-guide.docx</a:t>
            </a:r>
          </a:p>
          <a:p xmlns:a="http://schemas.openxmlformats.org/drawingml/2006/main">
            <a:r>
              <a:t/>
            </a:r>
          </a:p>
          <a:p xmlns:a="http://schemas.openxmlformats.org/drawingml/2006/main">
            <a:r>
              <a:t>SOURCES</a:t>
            </a:r>
          </a:p>
          <a:p xmlns:a="http://schemas.openxmlformats.org/drawingml/2006/main">
            <a:r>
              <a:t>https://careers.rutgers.edu/news/job-offer-evaluation-tool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https://www.bls.gov/ooh/</a:t>
            </a:r>
          </a:p>
          <a:p xmlns:a="http://schemas.openxmlformats.org/drawingml/2006/main">
            <a:r>
              <a:t/>
            </a:r>
          </a:p>
          <a:p xmlns:a="http://schemas.openxmlformats.org/drawingml/2006/main">
            <a:r>
              <a:t>PHOTO</a:t>
            </a:r>
          </a:p>
          <a:p xmlns:a="http://schemas.openxmlformats.org/drawingml/2006/main">
            <a:r>
              <a:t>Image embedded in authorized Symposium reference deck: image19.jpeg</a:t>
            </a:r>
          </a:p>
          <a:p xmlns:a="http://schemas.openxmlformats.org/drawingml/2006/main">
            <a:r>
              <a:t>Photograph is illustrative. People shown are not the fictional case participants.</a:t>
            </a:r>
          </a:p>
          <a:p xmlns:a="http://schemas.openxmlformats.org/drawingml/2006/main">
            <a:r>
              <a:t/>
            </a:r>
          </a:p>
          <a:p xmlns:a="http://schemas.openxmlformats.org/drawingml/2006/main">
            <a:r>
              <a:t>DELIVERY</a:t>
            </a:r>
          </a:p>
          <a:p xmlns:a="http://schemas.openxmlformats.org/drawingml/2006/main">
            <a:r>
              <a:t>Move directly to the opening student activity after a brief welcome. Full instructions, worksheets, and accessibility alternatives are in the matching facilitator guide. This deck uses CES branding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Evaluate Offers and Practice Negotiating</a:t>
            </a:r>
          </a:p>
          <a:p xmlns:a="http://schemas.openxmlformats.org/drawingml/2006/main">
            <a:r>
              <a:t>SLIDE 2 OF 17</a:t>
            </a:r>
            <a:endParaRPr/>
          </a:p>
          <a:p xmlns:a="http://schemas.openxmlformats.org/drawingml/2006/main">
            <a:r>
              <a:t>SESSION TIMING: 0–5 minutes</a:t>
            </a:r>
          </a:p>
          <a:p xmlns:a="http://schemas.openxmlformats.org/drawingml/2006/main">
            <a:r>
              <a:t/>
            </a:r>
          </a:p>
          <a:p xmlns:a="http://schemas.openxmlformats.org/drawingml/2006/main">
            <a:r>
              <a:t>FACILITATOR GUIDE</a:t>
            </a:r>
          </a:p>
          <a:p xmlns:a="http://schemas.openxmlformats.org/drawingml/2006/main">
            <a:r>
              <a:t>0 to 5 minutes Opening challenge</a:t>
            </a:r>
          </a:p>
          <a:p xmlns:a="http://schemas.openxmlformats.org/drawingml/2006/main">
            <a:r>
              <a:t>Facilitator actions:</a:t>
            </a:r>
          </a:p>
          <a:p xmlns:a="http://schemas.openxmlformats.org/drawingml/2006/main">
            <a:r>
              <a:t>Read the prompt below. Give one minute to think, two minutes for partners to try it, and two minutes to hear two observations. Start with participation before explaining the framework.</a:t>
            </a:r>
          </a:p>
          <a:p xmlns:a="http://schemas.openxmlformats.org/drawingml/2006/main">
            <a:r>
              <a:t>Say to students:</a:t>
            </a:r>
          </a:p>
          <a:p xmlns:a="http://schemas.openxmlformats.org/drawingml/2006/main">
            <a:r>
              <a:t>“Choose which you would investigate first in an offer: pay, location, learning, or schedule. Tell a partner why and name one missing detail that could change your choice. A fictional priority is fine.”</a:t>
            </a:r>
          </a:p>
          <a:p xmlns:a="http://schemas.openxmlformats.org/drawingml/2006/main">
            <a:r>
              <a:t>Ask students:</a:t>
            </a:r>
          </a:p>
          <a:p xmlns:a="http://schemas.openxmlformats.org/drawingml/2006/main">
            <a:r>
              <a:t>“What did you notice, and what would help you improve your next attempt?”</a:t>
            </a:r>
          </a:p>
          <a:p xmlns:a="http://schemas.openxmlformats.org/drawingml/2006/main">
            <a:r>
              <a:t>Expected responses:</a:t>
            </a:r>
          </a:p>
          <a:p xmlns:a="http://schemas.openxmlformats.org/drawingml/2006/main">
            <a:r>
              <a:t>A specific observation about the task, a choice, or a gap in information.</a:t>
            </a:r>
          </a:p>
          <a:p xmlns:a="http://schemas.openxmlformats.org/drawingml/2006/main">
            <a:r>
              <a:t>If students need support:</a:t>
            </a:r>
          </a:p>
          <a:p xmlns:a="http://schemas.openxmlformats.org/drawingml/2006/main">
            <a:r>
              <a:t>For unsupported salary claims, ask what source and comparison are relevant; avoid supplying a made-up target. For a demand, turn it into a specific question. If students ask for a decision on an actual offer, help them identify priorities and seek individualized CES advising rather than decide for them.</a:t>
            </a:r>
          </a:p>
          <a:p xmlns:a="http://schemas.openxmlformats.org/drawingml/2006/main">
            <a:r>
              <a:t>Transition to the next activity:</a:t>
            </a:r>
          </a:p>
          <a:p xmlns:a="http://schemas.openxmlformats.org/drawingml/2006/main">
            <a:r>
              <a:t>“Let us add language and a method that can help with the next attempt.”</a:t>
            </a:r>
          </a:p>
          <a:p xmlns:a="http://schemas.openxmlformats.org/drawingml/2006/main">
            <a:r>
              <a:t/>
            </a:r>
          </a:p>
          <a:p xmlns:a="http://schemas.openxmlformats.org/drawingml/2006/main">
            <a:r>
              <a:t>SOURCE GUIDE</a:t>
            </a:r>
          </a:p>
          <a:p xmlns:a="http://schemas.openxmlformats.org/drawingml/2006/main">
            <a:r>
              <a:t>/Users/wj85/.codex/outputs/career-readiness-lessons/complete-library/13-offers-negotiating-facilitator-guide.docx</a:t>
            </a:r>
          </a:p>
          <a:p xmlns:a="http://schemas.openxmlformats.org/drawingml/2006/main">
            <a:r>
              <a:t/>
            </a:r>
          </a:p>
          <a:p xmlns:a="http://schemas.openxmlformats.org/drawingml/2006/main">
            <a:r>
              <a:t>SOURCES</a:t>
            </a:r>
          </a:p>
          <a:p xmlns:a="http://schemas.openxmlformats.org/drawingml/2006/main">
            <a:r>
              <a:t>https://careers.rutgers.edu/news/job-offer-evaluation-tool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https://www.bls.gov/ooh/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Evaluate Offers and Practice Negotiating</a:t>
            </a:r>
          </a:p>
          <a:p xmlns:a="http://schemas.openxmlformats.org/drawingml/2006/main">
            <a:r>
              <a:t>SLIDE 3 OF 17</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A short explanation you can use</a:t>
            </a:r>
          </a:p>
          <a:p xmlns:a="http://schemas.openxmlformats.org/drawingml/2006/main">
            <a:r>
              <a:t>Say to students:</a:t>
            </a:r>
          </a:p>
          <a:p xmlns:a="http://schemas.openxmlformats.org/drawingml/2006/main">
            <a:r>
              <a:t>“First understand the offer and your priorities. Check relevant evidence and ask which elements, if any, are negotiable. Make a specific request with a reason, listen to the response, and decide what information you still need. A negotiation does not guarantee a change. Do not invent other offers, market numbers, or deadlines.”</a:t>
            </a:r>
          </a:p>
          <a:p xmlns:a="http://schemas.openxmlformats.org/drawingml/2006/main">
            <a:r>
              <a:t/>
            </a:r>
          </a:p>
          <a:p xmlns:a="http://schemas.openxmlformats.org/drawingml/2006/main">
            <a:r>
              <a:t>Key terms:</a:t>
            </a:r>
          </a:p>
          <a:p xmlns:a="http://schemas.openxmlformats.org/drawingml/2006/main">
            <a:r>
              <a:t>Total offer: The relevant combination of pay, benefits, schedule, location, responsibilities, and development opportunities.</a:t>
            </a:r>
          </a:p>
          <a:p xmlns:a="http://schemas.openxmlformats.org/drawingml/2006/main">
            <a:r>
              <a:t>Priority: A factor important to your circumstances and goals.</a:t>
            </a:r>
          </a:p>
          <a:p xmlns:a="http://schemas.openxmlformats.org/drawingml/2006/main">
            <a:r>
              <a:t>Negotiation request: A specific, supported question about whether an offer element can change.</a:t>
            </a:r>
          </a:p>
          <a:p xmlns:a="http://schemas.openxmlformats.org/drawingml/2006/main">
            <a:r>
              <a:t>Constraint: A limit the other party communicates, such as a fixed policy or unavailable option.</a:t>
            </a:r>
          </a:p>
          <a:p xmlns:a="http://schemas.openxmlformats.org/drawingml/2006/main">
            <a:r>
              <a:t>Alternative: Another feasible route you can consider; it is not an invented competing offer.</a:t>
            </a:r>
          </a:p>
          <a:p xmlns:a="http://schemas.openxmlformats.org/drawingml/2006/main">
            <a:r>
              <a:t/>
            </a:r>
          </a:p>
          <a:p xmlns:a="http://schemas.openxmlformats.org/drawingml/2006/main">
            <a:r>
              <a:t>SOURCE GUIDE</a:t>
            </a:r>
          </a:p>
          <a:p xmlns:a="http://schemas.openxmlformats.org/drawingml/2006/main">
            <a:r>
              <a:t>/Users/wj85/.codex/outputs/career-readiness-lessons/complete-library/13-offers-negotiating-facilitator-guide.docx</a:t>
            </a:r>
          </a:p>
          <a:p xmlns:a="http://schemas.openxmlformats.org/drawingml/2006/main">
            <a:r>
              <a:t/>
            </a:r>
          </a:p>
          <a:p xmlns:a="http://schemas.openxmlformats.org/drawingml/2006/main">
            <a:r>
              <a:t>SOURCES</a:t>
            </a:r>
          </a:p>
          <a:p xmlns:a="http://schemas.openxmlformats.org/drawingml/2006/main">
            <a:r>
              <a:t>https://careers.rutgers.edu/news/job-offer-evaluation-tool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https://www.bls.gov/ooh/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Evaluate Offers and Practice Negotiating</a:t>
            </a:r>
          </a:p>
          <a:p xmlns:a="http://schemas.openxmlformats.org/drawingml/2006/main">
            <a:r>
              <a:t>SLIDE 4 OF 17</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A short explanation you can use</a:t>
            </a:r>
          </a:p>
          <a:p xmlns:a="http://schemas.openxmlformats.org/drawingml/2006/main">
            <a:r>
              <a:t>Say to students:</a:t>
            </a:r>
          </a:p>
          <a:p xmlns:a="http://schemas.openxmlformats.org/drawingml/2006/main">
            <a:r>
              <a:t>“First understand the offer and your priorities. Check relevant evidence and ask which elements, if any, are negotiable. Make a specific request with a reason, listen to the response, and decide what information you still need. A negotiation does not guarantee a change. Do not invent other offers, market numbers, or deadlines.”</a:t>
            </a:r>
          </a:p>
          <a:p xmlns:a="http://schemas.openxmlformats.org/drawingml/2006/main">
            <a:r>
              <a:t/>
            </a:r>
          </a:p>
          <a:p xmlns:a="http://schemas.openxmlformats.org/drawingml/2006/main">
            <a:r>
              <a:t>Key terms:</a:t>
            </a:r>
          </a:p>
          <a:p xmlns:a="http://schemas.openxmlformats.org/drawingml/2006/main">
            <a:r>
              <a:t>Total offer: The relevant combination of pay, benefits, schedule, location, responsibilities, and development opportunities.</a:t>
            </a:r>
          </a:p>
          <a:p xmlns:a="http://schemas.openxmlformats.org/drawingml/2006/main">
            <a:r>
              <a:t>Priority: A factor important to your circumstances and goals.</a:t>
            </a:r>
          </a:p>
          <a:p xmlns:a="http://schemas.openxmlformats.org/drawingml/2006/main">
            <a:r>
              <a:t>Negotiation request: A specific, supported question about whether an offer element can change.</a:t>
            </a:r>
          </a:p>
          <a:p xmlns:a="http://schemas.openxmlformats.org/drawingml/2006/main">
            <a:r>
              <a:t>Constraint: A limit the other party communicates, such as a fixed policy or unavailable option.</a:t>
            </a:r>
          </a:p>
          <a:p xmlns:a="http://schemas.openxmlformats.org/drawingml/2006/main">
            <a:r>
              <a:t>Alternative: Another feasible route you can consider; it is not an invented competing offer.</a:t>
            </a:r>
          </a:p>
          <a:p xmlns:a="http://schemas.openxmlformats.org/drawingml/2006/main">
            <a:r>
              <a:t/>
            </a:r>
          </a:p>
          <a:p xmlns:a="http://schemas.openxmlformats.org/drawingml/2006/main">
            <a:r>
              <a:t>SOURCE GUIDE</a:t>
            </a:r>
          </a:p>
          <a:p xmlns:a="http://schemas.openxmlformats.org/drawingml/2006/main">
            <a:r>
              <a:t>/Users/wj85/.codex/outputs/career-readiness-lessons/complete-library/13-offers-negotiating-facilitator-guide.docx</a:t>
            </a:r>
          </a:p>
          <a:p xmlns:a="http://schemas.openxmlformats.org/drawingml/2006/main">
            <a:r>
              <a:t/>
            </a:r>
          </a:p>
          <a:p xmlns:a="http://schemas.openxmlformats.org/drawingml/2006/main">
            <a:r>
              <a:t>SOURCES</a:t>
            </a:r>
          </a:p>
          <a:p xmlns:a="http://schemas.openxmlformats.org/drawingml/2006/main">
            <a:r>
              <a:t>https://careers.rutgers.edu/news/job-offer-evaluation-tool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https://www.bls.gov/ooh/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Evaluate Offers and Practice Negotiating</a:t>
            </a:r>
          </a:p>
          <a:p xmlns:a="http://schemas.openxmlformats.org/drawingml/2006/main">
            <a:r>
              <a:t>SLIDE 5 OF 17</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12 to 20 minutes Shared case</a:t>
            </a:r>
          </a:p>
          <a:p xmlns:a="http://schemas.openxmlformats.org/drawingml/2006/main">
            <a:r>
              <a:t>Read aloud:</a:t>
            </a:r>
          </a:p>
          <a:p xmlns:a="http://schemas.openxmlformats.org/drawingml/2006/main">
            <a:r>
              <a:t>A fictional offer lists salary, location, a response deadline, and a standard start date but does not explain benefits or schedule flexibility. Avery wants a later start date to finish a campus commitment and assumes the employer must agree. Avery has not checked priorities or clarified the deadline.</a:t>
            </a:r>
          </a:p>
          <a:p xmlns:a="http://schemas.openxmlformats.org/drawingml/2006/main">
            <a:r>
              <a:t>Facilitator actions:</a:t>
            </a:r>
          </a:p>
          <a:p xmlns:a="http://schemas.openxmlformats.org/drawingml/2006/main">
            <a:r>
              <a:t>Give pairs three minutes to identify a gap and recommend a change. Use three minutes to hear two recommendations and explain the answer guidance. Spend the final two minutes modeling a revised response or the worked example.</a:t>
            </a:r>
          </a:p>
          <a:p xmlns:a="http://schemas.openxmlformats.org/drawingml/2006/main">
            <a:r>
              <a:t>Ask students:</a:t>
            </a:r>
          </a:p>
          <a:p xmlns:a="http://schemas.openxmlformats.org/drawingml/2006/main">
            <a:r>
              <a:t>“What is missing? What evidence or information would help? What would you change first?”</a:t>
            </a:r>
          </a:p>
          <a:p xmlns:a="http://schemas.openxmlformats.org/drawingml/2006/main">
            <a:r>
              <a:t>Answer guidance:</a:t>
            </a:r>
          </a:p>
          <a:p xmlns:a="http://schemas.openxmlformats.org/drawingml/2006/main">
            <a:r>
              <a:t>Avery should clarify missing details and the actual deadline, determine whether the start date is flexible, and make a specific request tied to the commitment. The employer may decline. Evaluate the whole opportunity and truthful alternatives before deciding. Avoid treating a generalized salary statistic as a required offer or promising a particular negotiating outcome.</a:t>
            </a:r>
          </a:p>
          <a:p xmlns:a="http://schemas.openxmlformats.org/drawingml/2006/main">
            <a:r>
              <a:t/>
            </a:r>
          </a:p>
          <a:p xmlns:a="http://schemas.openxmlformats.org/drawingml/2006/main">
            <a:r>
              <a:t>Original case:</a:t>
            </a:r>
          </a:p>
          <a:p xmlns:a="http://schemas.openxmlformats.org/drawingml/2006/main">
            <a:r>
              <a:t>A fictional offer lists salary, location, a response deadline, and a standard start date but does not explain benefits or schedule flexibility. Avery wants a later start date to finish a campus commitment and assumes the employer must agree. Avery has not checked priorities or clarified the deadline.</a:t>
            </a:r>
          </a:p>
          <a:p xmlns:a="http://schemas.openxmlformats.org/drawingml/2006/main">
            <a:r>
              <a:t>Allow pair discussion before showing the next slide.</a:t>
            </a:r>
          </a:p>
          <a:p xmlns:a="http://schemas.openxmlformats.org/drawingml/2006/main">
            <a:r>
              <a:t/>
            </a:r>
          </a:p>
          <a:p xmlns:a="http://schemas.openxmlformats.org/drawingml/2006/main">
            <a:r>
              <a:t>SOURCE GUIDE</a:t>
            </a:r>
          </a:p>
          <a:p xmlns:a="http://schemas.openxmlformats.org/drawingml/2006/main">
            <a:r>
              <a:t>/Users/wj85/.codex/outputs/career-readiness-lessons/complete-library/13-offers-negotiating-facilitator-guide.docx</a:t>
            </a:r>
          </a:p>
          <a:p xmlns:a="http://schemas.openxmlformats.org/drawingml/2006/main">
            <a:r>
              <a:t/>
            </a:r>
          </a:p>
          <a:p xmlns:a="http://schemas.openxmlformats.org/drawingml/2006/main">
            <a:r>
              <a:t>SOURCES</a:t>
            </a:r>
          </a:p>
          <a:p xmlns:a="http://schemas.openxmlformats.org/drawingml/2006/main">
            <a:r>
              <a:t>https://careers.rutgers.edu/news/job-offer-evaluation-tool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https://www.bls.gov/ooh/</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Library/2026-2027 Academic Year/Industry Connect - Arts, Media, and Communications/Media (6).jpeg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Evaluate Offers and Practice Negotiating</a:t>
            </a:r>
          </a:p>
          <a:p xmlns:a="http://schemas.openxmlformats.org/drawingml/2006/main">
            <a:r>
              <a:t>SLIDE 6 OF 17</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Avery should clarify missing details and the actual deadline, determine whether the start date is flexible, and make a specific request tied to the commitment. The employer may decline. Evaluate the whole opportunity and truthful alternatives before deciding. Avoid treating a generalized salary statistic as a required offer or promising a particular negotiating outcome.</a:t>
            </a:r>
          </a:p>
          <a:p xmlns:a="http://schemas.openxmlformats.org/drawingml/2006/main">
            <a:r>
              <a:t/>
            </a:r>
          </a:p>
          <a:p xmlns:a="http://schemas.openxmlformats.org/drawingml/2006/main">
            <a:r>
              <a:t>12 to 20 minutes Shared case</a:t>
            </a:r>
          </a:p>
          <a:p xmlns:a="http://schemas.openxmlformats.org/drawingml/2006/main">
            <a:r>
              <a:t>Read aloud:</a:t>
            </a:r>
          </a:p>
          <a:p xmlns:a="http://schemas.openxmlformats.org/drawingml/2006/main">
            <a:r>
              <a:t>A fictional offer lists salary, location, a response deadline, and a standard start date but does not explain benefits or schedule flexibility. Avery wants a later start date to finish a campus commitment and assumes the employer must agree. Avery has not checked priorities or clarified the deadline.</a:t>
            </a:r>
          </a:p>
          <a:p xmlns:a="http://schemas.openxmlformats.org/drawingml/2006/main">
            <a:r>
              <a:t>Facilitator actions:</a:t>
            </a:r>
          </a:p>
          <a:p xmlns:a="http://schemas.openxmlformats.org/drawingml/2006/main">
            <a:r>
              <a:t>Give pairs three minutes to identify a gap and recommend a change. Use three minutes to hear two recommendations and explain the answer guidance. Spend the final two minutes modeling a revised response or the worked example.</a:t>
            </a:r>
          </a:p>
          <a:p xmlns:a="http://schemas.openxmlformats.org/drawingml/2006/main">
            <a:r>
              <a:t>Ask students:</a:t>
            </a:r>
          </a:p>
          <a:p xmlns:a="http://schemas.openxmlformats.org/drawingml/2006/main">
            <a:r>
              <a:t>“What is missing? What evidence or information would help? What would you change first?”</a:t>
            </a:r>
          </a:p>
          <a:p xmlns:a="http://schemas.openxmlformats.org/drawingml/2006/main">
            <a:r>
              <a:t>Answer guidance:</a:t>
            </a:r>
          </a:p>
          <a:p xmlns:a="http://schemas.openxmlformats.org/drawingml/2006/main">
            <a:r>
              <a:t>Avery should clarify missing details and the actual deadline, determine whether the start date is flexible, and make a specific request tied to the commitment. The employer may decline. Evaluate the whole opportunity and truthful alternatives before deciding. Avoid treating a generalized salary statistic as a required offer or promising a particular negotiating outcome.</a:t>
            </a:r>
          </a:p>
          <a:p xmlns:a="http://schemas.openxmlformats.org/drawingml/2006/main">
            <a:r>
              <a:t/>
            </a:r>
          </a:p>
          <a:p xmlns:a="http://schemas.openxmlformats.org/drawingml/2006/main">
            <a:r>
              <a:t>SOURCE GUIDE</a:t>
            </a:r>
          </a:p>
          <a:p xmlns:a="http://schemas.openxmlformats.org/drawingml/2006/main">
            <a:r>
              <a:t>/Users/wj85/.codex/outputs/career-readiness-lessons/complete-library/13-offers-negotiating-facilitator-guide.docx</a:t>
            </a:r>
          </a:p>
          <a:p xmlns:a="http://schemas.openxmlformats.org/drawingml/2006/main">
            <a:r>
              <a:t/>
            </a:r>
          </a:p>
          <a:p xmlns:a="http://schemas.openxmlformats.org/drawingml/2006/main">
            <a:r>
              <a:t>SOURCES</a:t>
            </a:r>
          </a:p>
          <a:p xmlns:a="http://schemas.openxmlformats.org/drawingml/2006/main">
            <a:r>
              <a:t>https://careers.rutgers.edu/news/job-offer-evaluation-tool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https://www.bls.gov/ooh/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Evaluate Offers and Practice Negotiating</a:t>
            </a:r>
          </a:p>
          <a:p xmlns:a="http://schemas.openxmlformats.org/drawingml/2006/main">
            <a:r>
              <a:t>SLIDE 7 OF 17</a:t>
            </a:r>
            <a:endParaRPr/>
          </a:p>
          <a:p xmlns:a="http://schemas.openxmlformats.org/drawingml/2006/main">
            <a:r>
              <a:t>SESSION TIMING: 20–35 minutes</a:t>
            </a:r>
          </a:p>
          <a:p xmlns:a="http://schemas.openxmlformats.org/drawingml/2006/main">
            <a:r>
              <a:t/>
            </a:r>
          </a:p>
          <a:p xmlns:a="http://schemas.openxmlformats.org/drawingml/2006/main">
            <a:r>
              <a:t>FACILITATOR GUIDE</a:t>
            </a:r>
          </a:p>
          <a:p xmlns:a="http://schemas.openxmlformats.org/drawingml/2006/main">
            <a:r>
              <a:t>20 to 35 minutes Main activity</a:t>
            </a:r>
          </a:p>
          <a:p xmlns:a="http://schemas.openxmlformats.org/drawingml/2006/main">
            <a:r>
              <a:t>Facilitator actions:</a:t>
            </a:r>
          </a:p>
          <a:p xmlns:a="http://schemas.openxmlformats.org/drawingml/2006/main">
            <a:r>
              <a:t>Use the Offer decision worksheet. Spend four minutes listing priorities and known terms, four identifying unknowns and evidence, four drafting one request and response to a no, and three mapping alternatives. Use fictional details or a voluntarily anonymized offer; do not solicit private compensation information from students.</a:t>
            </a:r>
          </a:p>
          <a:p xmlns:a="http://schemas.openxmlformats.org/drawingml/2006/main">
            <a:r>
              <a:t>Say to students:</a:t>
            </a:r>
          </a:p>
          <a:p xmlns:a="http://schemas.openxmlformats.org/drawingml/2006/main">
            <a:r>
              <a:t>“Create a first draft using the planner. Mark anything you do not know instead of inventing a fact. You will receive feedback and revise.”</a:t>
            </a:r>
          </a:p>
          <a:p xmlns:a="http://schemas.openxmlformats.org/drawingml/2006/main">
            <a:r>
              <a:t>Coaching guidance:</a:t>
            </a:r>
          </a:p>
          <a:p xmlns:a="http://schemas.openxmlformats.org/drawingml/2006/main">
            <a:r>
              <a:t>For unsupported salary claims, ask what source and comparison are relevant; avoid supplying a made-up target. For a demand, turn it into a specific question. If students ask for a decision on an actual offer, help them identify priorities and seek individualized CES advising rather than decide for them.</a:t>
            </a:r>
          </a:p>
          <a:p xmlns:a="http://schemas.openxmlformats.org/drawingml/2006/main">
            <a:r>
              <a:t>Transition to the next activity:</a:t>
            </a:r>
          </a:p>
          <a:p xmlns:a="http://schemas.openxmlformats.org/drawingml/2006/main">
            <a:r>
              <a:t>“Choose the part of your draft you most want a listener to test.”</a:t>
            </a:r>
          </a:p>
          <a:p xmlns:a="http://schemas.openxmlformats.org/drawingml/2006/main">
            <a:r>
              <a:t/>
            </a:r>
          </a:p>
          <a:p xmlns:a="http://schemas.openxmlformats.org/drawingml/2006/main">
            <a:r>
              <a:t>WORKSHEET PROMPTS</a:t>
            </a:r>
          </a:p>
          <a:p xmlns:a="http://schemas.openxmlformats.org/drawingml/2006/main">
            <a:r>
              <a:t>List three priorities and why they matter. Record known offer terms without inventing missing information.</a:t>
            </a:r>
          </a:p>
          <a:p xmlns:a="http://schemas.openxmlformats.org/drawingml/2006/main">
            <a:r>
              <a:t/>
            </a:r>
          </a:p>
          <a:p xmlns:a="http://schemas.openxmlformats.org/drawingml/2006/main">
            <a:r>
              <a:t>What must be clarified about responsibilities, pay, benefits, schedule, location, or response timing? Where will you verify it?</a:t>
            </a:r>
          </a:p>
          <a:p xmlns:a="http://schemas.openxmlformats.org/drawingml/2006/main">
            <a:r>
              <a:t/>
            </a:r>
          </a:p>
          <a:p xmlns:a="http://schemas.openxmlformats.org/drawingml/2006/main">
            <a:r>
              <a:t>Choose one specific request, the reason for it, and the evidence or circumstance supporting it. What might be fixed?</a:t>
            </a:r>
          </a:p>
          <a:p xmlns:a="http://schemas.openxmlformats.org/drawingml/2006/main">
            <a:r>
              <a:t/>
            </a:r>
          </a:p>
          <a:p xmlns:a="http://schemas.openxmlformats.org/drawingml/2006/main">
            <a:r>
              <a:t>Draft an opening request and a response if the answer is no. What follow-up information would support your decision?</a:t>
            </a:r>
          </a:p>
          <a:p xmlns:a="http://schemas.openxmlformats.org/drawingml/2006/main">
            <a:r>
              <a:t/>
            </a:r>
          </a:p>
          <a:p xmlns:a="http://schemas.openxmlformats.org/drawingml/2006/main">
            <a:r>
              <a:t>Plan A, a feasible Plan B, and an adjacent route. Set a decision step and a review date. How might new information change your choice?</a:t>
            </a:r>
          </a:p>
          <a:p xmlns:a="http://schemas.openxmlformats.org/drawingml/2006/main">
            <a:r>
              <a:t/>
            </a:r>
          </a:p>
          <a:p xmlns:a="http://schemas.openxmlformats.org/drawingml/2006/main">
            <a:r>
              <a:t>SOURCE GUIDE</a:t>
            </a:r>
          </a:p>
          <a:p xmlns:a="http://schemas.openxmlformats.org/drawingml/2006/main">
            <a:r>
              <a:t>/Users/wj85/.codex/outputs/career-readiness-lessons/complete-library/13-offers-negotiating-facilitator-guide.docx</a:t>
            </a:r>
          </a:p>
          <a:p xmlns:a="http://schemas.openxmlformats.org/drawingml/2006/main">
            <a:r>
              <a:t/>
            </a:r>
          </a:p>
          <a:p xmlns:a="http://schemas.openxmlformats.org/drawingml/2006/main">
            <a:r>
              <a:t>SOURCES</a:t>
            </a:r>
          </a:p>
          <a:p xmlns:a="http://schemas.openxmlformats.org/drawingml/2006/main">
            <a:r>
              <a:t>https://careers.rutgers.edu/news/job-offer-evaluation-tool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https://www.bls.gov/ooh/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Evaluate Offers and Practice Negotiating</a:t>
            </a:r>
          </a:p>
          <a:p xmlns:a="http://schemas.openxmlformats.org/drawingml/2006/main">
            <a:r>
              <a:t>SLIDE 8 OF 17</a:t>
            </a:r>
            <a:endParaRPr/>
          </a:p>
          <a:p xmlns:a="http://schemas.openxmlformats.org/drawingml/2006/main">
            <a:r>
              <a:t>SESSION TIMING: 20–35 minutes</a:t>
            </a:r>
          </a:p>
          <a:p xmlns:a="http://schemas.openxmlformats.org/drawingml/2006/main">
            <a:r>
              <a:t/>
            </a:r>
          </a:p>
          <a:p xmlns:a="http://schemas.openxmlformats.org/drawingml/2006/main">
            <a:r>
              <a:t>FACILITATOR GUIDE</a:t>
            </a:r>
          </a:p>
          <a:p xmlns:a="http://schemas.openxmlformats.org/drawingml/2006/main">
            <a:r>
              <a:t>A worked response</a:t>
            </a:r>
          </a:p>
          <a:p xmlns:a="http://schemas.openxmlformats.org/drawingml/2006/main">
            <a:r>
              <a:t>Thank you for the offer. I am interested in the role and would like to clarify whether the start date has flexibility. I have a campus commitment through the date we discussed; would a start one week later be possible? If not: Thank you for explaining. Could you clarify the onboarding expectations and confirm the response deadline so I can evaluate the options?</a:t>
            </a:r>
          </a:p>
          <a:p xmlns:a="http://schemas.openxmlformats.org/drawingml/2006/main">
            <a:r>
              <a:t/>
            </a:r>
          </a:p>
          <a:p xmlns:a="http://schemas.openxmlformats.org/drawingml/2006/main">
            <a:r>
              <a:t>Thank you for the offer. I am interested in the role and would like to clarify whether the start date has flexibility. I have a campus commitment through the date we discussed; would a start one week later be possible? If not: Thank you for explaining. Could you clarify the onboarding expectations and confirm the response deadline so I can evaluate the options?</a:t>
            </a:r>
          </a:p>
          <a:p xmlns:a="http://schemas.openxmlformats.org/drawingml/2006/main">
            <a:r>
              <a:t/>
            </a:r>
          </a:p>
          <a:p xmlns:a="http://schemas.openxmlformats.org/drawingml/2006/main">
            <a:r>
              <a:t>SOURCE GUIDE</a:t>
            </a:r>
          </a:p>
          <a:p xmlns:a="http://schemas.openxmlformats.org/drawingml/2006/main">
            <a:r>
              <a:t>/Users/wj85/.codex/outputs/career-readiness-lessons/complete-library/13-offers-negotiating-facilitator-guide.docx</a:t>
            </a:r>
          </a:p>
          <a:p xmlns:a="http://schemas.openxmlformats.org/drawingml/2006/main">
            <a:r>
              <a:t/>
            </a:r>
          </a:p>
          <a:p xmlns:a="http://schemas.openxmlformats.org/drawingml/2006/main">
            <a:r>
              <a:t>SOURCES</a:t>
            </a:r>
          </a:p>
          <a:p xmlns:a="http://schemas.openxmlformats.org/drawingml/2006/main">
            <a:r>
              <a:t>https://careers.rutgers.edu/news/job-offer-evaluation-tool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https://www.bls.gov/ooh/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Evaluate Offers and Practice Negotiating</a:t>
            </a:r>
          </a:p>
          <a:p xmlns:a="http://schemas.openxmlformats.org/drawingml/2006/main">
            <a:r>
              <a:t>SLIDE 9 OF 17</a:t>
            </a:r>
            <a:endParaRPr/>
          </a:p>
          <a:p xmlns:a="http://schemas.openxmlformats.org/drawingml/2006/main">
            <a:r>
              <a:t>SESSION TIMING: 35–50 minutes</a:t>
            </a:r>
          </a:p>
          <a:p xmlns:a="http://schemas.openxmlformats.org/drawingml/2006/main">
            <a:r>
              <a:t/>
            </a:r>
          </a:p>
          <a:p xmlns:a="http://schemas.openxmlformats.org/drawingml/2006/main">
            <a:r>
              <a:t>FACILITATOR GUIDE</a:t>
            </a:r>
          </a:p>
          <a:p xmlns:a="http://schemas.openxmlformats.org/drawingml/2006/main">
            <a:r>
              <a:t>35 to 50 minutes Individual feedback and revision</a:t>
            </a:r>
          </a:p>
          <a:p xmlns:a="http://schemas.openxmlformats.org/drawingml/2006/main">
            <a:r>
              <a:t>Facilitator actions:</a:t>
            </a:r>
          </a:p>
          <a:p xmlns:a="http://schemas.openxmlformats.org/drawingml/2006/main">
            <a:r>
              <a:t>35–39: Partner A explains or role-plays the draft for two minutes; Partner B gives two minutes of specific feedback using the checklist below. 39–43: Swap. 43–46: Both revise. 46–50: Each gives a two-minute revised attempt. Use the role instructions below for the listener.</a:t>
            </a:r>
          </a:p>
          <a:p xmlns:a="http://schemas.openxmlformats.org/drawingml/2006/main">
            <a:r>
              <a:t>Say to students:</a:t>
            </a:r>
          </a:p>
          <a:p xmlns:a="http://schemas.openxmlformats.org/drawingml/2006/main">
            <a:r>
              <a:t>“Identify one detail that works, one question you still have, and one change the speaker can make. Respond to the actual draft, then listen for the change in the second attempt.”</a:t>
            </a:r>
          </a:p>
          <a:p xmlns:a="http://schemas.openxmlformats.org/drawingml/2006/main">
            <a:r>
              <a:t>Listener role: Act as the professional contact, interviewer, or employer in the conversation. Answer naturally and offer feedback on the attempt.</a:t>
            </a:r>
          </a:p>
          <a:p xmlns:a="http://schemas.openxmlformats.org/drawingml/2006/main">
            <a:r>
              <a:t>Feedback sentence: “The detail ___ helped because ___. I still need to understand ___. Try changing ___.”</a:t>
            </a:r>
          </a:p>
          <a:p xmlns:a="http://schemas.openxmlformats.org/drawingml/2006/main">
            <a:r>
              <a:t/>
            </a:r>
          </a:p>
          <a:p xmlns:a="http://schemas.openxmlformats.org/drawingml/2006/main">
            <a:r>
              <a:t>Review checks:</a:t>
            </a:r>
          </a:p>
          <a:p xmlns:a="http://schemas.openxmlformats.org/drawingml/2006/main">
            <a:r>
              <a:t>Is the request specific and the rationale honest?</a:t>
            </a:r>
          </a:p>
          <a:p xmlns:a="http://schemas.openxmlformats.org/drawingml/2006/main">
            <a:r>
              <a:t>Does the speaker ask about flexibility rather than assume it?</a:t>
            </a:r>
          </a:p>
          <a:p xmlns:a="http://schemas.openxmlformats.org/drawingml/2006/main">
            <a:r>
              <a:t>Do they listen and respond constructively to a constraint?</a:t>
            </a:r>
          </a:p>
          <a:p xmlns:a="http://schemas.openxmlformats.org/drawingml/2006/main">
            <a:r>
              <a:t>Does the decision account for priorities, unknowns, and feasible alternatives?</a:t>
            </a:r>
          </a:p>
          <a:p xmlns:a="http://schemas.openxmlformats.org/drawingml/2006/main">
            <a:r>
              <a:t/>
            </a:r>
          </a:p>
          <a:p xmlns:a="http://schemas.openxmlformats.org/drawingml/2006/main">
            <a:r>
              <a:t>Coaching:</a:t>
            </a:r>
          </a:p>
          <a:p xmlns:a="http://schemas.openxmlformats.org/drawingml/2006/main">
            <a:r>
              <a:t>For unsupported salary claims, ask what source and comparison are relevant; avoid supplying a made-up target. For a demand, turn it into a specific question. If students ask for a decision on an actual offer, help them identify priorities and seek individualized CES advising rather than decide for them.</a:t>
            </a:r>
          </a:p>
          <a:p xmlns:a="http://schemas.openxmlformats.org/drawingml/2006/main">
            <a:r>
              <a:t/>
            </a:r>
          </a:p>
          <a:p xmlns:a="http://schemas.openxmlformats.org/drawingml/2006/main">
            <a:r>
              <a:t>SOURCE GUIDE</a:t>
            </a:r>
          </a:p>
          <a:p xmlns:a="http://schemas.openxmlformats.org/drawingml/2006/main">
            <a:r>
              <a:t>/Users/wj85/.codex/outputs/career-readiness-lessons/complete-library/13-offers-negotiating-facilitator-guide.docx</a:t>
            </a:r>
          </a:p>
          <a:p xmlns:a="http://schemas.openxmlformats.org/drawingml/2006/main">
            <a:r>
              <a:t/>
            </a:r>
          </a:p>
          <a:p xmlns:a="http://schemas.openxmlformats.org/drawingml/2006/main">
            <a:r>
              <a:t>SOURCES</a:t>
            </a:r>
          </a:p>
          <a:p xmlns:a="http://schemas.openxmlformats.org/drawingml/2006/main">
            <a:r>
              <a:t>https://careers.rutgers.edu/news/job-offer-evaluation-tool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https://www.bls.gov/ooh/</a:t>
            </a:r>
          </a:p>
          <a:p xmlns:a="http://schemas.openxmlformats.org/drawingml/2006/main">
            <a:r>
              <a:t/>
            </a:r>
          </a:p>
          <a:p xmlns:a="http://schemas.openxmlformats.org/drawingml/2006/main">
            <a:r>
              <a:t>PHOTO</a:t>
            </a:r>
          </a:p>
          <a:p xmlns:a="http://schemas.openxmlformats.org/drawingml/2006/main">
            <a:r>
              <a:t>/Users/wj85/Desktop/Dropbox/Rutgers Work/Marketing &amp; Communications/Marketing Items/Photos/2017-2018 Acamdemic Year/Fall 2017/100917_Mock Interview Clinic/DSC04439.JPG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Evaluate Offers and Practice Negotiating</a:t>
            </a:r>
          </a:p>
          <a:p xmlns:a="http://schemas.openxmlformats.org/drawingml/2006/main">
            <a:r>
              <a:t>SLIDE 10 OF 17</a:t>
            </a:r>
            <a:endParaRPr/>
          </a:p>
          <a:p xmlns:a="http://schemas.openxmlformats.org/drawingml/2006/main">
            <a:r>
              <a:t>SESSION TIMING: 35–50 minutes</a:t>
            </a:r>
          </a:p>
          <a:p xmlns:a="http://schemas.openxmlformats.org/drawingml/2006/main">
            <a:r>
              <a:t/>
            </a:r>
          </a:p>
          <a:p xmlns:a="http://schemas.openxmlformats.org/drawingml/2006/main">
            <a:r>
              <a:t>FACILITATOR GUIDE</a:t>
            </a:r>
          </a:p>
          <a:p xmlns:a="http://schemas.openxmlformats.org/drawingml/2006/main">
            <a:r>
              <a:t>35 to 50 minutes Individual feedback and revision</a:t>
            </a:r>
          </a:p>
          <a:p xmlns:a="http://schemas.openxmlformats.org/drawingml/2006/main">
            <a:r>
              <a:t>Facilitator actions:</a:t>
            </a:r>
          </a:p>
          <a:p xmlns:a="http://schemas.openxmlformats.org/drawingml/2006/main">
            <a:r>
              <a:t>35–39: Partner A explains or role-plays the draft for two minutes; Partner B gives two minutes of specific feedback using the checklist below. 39–43: Swap. 43–46: Both revise. 46–50: Each gives a two-minute revised attempt. Use the role instructions below for the listener.</a:t>
            </a:r>
          </a:p>
          <a:p xmlns:a="http://schemas.openxmlformats.org/drawingml/2006/main">
            <a:r>
              <a:t>Say to students:</a:t>
            </a:r>
          </a:p>
          <a:p xmlns:a="http://schemas.openxmlformats.org/drawingml/2006/main">
            <a:r>
              <a:t>“Identify one detail that works, one question you still have, and one change the speaker can make. Respond to the actual draft, then listen for the change in the second attempt.”</a:t>
            </a:r>
          </a:p>
          <a:p xmlns:a="http://schemas.openxmlformats.org/drawingml/2006/main">
            <a:r>
              <a:t>Listener role: Act as the professional contact, interviewer, or employer in the conversation. Answer naturally and offer feedback on the attempt.</a:t>
            </a:r>
          </a:p>
          <a:p xmlns:a="http://schemas.openxmlformats.org/drawingml/2006/main">
            <a:r>
              <a:t>Feedback sentence: “The detail ___ helped because ___. I still need to understand ___. Try changing ___.”</a:t>
            </a:r>
          </a:p>
          <a:p xmlns:a="http://schemas.openxmlformats.org/drawingml/2006/main">
            <a:r>
              <a:t>Use the role and deliverable specified in the guide. A written exchange, recorded response, or private practice can provide an equivalent feedback-and-revision cycle.</a:t>
            </a:r>
          </a:p>
          <a:p xmlns:a="http://schemas.openxmlformats.org/drawingml/2006/main">
            <a:r>
              <a:t/>
            </a:r>
          </a:p>
          <a:p xmlns:a="http://schemas.openxmlformats.org/drawingml/2006/main">
            <a:r>
              <a:t>SOURCE GUIDE</a:t>
            </a:r>
          </a:p>
          <a:p xmlns:a="http://schemas.openxmlformats.org/drawingml/2006/main">
            <a:r>
              <a:t>/Users/wj85/.codex/outputs/career-readiness-lessons/complete-library/13-offers-negotiating-facilitator-guide.docx</a:t>
            </a:r>
          </a:p>
          <a:p xmlns:a="http://schemas.openxmlformats.org/drawingml/2006/main">
            <a:r>
              <a:t/>
            </a:r>
          </a:p>
          <a:p xmlns:a="http://schemas.openxmlformats.org/drawingml/2006/main">
            <a:r>
              <a:t>SOURCES</a:t>
            </a:r>
          </a:p>
          <a:p xmlns:a="http://schemas.openxmlformats.org/drawingml/2006/main">
            <a:r>
              <a:t>https://careers.rutgers.edu/news/job-offer-evaluation-tool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https://www.bls.gov/ooh/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Evaluate Offers and Practice Negotiating</a:t>
            </a:r>
          </a:p>
          <a:p xmlns:a="http://schemas.openxmlformats.org/drawingml/2006/main">
            <a:r>
              <a:t>SLIDE 11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C. Understanding priorities and clarifying terms</a:t>
            </a:r>
          </a:p>
          <a:p xmlns:a="http://schemas.openxmlformats.org/drawingml/2006/main">
            <a:r>
              <a:t>Explanation: Preparation gives the request a clear basis.</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/Users/wj85/.codex/outputs/career-readiness-lessons/complete-library/13-offers-negotiating-facilitator-guide.docx</a:t>
            </a:r>
          </a:p>
          <a:p xmlns:a="http://schemas.openxmlformats.org/drawingml/2006/main">
            <a:r>
              <a:t/>
            </a:r>
          </a:p>
          <a:p xmlns:a="http://schemas.openxmlformats.org/drawingml/2006/main">
            <a:r>
              <a:t>SOURCES</a:t>
            </a:r>
          </a:p>
          <a:p xmlns:a="http://schemas.openxmlformats.org/drawingml/2006/main">
            <a:r>
              <a:t>https://careers.rutgers.edu/news/job-offer-evaluation-tool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https://www.bls.gov/ooh/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Evaluate Offers and Practice Negotiating</a:t>
            </a:r>
          </a:p>
          <a:p xmlns:a="http://schemas.openxmlformats.org/drawingml/2006/main">
            <a:r>
              <a:t>SLIDE 12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A. Ask whether a specific term has flexibility and explain why</a:t>
            </a:r>
          </a:p>
          <a:p xmlns:a="http://schemas.openxmlformats.org/drawingml/2006/main">
            <a:r>
              <a:t>Explanation: A request is a question, not a guaranteed outcome.</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/Users/wj85/.codex/outputs/career-readiness-lessons/complete-library/13-offers-negotiating-facilitator-guide.docx</a:t>
            </a:r>
          </a:p>
          <a:p xmlns:a="http://schemas.openxmlformats.org/drawingml/2006/main">
            <a:r>
              <a:t/>
            </a:r>
          </a:p>
          <a:p xmlns:a="http://schemas.openxmlformats.org/drawingml/2006/main">
            <a:r>
              <a:t>SOURCES</a:t>
            </a:r>
          </a:p>
          <a:p xmlns:a="http://schemas.openxmlformats.org/drawingml/2006/main">
            <a:r>
              <a:t>https://careers.rutgers.edu/news/job-offer-evaluation-tool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https://www.bls.gov/ooh/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Evaluate Offers and Practice Negotiating</a:t>
            </a:r>
          </a:p>
          <a:p xmlns:a="http://schemas.openxmlformats.org/drawingml/2006/main">
            <a:r>
              <a:t>SLIDE 13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B. Clarify remaining questions and evaluate priorities and alternatives</a:t>
            </a:r>
          </a:p>
          <a:p xmlns:a="http://schemas.openxmlformats.org/drawingml/2006/main">
            <a:r>
              <a:t>Explanation: A constraint informs the decision and next questions.</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/Users/wj85/.codex/outputs/career-readiness-lessons/complete-library/13-offers-negotiating-facilitator-guide.docx</a:t>
            </a:r>
          </a:p>
          <a:p xmlns:a="http://schemas.openxmlformats.org/drawingml/2006/main">
            <a:r>
              <a:t/>
            </a:r>
          </a:p>
          <a:p xmlns:a="http://schemas.openxmlformats.org/drawingml/2006/main">
            <a:r>
              <a:t>SOURCES</a:t>
            </a:r>
          </a:p>
          <a:p xmlns:a="http://schemas.openxmlformats.org/drawingml/2006/main">
            <a:r>
              <a:t>https://careers.rutgers.edu/news/job-offer-evaluation-tool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https://www.bls.gov/ooh/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Evaluate Offers and Practice Negotiating</a:t>
            </a:r>
          </a:p>
          <a:p xmlns:a="http://schemas.openxmlformats.org/drawingml/2006/main">
            <a:r>
              <a:t>SLIDE 14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D. Different terms affect the fit with your circumstances and goals</a:t>
            </a:r>
          </a:p>
          <a:p xmlns:a="http://schemas.openxmlformats.org/drawingml/2006/main">
            <a:r>
              <a:t>Explanation: Students should evaluate the factors relevant to them.</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/Users/wj85/.codex/outputs/career-readiness-lessons/complete-library/13-offers-negotiating-facilitator-guide.docx</a:t>
            </a:r>
          </a:p>
          <a:p xmlns:a="http://schemas.openxmlformats.org/drawingml/2006/main">
            <a:r>
              <a:t/>
            </a:r>
          </a:p>
          <a:p xmlns:a="http://schemas.openxmlformats.org/drawingml/2006/main">
            <a:r>
              <a:t>SOURCES</a:t>
            </a:r>
          </a:p>
          <a:p xmlns:a="http://schemas.openxmlformats.org/drawingml/2006/main">
            <a:r>
              <a:t>https://careers.rutgers.edu/news/job-offer-evaluation-tool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https://www.bls.gov/ooh/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Evaluate Offers and Practice Negotiating</a:t>
            </a:r>
          </a:p>
          <a:p xmlns:a="http://schemas.openxmlformats.org/drawingml/2006/main">
            <a:r>
              <a:t>SLIDE 15 OF 17</a:t>
            </a:r>
            <a:endParaRPr/>
          </a:p>
          <a:p xmlns:a="http://schemas.openxmlformats.org/drawingml/2006/main">
            <a:r>
              <a:t>SESSION TIMING: 54–58 minutes</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SOURCE GUIDE</a:t>
            </a:r>
          </a:p>
          <a:p xmlns:a="http://schemas.openxmlformats.org/drawingml/2006/main">
            <a:r>
              <a:t>/Users/wj85/.codex/outputs/career-readiness-lessons/complete-library/13-offers-negotiating-facilitator-guide.docx</a:t>
            </a:r>
          </a:p>
          <a:p xmlns:a="http://schemas.openxmlformats.org/drawingml/2006/main">
            <a:r>
              <a:t/>
            </a:r>
          </a:p>
          <a:p xmlns:a="http://schemas.openxmlformats.org/drawingml/2006/main">
            <a:r>
              <a:t>SOURCES</a:t>
            </a:r>
          </a:p>
          <a:p xmlns:a="http://schemas.openxmlformats.org/drawingml/2006/main">
            <a:r>
              <a:t>https://careers.rutgers.edu/news/job-offer-evaluation-tool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https://www.bls.gov/ooh/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Evaluate Offers and Practice Negotiating</a:t>
            </a:r>
          </a:p>
          <a:p xmlns:a="http://schemas.openxmlformats.org/drawingml/2006/main">
            <a:r>
              <a:t>SLIDE 16 OF 17</a:t>
            </a:r>
            <a:endParaRPr/>
          </a:p>
          <a:p xmlns:a="http://schemas.openxmlformats.org/drawingml/2006/main">
            <a:r>
              <a:t>SESSION TIMING: 58–60 minutes</a:t>
            </a:r>
          </a:p>
          <a:p xmlns:a="http://schemas.openxmlformats.org/drawingml/2006/main">
            <a:r>
              <a:t/>
            </a:r>
            <a:endParaRPr/>
          </a:p>
          <a:p xmlns:a="http://schemas.openxmlformats.org/drawingml/2006/main">
            <a:r>
              <a:t>FACILITATOR GUIDE</a:t>
            </a:r>
          </a:p>
          <a:p xmlns:a="http://schemas.openxmlformats.org/drawingml/2006/main">
            <a:r>
              <a:t>58 to 60 minutes Exit commitment</a:t>
            </a:r>
          </a:p>
          <a:p xmlns:a="http://schemas.openxmlformats.org/drawingml/2006/main">
            <a:r>
              <a:t>Collect the revised planner, one change made after feedback, and a specific next step with a date. Ask students to name a resource or person they will consult. Close with: “Use what you learned today, check what you still do not know, and revisit the plan after you act.”</a:t>
            </a:r>
          </a:p>
          <a:p xmlns:a="http://schemas.openxmlformats.org/drawingml/2006/main">
            <a:r>
              <a:t/>
            </a:r>
          </a:p>
          <a:p xmlns:a="http://schemas.openxmlformats.org/drawingml/2006/main">
            <a:r>
              <a:t/>
            </a:r>
          </a:p>
          <a:p xmlns:a="http://schemas.openxmlformats.org/drawingml/2006/main">
            <a:r>
              <a:t>SOURCE GUIDE</a:t>
            </a:r>
          </a:p>
          <a:p xmlns:a="http://schemas.openxmlformats.org/drawingml/2006/main">
            <a:r>
              <a:t>/Users/wj85/.codex/outputs/career-readiness-lessons/complete-library/13-offers-negotiating-facilitator-guide.docx</a:t>
            </a:r>
          </a:p>
          <a:p xmlns:a="http://schemas.openxmlformats.org/drawingml/2006/main">
            <a:r>
              <a:t/>
            </a:r>
          </a:p>
          <a:p xmlns:a="http://schemas.openxmlformats.org/drawingml/2006/main">
            <a:r>
              <a:t>SOURCES</a:t>
            </a:r>
          </a:p>
          <a:p xmlns:a="http://schemas.openxmlformats.org/drawingml/2006/main">
            <a:r>
              <a:t>https://careers.rutgers.edu/news/job-offer-evaluation-tool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https://www.bls.gov/ooh/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Evaluate Offers and Practice Negotiating</a:t>
            </a:r>
          </a:p>
          <a:p xmlns:a="http://schemas.openxmlformats.org/drawingml/2006/main">
            <a:r>
              <a:t>SLIDE 17 OF 17</a:t>
            </a:r>
            <a:endParaRPr/>
          </a:p>
          <a:p xmlns:a="http://schemas.openxmlformats.org/drawingml/2006/main">
            <a:r>
              <a:t>SESSION TIMING: After the closing commitment</a:t>
            </a:r>
          </a:p>
          <a:p xmlns:a="http://schemas.openxmlformats.org/drawingml/2006/main">
            <a:r>
              <a:t/>
            </a:r>
          </a:p>
          <a:p xmlns:a="http://schemas.openxmlformats.org/drawingml/2006/main">
            <a:r>
              <a:t>FACILITATOR GUIDE</a:t>
            </a:r>
          </a:p>
          <a:p xmlns:a="http://schemas.openxmlformats.org/drawingml/2006/main">
            <a:r>
              <a:t>Resources and follow through</a:t>
            </a:r>
          </a:p>
          <a:p xmlns:a="http://schemas.openxmlformats.org/drawingml/2006/main">
            <a:r>
              <a:t>After class, ask students to take their dated step and briefly report what they learned. Use the following resources as starting points; tools, dates, and eligibility should be checked before each delivery. Program and employer instructions control actual requirements.</a:t>
            </a:r>
          </a:p>
          <a:p xmlns:a="http://schemas.openxmlformats.org/drawingml/2006/main">
            <a:r>
              <a:t>CES offer evaluation: https://careers.rutgers.edu/news/job-offer-evaluation-tool</a:t>
            </a:r>
          </a:p>
          <a:p xmlns:a="http://schemas.openxmlformats.org/drawingml/2006/main">
            <a:r>
              <a:t>CES Guide including negotiation guidance: https://careers.rutgers.edu/students-alumni/career-internship-guide</a:t>
            </a:r>
          </a:p>
          <a:p xmlns:a="http://schemas.openxmlformats.org/drawingml/2006/main">
            <a:r>
              <a:t>CES advising: https://careers.rutgers.edu/students-and-alumni</a:t>
            </a:r>
          </a:p>
          <a:p xmlns:a="http://schemas.openxmlformats.org/drawingml/2006/main">
            <a:r>
              <a:t>BLS occupational context: https://www.bls.gov/ooh/</a:t>
            </a:r>
          </a:p>
          <a:p xmlns:a="http://schemas.openxmlformats.org/drawingml/2006/main">
            <a:r>
              <a:t>Framework reference: Building a Career-Ready Campus taskforce criteria supplied by the user. CES Career Journey descriptions reflect the user’s explanation. Resources checked November 1, 2026. Activities and examples are teaching adaptations.</a:t>
            </a:r>
          </a:p>
          <a:p xmlns:a="http://schemas.openxmlformats.org/drawingml/2006/main">
            <a:r>
              <a:t/>
            </a:r>
          </a:p>
          <a:p xmlns:a="http://schemas.openxmlformats.org/drawingml/2006/main">
            <a:r>
              <a:t>SOURCE GUIDE</a:t>
            </a:r>
          </a:p>
          <a:p xmlns:a="http://schemas.openxmlformats.org/drawingml/2006/main">
            <a:r>
              <a:t>/Users/wj85/.codex/outputs/career-readiness-lessons/complete-library/13-offers-negotiating-facilitator-guide.docx</a:t>
            </a:r>
          </a:p>
          <a:p xmlns:a="http://schemas.openxmlformats.org/drawingml/2006/main">
            <a:r>
              <a:t/>
            </a:r>
          </a:p>
          <a:p xmlns:a="http://schemas.openxmlformats.org/drawingml/2006/main">
            <a:r>
              <a:t>SOURCES</a:t>
            </a:r>
          </a:p>
          <a:p xmlns:a="http://schemas.openxmlformats.org/drawingml/2006/main">
            <a:r>
              <a:t>https://careers.rutgers.edu/news/job-offer-evaluation-tool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https://www.bls.gov/ooh/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cbe395cc42e428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064476fa58a442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608936f13f1471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76275fe055d4a7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5b585cfcaf547f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3ae519629b74da2"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5bdecf025d134f9f"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e04802304e414672"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749958e7cca1463f"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2b09678fc31e4c32"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950cc7cb69b042c2"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7f899cf32e8e4efe"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510ca87ffa2b438e"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409d3f66290c4038"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682cab9dda3b4690"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dcf038eba96d43e3" /><Relationship Type="http://schemas.openxmlformats.org/officeDocument/2006/relationships/image" Target="/ppt/media/image.png" Id="Rd93caf05bb0242ce"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03ecf50806cb4a0b"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8CE872A-A3F6-4B33-AC6C-F6AFAEEB423A}"/>
              </a:ext>
            </a:extLst>
          </p:cNvPr>
          <p:cNvSpPr>
            <a:spLocks xmlns:a="http://schemas.openxmlformats.org/drawingml/2006/main" noGrp="1"/>
          </p:cNvSpPr>
          <p:nvPr>
            <p:ph type="ctrTitle" idx="0"/>
          </p:nvPr>
        </p:nvSpPr>
        <p:spPr>
          <a:xfrm xmlns:a="http://schemas.openxmlformats.org/drawingml/2006/main">
            <a:off x="1590051" y="2404534"/>
            <a:ext cx="9011897" cy="1646302"/>
          </a:xfrm>
        </p:spPr>
        <p:txBody>
          <a:bodyPr xmlns:a="http://schemas.openxmlformats.org/drawingml/2006/main" anchor="b">
            <a:noAutofit/>
          </a:bodyPr>
          <a:lstStyle xmlns:a="http://schemas.openxmlformats.org/drawingml/2006/main">
            <a:lvl1pPr algn="ctr">
              <a:buNone/>
              <a:defRPr sz="5400">
                <a:solidFill>
                  <a:schemeClr val="accent1"/>
                </a:solidFill>
              </a:defRPr>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3DEE2FD0-A815-4AD4-9988-B24B1D5C9F29}"/>
              </a:ext>
            </a:extLst>
          </p:cNvPr>
          <p:cNvSpPr>
            <a:spLocks xmlns:a="http://schemas.openxmlformats.org/drawingml/2006/main" noGrp="1"/>
          </p:cNvSpPr>
          <p:nvPr>
            <p:ph type="subTitle" idx="1"/>
          </p:nvPr>
        </p:nvSpPr>
        <p:spPr>
          <a:xfrm xmlns:a="http://schemas.openxmlformats.org/drawingml/2006/main">
            <a:off x="1590051" y="4050833"/>
            <a:ext cx="9011897" cy="1096899"/>
          </a:xfrm>
        </p:spPr>
        <p:txBody>
          <a:bodyPr xmlns:a="http://schemas.openxmlformats.org/drawingml/2006/main"/>
          <a:lstStyle xmlns:a="http://schemas.openxmlformats.org/drawingml/2006/main">
            <a:lvl1pPr marL="0" indent="0" algn="ct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p>
        </p:txBody>
      </p:sp>
      <p:sp>
        <p:nvSpPr>
          <p:cNvPr id="5" name="Date Placeholder 3">
            <a:extLst xmlns:a="http://schemas.openxmlformats.org/drawingml/2006/main">
              <a:ext uri="{FF2B5EF4-FFF2-40B4-BE49-F238E27FC236}">
                <a16:creationId xmlns:a16="http://schemas.microsoft.com/office/drawing/2014/main" id="{C7208A89-D8A6-D9E0-D146-6A6E564A5B5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A1BEA0B6-C63B-47EB-B3C9-ECADEDF22B93}"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396B984A-0E2B-41C2-9B14-79BF7BCC3AB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69EF8314-28AF-5A45-D2A3-F18096ECD89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C705CDDC-26EE-4D52-BD11-AE0612E93FF0}"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435CA2C-B97E-40A7-9831-4805A6397232}"/>
              </a:ext>
            </a:extLst>
          </p:cNvPr>
          <p:cNvSpPr>
            <a:spLocks xmlns:a="http://schemas.openxmlformats.org/drawingml/2006/main" noGrp="1"/>
          </p:cNvSpPr>
          <p:nvPr>
            <p:ph type="title" idx="0"/>
          </p:nvPr>
        </p:nvSpPr>
        <p:spPr/>
        <p:txBody>
          <a:bodyPr xmlns:a="http://schemas.openxmlformats.org/drawingml/2006/main">
            <a:normAutofit/>
          </a:bodyPr>
          <a:lstStyle xmlns:a="http://schemas.openxmlformats.org/drawingml/2006/main">
            <a:lvl1pPr>
              <a:buNone/>
              <a:defRPr sz="36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E9CD0D4B-2D47-41A9-9D4F-87B829B1C0BC}"/>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7692E47D-1A5D-FEAF-59FB-9EB970572FC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95CB1611-0C4E-4CD3-BBC6-F7B6EA971BD5}"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6B9B8B2B-F54F-D04B-F226-882604DB251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9354FB85-3C9F-A778-C5D4-526ABC4A976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56B1A030-4635-427E-AE2B-E5CE55D9DF1E}"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58B3930-13E1-461D-88D9-E959240ADE5B}"/>
              </a:ext>
            </a:extLst>
          </p:cNvPr>
          <p:cNvSpPr>
            <a:spLocks xmlns:a="http://schemas.openxmlformats.org/drawingml/2006/main" noGrp="1"/>
          </p:cNvSpPr>
          <p:nvPr>
            <p:ph type="title" idx="0"/>
          </p:nvPr>
        </p:nvSpPr>
        <p:spPr>
          <a:xfrm xmlns:a="http://schemas.openxmlformats.org/drawingml/2006/main">
            <a:off x="677335" y="2700867"/>
            <a:ext cx="8596668" cy="1826581"/>
          </a:xfrm>
        </p:spPr>
        <p:txBody>
          <a:bodyPr xmlns:a="http://schemas.openxmlformats.org/drawingml/2006/main" anchor="b"/>
          <a:lstStyle xmlns:a="http://schemas.openxmlformats.org/drawingml/2006/main">
            <a:lvl1pPr algn="l">
              <a:buNone/>
              <a:defRPr sz="40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005FE9D6-5E0B-45C1-8CDA-E7972D487AF8}"/>
              </a:ext>
            </a:extLst>
          </p:cNvPr>
          <p:cNvSpPr>
            <a:spLocks xmlns:a="http://schemas.openxmlformats.org/drawingml/2006/main" noGrp="1"/>
          </p:cNvSpPr>
          <p:nvPr>
            <p:ph type="body" idx="1"/>
          </p:nvPr>
        </p:nvSpPr>
        <p:spPr>
          <a:xfrm xmlns:a="http://schemas.openxmlformats.org/drawingml/2006/main">
            <a:off x="677335" y="4527448"/>
            <a:ext cx="8596668" cy="860400"/>
          </a:xfrm>
        </p:spPr>
        <p:txBody>
          <a:bodyPr xmlns:a="http://schemas.openxmlformats.org/drawingml/2006/main"/>
          <a:lstStyle xmlns:a="http://schemas.openxmlformats.org/drawingml/2006/main">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5" name="Date Placeholder 3">
            <a:extLst xmlns:a="http://schemas.openxmlformats.org/drawingml/2006/main">
              <a:ext uri="{FF2B5EF4-FFF2-40B4-BE49-F238E27FC236}">
                <a16:creationId xmlns:a16="http://schemas.microsoft.com/office/drawing/2014/main" id="{09A0AC99-7180-9BA5-7769-5AA26A31A90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99009F9-EE36-4102-86EB-7E0DE9E6E09F}"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02027D5B-714F-9DE8-0C5B-28147C3D07A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5DE1618C-5747-E0D2-B673-8B908D7E6AD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8D2B97-3A57-4D4F-A555-9116EEB5167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58FE1D7-2810-4278-B0EC-64FE4FE8E09A}"/>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9ACF562B-5F47-4050-B21A-411AC853F9CD}"/>
              </a:ext>
            </a:extLst>
          </p:cNvPr>
          <p:cNvSpPr>
            <a:spLocks xmlns:a="http://schemas.openxmlformats.org/drawingml/2006/main" noGrp="1"/>
          </p:cNvSpPr>
          <p:nvPr>
            <p:ph idx="1"/>
          </p:nvPr>
        </p:nvSpPr>
        <p:spPr>
          <a:xfrm xmlns:a="http://schemas.openxmlformats.org/drawingml/2006/main">
            <a:off x="677334" y="2160589"/>
            <a:ext cx="4184035" cy="3880772"/>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Content Placeholder 3">
            <a:extLst xmlns:a="http://schemas.openxmlformats.org/drawingml/2006/main">
              <a:ext uri="{FF2B5EF4-FFF2-40B4-BE49-F238E27FC236}">
                <a16:creationId xmlns:a16="http://schemas.microsoft.com/office/drawing/2014/main" id="{03AEA674-AE59-42CC-ACD3-9982FE2D3D64}"/>
              </a:ext>
            </a:extLst>
          </p:cNvPr>
          <p:cNvSpPr>
            <a:spLocks xmlns:a="http://schemas.openxmlformats.org/drawingml/2006/main" noGrp="1"/>
          </p:cNvSpPr>
          <p:nvPr>
            <p:ph idx="2"/>
          </p:nvPr>
        </p:nvSpPr>
        <p:spPr>
          <a:xfrm xmlns:a="http://schemas.openxmlformats.org/drawingml/2006/main">
            <a:off x="5089970" y="2160589"/>
            <a:ext cx="4184034" cy="3880773"/>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4">
            <a:extLst xmlns:a="http://schemas.openxmlformats.org/drawingml/2006/main">
              <a:ext uri="{FF2B5EF4-FFF2-40B4-BE49-F238E27FC236}">
                <a16:creationId xmlns:a16="http://schemas.microsoft.com/office/drawing/2014/main" id="{A41C81C8-26FE-2A48-7076-FAE15ACC64F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F09F1F5D-C36D-426A-AEBF-414EB9361913}"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04080689-0F43-759B-AEAD-E86F9EBFE85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A47448C2-CE89-C025-6A42-7B62723ABF3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97BF769-D97F-49CE-8022-C08A1629ADCB}"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26205C2-FD27-4CD2-96AD-6FE5D5F36272}"/>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14E5BC4B-33F7-42B4-ABAF-C5A7598C48C7}"/>
              </a:ext>
            </a:extLst>
          </p:cNvPr>
          <p:cNvSpPr>
            <a:spLocks xmlns:a="http://schemas.openxmlformats.org/drawingml/2006/main" noGrp="1"/>
          </p:cNvSpPr>
          <p:nvPr>
            <p:ph type="body" idx="1"/>
          </p:nvPr>
        </p:nvSpPr>
        <p:spPr>
          <a:xfrm xmlns:a="http://schemas.openxmlformats.org/drawingml/2006/main">
            <a:off x="675745" y="2160983"/>
            <a:ext cx="4185623"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E2985B7A-16A2-4F94-9215-F22161AB7CD2}"/>
              </a:ext>
            </a:extLst>
          </p:cNvPr>
          <p:cNvSpPr>
            <a:spLocks xmlns:a="http://schemas.openxmlformats.org/drawingml/2006/main" noGrp="1"/>
          </p:cNvSpPr>
          <p:nvPr>
            <p:ph idx="2"/>
          </p:nvPr>
        </p:nvSpPr>
        <p:spPr>
          <a:xfrm xmlns:a="http://schemas.openxmlformats.org/drawingml/2006/main">
            <a:off x="675745" y="2737245"/>
            <a:ext cx="4185623"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Text Placeholder 4">
            <a:extLst xmlns:a="http://schemas.openxmlformats.org/drawingml/2006/main">
              <a:ext uri="{FF2B5EF4-FFF2-40B4-BE49-F238E27FC236}">
                <a16:creationId xmlns:a16="http://schemas.microsoft.com/office/drawing/2014/main" id="{A5976857-17D7-44D0-9B61-5501CAC2F40C}"/>
              </a:ext>
            </a:extLst>
          </p:cNvPr>
          <p:cNvSpPr>
            <a:spLocks xmlns:a="http://schemas.openxmlformats.org/drawingml/2006/main" noGrp="1"/>
          </p:cNvSpPr>
          <p:nvPr>
            <p:ph type="body" idx="3"/>
          </p:nvPr>
        </p:nvSpPr>
        <p:spPr>
          <a:xfrm xmlns:a="http://schemas.openxmlformats.org/drawingml/2006/main">
            <a:off x="5088383" y="2160983"/>
            <a:ext cx="4185618"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391D1B1C-D402-42BD-9C36-9A59A3E5897C}"/>
              </a:ext>
            </a:extLst>
          </p:cNvPr>
          <p:cNvSpPr>
            <a:spLocks xmlns:a="http://schemas.openxmlformats.org/drawingml/2006/main" noGrp="1"/>
          </p:cNvSpPr>
          <p:nvPr>
            <p:ph idx="4"/>
          </p:nvPr>
        </p:nvSpPr>
        <p:spPr>
          <a:xfrm xmlns:a="http://schemas.openxmlformats.org/drawingml/2006/main">
            <a:off x="5088384" y="2737245"/>
            <a:ext cx="4185617"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8" name="Date Placeholder 6">
            <a:extLst xmlns:a="http://schemas.openxmlformats.org/drawingml/2006/main">
              <a:ext uri="{FF2B5EF4-FFF2-40B4-BE49-F238E27FC236}">
                <a16:creationId xmlns:a16="http://schemas.microsoft.com/office/drawing/2014/main" id="{9DBDD253-1188-B447-A51A-CF93738297E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FB7518B-5178-405B-A29F-A134A495C274}" type="datetimeFigureOut">
              <a:t>11/1/26</a:t>
            </a:fld>
            <a:endParaRPr/>
          </a:p>
        </p:txBody>
      </p:sp>
      <p:sp>
        <p:nvSpPr>
          <p:cNvPr id="9" name="Footer Placeholder 7">
            <a:extLst xmlns:a="http://schemas.openxmlformats.org/drawingml/2006/main">
              <a:ext uri="{FF2B5EF4-FFF2-40B4-BE49-F238E27FC236}">
                <a16:creationId xmlns:a16="http://schemas.microsoft.com/office/drawing/2014/main" id="{4B6F50E4-00AE-696A-4025-EDBB3D4B446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10" name="Slide Number Placeholder 8">
            <a:extLst xmlns:a="http://schemas.openxmlformats.org/drawingml/2006/main">
              <a:ext uri="{FF2B5EF4-FFF2-40B4-BE49-F238E27FC236}">
                <a16:creationId xmlns:a16="http://schemas.microsoft.com/office/drawing/2014/main" id="{9B6FFBEC-38F6-E078-0516-F92CE2F62F0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5B63650-FE11-438F-9BFB-F3DA4DCF0617}" type="slidenum">
              <a:t>‹#›</a:t>
            </a:fld>
            <a:endParaRP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3" name="Date Placeholder 1">
            <a:extLst xmlns:a="http://schemas.openxmlformats.org/drawingml/2006/main">
              <a:ext uri="{FF2B5EF4-FFF2-40B4-BE49-F238E27FC236}">
                <a16:creationId xmlns:a16="http://schemas.microsoft.com/office/drawing/2014/main" id="{EE0A6AFC-3C4B-CF32-9D5D-FEDD458B9A9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AB2D262-FF30-4F49-9744-BB13DBEA38B4}" type="datetimeFigureOut">
              <a:t>11/1/26</a:t>
            </a:fld>
            <a:endParaRPr/>
          </a:p>
        </p:txBody>
      </p:sp>
      <p:sp>
        <p:nvSpPr>
          <p:cNvPr id="4" name="Footer Placeholder 2">
            <a:extLst xmlns:a="http://schemas.openxmlformats.org/drawingml/2006/main">
              <a:ext uri="{FF2B5EF4-FFF2-40B4-BE49-F238E27FC236}">
                <a16:creationId xmlns:a16="http://schemas.microsoft.com/office/drawing/2014/main" id="{2647BEF4-6CC0-AD64-983E-E0871D77DF5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5" name="Slide Number Placeholder 3">
            <a:extLst xmlns:a="http://schemas.openxmlformats.org/drawingml/2006/main">
              <a:ext uri="{FF2B5EF4-FFF2-40B4-BE49-F238E27FC236}">
                <a16:creationId xmlns:a16="http://schemas.microsoft.com/office/drawing/2014/main" id="{8C1410DF-4F86-5010-F69C-05041DBA629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477094-B308-478D-883F-FBAECFD7DAA2}"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8682F2A-93E0-4625-B7BB-3756733AC098}"/>
              </a:ext>
            </a:extLst>
          </p:cNvPr>
          <p:cNvSpPr>
            <a:spLocks xmlns:a="http://schemas.openxmlformats.org/drawingml/2006/main" noGrp="1"/>
          </p:cNvSpPr>
          <p:nvPr>
            <p:ph type="title" idx="0"/>
          </p:nvPr>
        </p:nvSpPr>
        <p:spPr>
          <a:xfrm xmlns:a="http://schemas.openxmlformats.org/drawingml/2006/main">
            <a:off x="677334" y="1498604"/>
            <a:ext cx="3854528" cy="1278466"/>
          </a:xfrm>
        </p:spPr>
        <p:txBody>
          <a:bodyPr xmlns:a="http://schemas.openxmlformats.org/drawingml/2006/main" anchor="b">
            <a:normAutofit/>
          </a:bodyPr>
          <a:lstStyle xmlns:a="http://schemas.openxmlformats.org/drawingml/2006/main">
            <a:lvl1pPr>
              <a:buNone/>
              <a:defRPr sz="20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8D1CA3DD-2D67-40BC-94DF-059C87CABCB0}"/>
              </a:ext>
            </a:extLst>
          </p:cNvPr>
          <p:cNvSpPr>
            <a:spLocks xmlns:a="http://schemas.openxmlformats.org/drawingml/2006/main" noGrp="1"/>
          </p:cNvSpPr>
          <p:nvPr>
            <p:ph idx="1"/>
          </p:nvPr>
        </p:nvSpPr>
        <p:spPr>
          <a:xfrm xmlns:a="http://schemas.openxmlformats.org/drawingml/2006/main">
            <a:off x="4760461" y="514924"/>
            <a:ext cx="4513541" cy="552643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ext Placeholder 3">
            <a:extLst xmlns:a="http://schemas.openxmlformats.org/drawingml/2006/main">
              <a:ext uri="{FF2B5EF4-FFF2-40B4-BE49-F238E27FC236}">
                <a16:creationId xmlns:a16="http://schemas.microsoft.com/office/drawing/2014/main" id="{3E530A48-33AE-49BB-A19C-7F4264A47F48}"/>
              </a:ext>
            </a:extLst>
          </p:cNvPr>
          <p:cNvSpPr>
            <a:spLocks xmlns:a="http://schemas.openxmlformats.org/drawingml/2006/main" noGrp="1"/>
          </p:cNvSpPr>
          <p:nvPr>
            <p:ph type="body" idx="2"/>
          </p:nvPr>
        </p:nvSpPr>
        <p:spPr>
          <a:xfrm xmlns:a="http://schemas.openxmlformats.org/drawingml/2006/main">
            <a:off x="677334" y="2777069"/>
            <a:ext cx="3854528" cy="2584449"/>
          </a:xfrm>
        </p:spPr>
        <p:txBody>
          <a:bodyPr xmlns:a="http://schemas.openxmlformats.org/drawingml/2006/main">
            <a:normAutofit/>
          </a:bodyPr>
          <a:lstStyle xmlns:a="http://schemas.openxmlformats.org/drawingml/2006/main">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F5FDA173-6082-249F-98D2-152332E3E83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05B00D5-F262-47E2-91D7-AB9E7BCFEB6C}"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7A4DAABB-576F-3BE9-AF96-C9F096DD37F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78264AC0-7D26-B969-C8D4-2F880C0F0DA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9184B873-DED0-49F9-AC41-327428F7728E}"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B9BDFB8-C1D7-4D5C-A4A9-9C0887ACA8F7}"/>
              </a:ext>
            </a:extLst>
          </p:cNvPr>
          <p:cNvSpPr>
            <a:spLocks xmlns:a="http://schemas.openxmlformats.org/drawingml/2006/main" noGrp="1"/>
          </p:cNvSpPr>
          <p:nvPr>
            <p:ph type="title" idx="0"/>
          </p:nvPr>
        </p:nvSpPr>
        <p:spPr>
          <a:xfrm xmlns:a="http://schemas.openxmlformats.org/drawingml/2006/main">
            <a:off x="677334" y="4800600"/>
            <a:ext cx="8596667" cy="566738"/>
          </a:xfrm>
        </p:spPr>
        <p:txBody>
          <a:bodyPr xmlns:a="http://schemas.openxmlformats.org/drawingml/2006/main" anchor="b">
            <a:normAutofit/>
          </a:bodyPr>
          <a:lstStyle xmlns:a="http://schemas.openxmlformats.org/drawingml/2006/main">
            <a:lvl1pPr algn="l">
              <a:buNone/>
              <a:defRPr sz="2400" b="0"/>
            </a:lvl1pPr>
          </a:lstStyle>
          <a:p xmlns:a="http://schemas.openxmlformats.org/drawingml/2006/main">
            <a:r>
              <a:t>Click to edit Master title style</a:t>
            </a:r>
          </a:p>
        </p:txBody>
      </p:sp>
      <p:sp>
        <p:nvSpPr>
          <p:cNvPr id="3" name="Picture Placeholder 2">
            <a:extLst xmlns:a="http://schemas.openxmlformats.org/drawingml/2006/main">
              <a:ext uri="{FF2B5EF4-FFF2-40B4-BE49-F238E27FC236}">
                <a16:creationId xmlns:a16="http://schemas.microsoft.com/office/drawing/2014/main" id="{E9203FF0-C272-4E38-B81E-8B17B845AD7A}"/>
              </a:ext>
            </a:extLst>
          </p:cNvPr>
          <p:cNvSpPr>
            <a:spLocks xmlns:a="http://schemas.openxmlformats.org/drawingml/2006/main" noGrp="1"/>
          </p:cNvSpPr>
          <p:nvPr>
            <p:ph type="pic" idx="1"/>
          </p:nvPr>
        </p:nvSpPr>
        <p:spPr>
          <a:xfrm xmlns:a="http://schemas.openxmlformats.org/drawingml/2006/main">
            <a:off x="677334" y="609600"/>
            <a:ext cx="8596668" cy="3845718"/>
          </a:xfrm>
        </p:spPr>
        <p:txBody>
          <a:bodyPr xmlns:a="http://schemas.openxmlformats.org/drawingml/2006/main">
            <a:normAutofit/>
          </a:bodyPr>
          <a:lstStyle xmlns:a="http://schemas.openxmlformats.org/drawingml/2006/main">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xmlns:a="http://schemas.openxmlformats.org/drawingml/2006/main">
            <a:pPr lvl="0">
              <a:buNone/>
            </a:pPr>
            <a:r>
              <a:t>Click icon to add picture</a:t>
            </a:r>
          </a:p>
        </p:txBody>
      </p:sp>
      <p:sp>
        <p:nvSpPr>
          <p:cNvPr id="4" name="Text Placeholder 3">
            <a:extLst xmlns:a="http://schemas.openxmlformats.org/drawingml/2006/main">
              <a:ext uri="{FF2B5EF4-FFF2-40B4-BE49-F238E27FC236}">
                <a16:creationId xmlns:a16="http://schemas.microsoft.com/office/drawing/2014/main" id="{9D0CE50C-B676-4C75-AED5-C1760EA71B62}"/>
              </a:ext>
            </a:extLst>
          </p:cNvPr>
          <p:cNvSpPr>
            <a:spLocks xmlns:a="http://schemas.openxmlformats.org/drawingml/2006/main" noGrp="1"/>
          </p:cNvSpPr>
          <p:nvPr>
            <p:ph type="body" idx="2"/>
          </p:nvPr>
        </p:nvSpPr>
        <p:spPr>
          <a:xfrm xmlns:a="http://schemas.openxmlformats.org/drawingml/2006/main">
            <a:off x="677334" y="5367338"/>
            <a:ext cx="8596667" cy="674024"/>
          </a:xfrm>
        </p:spPr>
        <p:txBody>
          <a:bodyPr xmlns:a="http://schemas.openxmlformats.org/drawingml/2006/main">
            <a:normAutofit/>
          </a:bodyPr>
          <a:lstStyle xmlns:a="http://schemas.openxmlformats.org/drawingml/2006/main">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90FAB552-6A12-4F80-D3DF-732CA32AE2F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FA966ED-8D97-4CAE-95AA-64F1775A3A1D}"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AE2680C0-7365-02AA-151A-41BF8DADF20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545C4E60-0D14-8979-382B-804B68F7085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F28EEA0A-851C-4E28-8272-98B0F2D69C28}" type="slidenum">
              <a:t>‹#›</a:t>
            </a:fld>
            <a:endParaRPr/>
          </a:p>
        </p:txBody>
      </p:sp>
    </p:spTree>
  </p:cSld>
</p:sldLayout>
</file>

<file path=ppt/slideLayouts/slideLayout10.xml><?xml version="1.0" encoding="utf-8"?>
<p:sldLayout xmlns:p="http://schemas.openxmlformats.org/presentationml/2006/main" preserve="1">
  <p:cSld name="Title and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C1DBDD3-7B52-46E5-8A7F-BE838F1153D9}"/>
              </a:ext>
            </a:extLst>
          </p:cNvPr>
          <p:cNvSpPr>
            <a:spLocks xmlns:a="http://schemas.openxmlformats.org/drawingml/2006/main" noGrp="1"/>
          </p:cNvSpPr>
          <p:nvPr>
            <p:ph type="title" idx="0"/>
          </p:nvPr>
        </p:nvSpPr>
        <p:spPr>
          <a:xfrm xmlns:a="http://schemas.openxmlformats.org/drawingml/2006/main">
            <a:off x="677335" y="609600"/>
            <a:ext cx="8596668" cy="3403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4B1EE6B6-55EB-4A31-A5FC-B2ACDAEE1D25}"/>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227E0026-C22C-649F-9CD9-EE728D96BB1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3B5A07EC-DFCE-4175-9014-148865A935C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5BB4D009-0226-89A1-FB7C-739918728FE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6E98A97F-4A37-5AFB-C2E6-DA18023ADCD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B928444-334D-4AC7-A535-F498DEB4A236}" type="slidenum">
              <a:t>‹#›</a:t>
            </a:fld>
            <a:endParaRPr/>
          </a:p>
        </p:txBody>
      </p:sp>
    </p:spTree>
  </p:cSld>
</p:sldLayout>
</file>

<file path=ppt/slideLayouts/slideLayout11.xml><?xml version="1.0" encoding="utf-8"?>
<p:sldLayout xmlns:p="http://schemas.openxmlformats.org/presentationml/2006/main" preserve="1">
  <p:cSld name="Quote with Caption">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F411F08A-0714-C7E1-E9A6-72854F5D794E}"/>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10ECF37B-472C-57F0-86B5-DB07A780BE81}"/>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endParaRPr>
              <a:solidFill>
                <a:srgbClr val="666666"/>
              </a:solidFill>
              <a:latin typeface="Arial"/>
              <a:ea typeface="Arial"/>
              <a:cs typeface="Arial"/>
            </a:endParaRPr>
          </a:p>
        </p:txBody>
      </p:sp>
      <p:sp>
        <p:nvSpPr>
          <p:cNvPr id="2" name="Title 1">
            <a:extLst xmlns:a="http://schemas.openxmlformats.org/drawingml/2006/main">
              <a:ext uri="{FF2B5EF4-FFF2-40B4-BE49-F238E27FC236}">
                <a16:creationId xmlns:a16="http://schemas.microsoft.com/office/drawing/2014/main" id="{26F627DC-8AAA-453A-89BF-F0AB0CAD9E5F}"/>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399A7BD5-C75C-492A-9D5B-EC367F339779}"/>
              </a:ext>
            </a:extLst>
          </p:cNvPr>
          <p:cNvSpPr>
            <a:spLocks xmlns:a="http://schemas.openxmlformats.org/drawingml/2006/main" noGrp="1"/>
          </p:cNvSpPr>
          <p:nvPr>
            <p:ph type="body" idx="13"/>
          </p:nvPr>
        </p:nvSpPr>
        <p:spPr>
          <a:xfrm xmlns:a="http://schemas.openxmlformats.org/drawingml/2006/main">
            <a:off x="1366139" y="3632200"/>
            <a:ext cx="7224524" cy="381000"/>
          </a:xfrm>
        </p:spPr>
        <p:txBody>
          <a:bodyPr xmlns:a="http://schemas.openxmlformats.org/drawingml/2006/main" anchor="ctr">
            <a:noAutofit/>
          </a:bodyPr>
          <a:lstStyle xmlns:a="http://schemas.openxmlformats.org/drawingml/2006/main">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C58DB140-FAF3-4E57-AEE6-A4886FF7F4C6}"/>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15DE0585-035E-6904-5693-E4F3C73A96E9}"/>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CC399DC3-876F-4FBA-9F38-FB034EF67C31}"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EB70239D-4D54-8E05-CDAF-3E65EA0A4481}"/>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E6CB133B-D2A5-CBD6-DDF6-A9EF18106043}"/>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83AAA24B-D2BB-4AA0-A0E5-3B90FE951621}" type="slidenum">
              <a:t>‹#›</a:t>
            </a:fld>
            <a:endParaRPr/>
          </a:p>
        </p:txBody>
      </p:sp>
    </p:spTree>
  </p:cSld>
</p:sldLayout>
</file>

<file path=ppt/slideLayouts/slideLayout12.xml><?xml version="1.0" encoding="utf-8"?>
<p:sldLayout xmlns:p="http://schemas.openxmlformats.org/presentationml/2006/main" preserve="1">
  <p:cSld name="Name Car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F2D5E4E-1457-4043-B1C8-495BA49DD8FE}"/>
              </a:ext>
            </a:extLst>
          </p:cNvPr>
          <p:cNvSpPr>
            <a:spLocks xmlns:a="http://schemas.openxmlformats.org/drawingml/2006/main" noGrp="1"/>
          </p:cNvSpPr>
          <p:nvPr>
            <p:ph type="title" idx="0"/>
          </p:nvPr>
        </p:nvSpPr>
        <p:spPr>
          <a:xfrm xmlns:a="http://schemas.openxmlformats.org/drawingml/2006/main">
            <a:off x="677335" y="1931988"/>
            <a:ext cx="8596668" cy="2595460"/>
          </a:xfrm>
        </p:spPr>
        <p:txBody>
          <a:bodyPr xmlns:a="http://schemas.openxmlformats.org/drawingml/2006/main" anchor="b">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0CCDB704-063C-4430-9215-592A4AEEF39A}"/>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3E1E0563-18BF-9B2C-A474-7CA4F1B4658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C67C30C-F29C-46C4-BCC8-6BE4A2EDEF39}"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19886F2D-ADAC-68B0-12A0-D7B7EC4051D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452FDAD3-AA47-3E8B-8CBE-DF1CD052D80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B7DFA61-7D11-4C03-9A22-66FE778C0D9F}" type="slidenum">
              <a:t>‹#›</a:t>
            </a:fld>
            <a:endParaRPr/>
          </a:p>
        </p:txBody>
      </p:sp>
    </p:spTree>
  </p:cSld>
</p:sldLayout>
</file>

<file path=ppt/slideLayouts/slideLayout13.xml><?xml version="1.0" encoding="utf-8"?>
<p:sldLayout xmlns:p="http://schemas.openxmlformats.org/presentationml/2006/main" preserve="1">
  <p:cSld name="Quote Name Card">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E1122903-02F5-1A11-25B0-BA0ADC521D7C}"/>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EAEB172B-1B06-776A-9164-6E0B9B0974AF}"/>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2" name="Title 1">
            <a:extLst xmlns:a="http://schemas.openxmlformats.org/drawingml/2006/main">
              <a:ext uri="{FF2B5EF4-FFF2-40B4-BE49-F238E27FC236}">
                <a16:creationId xmlns:a16="http://schemas.microsoft.com/office/drawing/2014/main" id="{C2C4327B-1FB8-4835-8FD0-0013DD668ADA}"/>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005833FD-FBFF-4ED8-9E14-C6DCC12EA61A}"/>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4AA1BD01-3C83-45C5-85BD-BFEAB53C0500}"/>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825B5F43-FC92-4D00-A2AC-066959F91D3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AB0422B8-F393-4CBC-BBAB-247A68F9D085}"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D7DB210D-936F-48A6-D6C7-585106904B6A}"/>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C5AEFA90-E9AE-A3DC-B9EF-55D5C1BE5637}"/>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EE310D91-B5CF-4D25-AADC-CA4CBFB57FB9}" type="slidenum">
              <a:t>‹#›</a:t>
            </a:fld>
            <a:endParaRPr/>
          </a:p>
        </p:txBody>
      </p:sp>
    </p:spTree>
  </p:cSld>
</p:sldLayout>
</file>

<file path=ppt/slideLayouts/slideLayout14.xml><?xml version="1.0" encoding="utf-8"?>
<p:sldLayout xmlns:p="http://schemas.openxmlformats.org/presentationml/2006/main" preserve="1">
  <p:cSld name="True or Fals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89F81C3-DB13-488A-A0FA-E9BFF5040A89}"/>
              </a:ext>
            </a:extLst>
          </p:cNvPr>
          <p:cNvSpPr>
            <a:spLocks xmlns:a="http://schemas.openxmlformats.org/drawingml/2006/main" noGrp="1"/>
          </p:cNvSpPr>
          <p:nvPr>
            <p:ph type="title" idx="0"/>
          </p:nvPr>
        </p:nvSpPr>
        <p:spPr>
          <a:xfrm xmlns:a="http://schemas.openxmlformats.org/drawingml/2006/main">
            <a:off x="685799" y="609600"/>
            <a:ext cx="8588203"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83CC4501-5CB7-48F6-9843-F84BEC9A8DFC}"/>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4EF53D5B-05F3-4984-941E-79B14FC2B4BF}"/>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A6D0AA96-581E-EB62-C084-A17AE99B1A1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59478570-3EC6-4F45-9F86-9C1AEC74CE7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DB20851D-5858-D983-83CA-CA68EE897FBE}"/>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94F910DB-EBEE-F79F-1DA4-E4C1EB3CB29D}"/>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2831F94E-BFCA-4F5C-BF57-0B2DE0902996}" type="slidenum">
              <a:t>‹#›</a:t>
            </a:fld>
            <a:endParaRPr/>
          </a:p>
        </p:txBody>
      </p:sp>
    </p:spTree>
  </p:cSld>
</p:sldLayout>
</file>

<file path=ppt/slideLayouts/slideLayout15.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7992410-5838-48B0-B914-8FD555CCC394}"/>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4F2FF0B8-4F12-4047-AE2F-6117D490F724}"/>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8E2CBF86-64A5-C06C-655D-5853CD7E0B6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8962732-7B52-4754-BC92-78F5547230A6}"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912E4634-4D3B-8C9E-9E31-2B5340D1B2A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2DB4B28A-103D-EBF3-5707-EFEA19BA2F9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4A79738-8775-46FD-B82B-E0F3289DC722}" type="slidenum">
              <a:t>‹#›</a:t>
            </a:fld>
            <a:endParaRPr/>
          </a:p>
        </p:txBody>
      </p:sp>
    </p:spTree>
  </p:cSld>
</p:sldLayout>
</file>

<file path=ppt/slideLayouts/slideLayout16.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pic>
        <p:nvPicPr>
          <p:cNvPr id="4" name="Picture 6">
            <a:extLst xmlns:a="http://schemas.openxmlformats.org/drawingml/2006/main">
              <a:ext uri="{FF2B5EF4-FFF2-40B4-BE49-F238E27FC236}">
                <a16:creationId xmlns:a16="http://schemas.microsoft.com/office/drawing/2014/main" id="{3EAF5738-664A-4D1B-ABA8-B87624C459D4}"/>
              </a:ext>
            </a:extLst>
          </p:cNvPr>
          <p:cNvPicPr>
            <a:picLocks xmlns:a="http://schemas.openxmlformats.org/drawingml/2006/main" noChangeAspect="1"/>
          </p:cNvPicPr>
          <p:nvPr/>
        </p:nvPicPr>
        <p:blipFill>
          <a:blip xmlns:r="http://schemas.openxmlformats.org/officeDocument/2006/relationships" xmlns:a="http://schemas.openxmlformats.org/drawingml/2006/main" r:embed="Rd93caf05bb0242ce"/>
          <a:srcRect xmlns:a="http://schemas.openxmlformats.org/drawingml/2006/main" l="0" t="0" r="0" b="0"/>
          <a:stretch xmlns:a="http://schemas.openxmlformats.org/drawingml/2006/main">
            <a:fillRect l="0" t="0" r="0" b="0"/>
          </a:stretch>
        </p:blipFill>
        <p:spPr>
          <a:xfrm xmlns:a="http://schemas.openxmlformats.org/drawingml/2006/main">
            <a:off x="11185525" y="6392863"/>
            <a:ext cx="369888" cy="273050"/>
          </a:xfrm>
          <a:prstGeom xmlns:a="http://schemas.openxmlformats.org/drawingml/2006/main" prst="rect">
            <a:avLst/>
          </a:prstGeom>
          <a:ln xmlns:a="http://schemas.openxmlformats.org/drawingml/2006/main">
            <a:noFill/>
          </a:ln>
        </p:spPr>
      </p:pic>
      <p:sp>
        <p:nvSpPr>
          <p:cNvPr id="2" name="Vertical Title 1">
            <a:extLst xmlns:a="http://schemas.openxmlformats.org/drawingml/2006/main">
              <a:ext uri="{FF2B5EF4-FFF2-40B4-BE49-F238E27FC236}">
                <a16:creationId xmlns:a16="http://schemas.microsoft.com/office/drawing/2014/main" id="{9710C59F-A87D-4CCC-A687-BFACBE0BE115}"/>
              </a:ext>
            </a:extLst>
          </p:cNvPr>
          <p:cNvSpPr>
            <a:spLocks xmlns:a="http://schemas.openxmlformats.org/drawingml/2006/main" noGrp="1"/>
          </p:cNvSpPr>
          <p:nvPr>
            <p:ph type="title" idx="0"/>
          </p:nvPr>
        </p:nvSpPr>
        <p:spPr>
          <a:xfrm xmlns:a="http://schemas.openxmlformats.org/drawingml/2006/main">
            <a:off x="7967673" y="609599"/>
            <a:ext cx="1304743" cy="5251451"/>
          </a:xfrm>
        </p:spPr>
        <p:txBody>
          <a:bodyPr xmlns:a="http://schemas.openxmlformats.org/drawingml/2006/main" vert="eaVert" anchor="ctr"/>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E66FAE35-41F7-4101-8612-06742EEAA607}"/>
              </a:ext>
            </a:extLst>
          </p:cNvPr>
          <p:cNvSpPr>
            <a:spLocks xmlns:a="http://schemas.openxmlformats.org/drawingml/2006/main" noGrp="1"/>
          </p:cNvSpPr>
          <p:nvPr>
            <p:ph type="body" idx="1"/>
          </p:nvPr>
        </p:nvSpPr>
        <p:spPr>
          <a:xfrm xmlns:a="http://schemas.openxmlformats.org/drawingml/2006/main">
            <a:off x="677335" y="609600"/>
            <a:ext cx="7060150" cy="5251450"/>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3">
            <a:extLst xmlns:a="http://schemas.openxmlformats.org/drawingml/2006/main">
              <a:ext uri="{FF2B5EF4-FFF2-40B4-BE49-F238E27FC236}">
                <a16:creationId xmlns:a16="http://schemas.microsoft.com/office/drawing/2014/main" id="{FECF4946-1188-C6D7-E885-19816118E09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E57DFCF-92D6-4E83-AC75-6518FE28F6CA}"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844E2BDF-D925-D42E-53F7-908BB5053C8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09EE5AD7-1F88-16F0-58C6-3CBC200FD15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A529B6E7-471A-4429-A55C-D8F255245713}" type="slidenum">
              <a:t>‹#›</a:t>
            </a:fld>
            <a:endParaRPr/>
          </a:p>
        </p:txBody>
      </p:sp>
    </p:spTree>
  </p:cSld>
</p:sldLayout>
</file>

<file path=ppt/slideLayouts/slideLayout17.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8FCFB90-0108-4CC5-9C10-16A4A1E78AB2}"/>
              </a:ext>
            </a:extLst>
          </p:cNvPr>
          <p:cNvSpPr>
            <a:spLocks xmlns:a="http://schemas.openxmlformats.org/drawingml/2006/main" noGrp="1"/>
          </p:cNvSpPr>
          <p:nvPr>
            <p:ph type="title" idx="0"/>
          </p:nvPr>
        </p:nvSpPr>
        <p:spPr>
          <a:xfrm xmlns:a="http://schemas.openxmlformats.org/drawingml/2006/main">
            <a:off x="677334" y="609600"/>
            <a:ext cx="8596668" cy="1320800"/>
          </a:xfrm>
        </p:spPr>
        <p:txBody>
          <a:bodyPr xmlns:a="http://schemas.openxmlformats.org/drawingml/2006/main"/>
          <a:lstStyle xmlns:a="http://schemas.openxmlformats.org/drawingml/2006/main"/>
          <a:p xmlns:a="http://schemas.openxmlformats.org/drawingml/2006/main">
            <a:r>
              <a:t>Click to edit Master title style</a:t>
            </a:r>
          </a:p>
        </p:txBody>
      </p:sp>
      <p:sp>
        <p:nvSpPr>
          <p:cNvPr id="4" name="Date Placeholder 2">
            <a:extLst xmlns:a="http://schemas.openxmlformats.org/drawingml/2006/main">
              <a:ext uri="{FF2B5EF4-FFF2-40B4-BE49-F238E27FC236}">
                <a16:creationId xmlns:a16="http://schemas.microsoft.com/office/drawing/2014/main" id="{58A2BDB5-5992-DEC4-C153-DA0F9322303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E833F64D-E50D-4DA8-970C-3BEDCFE802B3}" type="datetimeFigureOut">
              <a:t>11/1/26</a:t>
            </a:fld>
            <a:endParaRPr/>
          </a:p>
        </p:txBody>
      </p:sp>
      <p:sp>
        <p:nvSpPr>
          <p:cNvPr id="5" name="Footer Placeholder 3">
            <a:extLst xmlns:a="http://schemas.openxmlformats.org/drawingml/2006/main">
              <a:ext uri="{FF2B5EF4-FFF2-40B4-BE49-F238E27FC236}">
                <a16:creationId xmlns:a16="http://schemas.microsoft.com/office/drawing/2014/main" id="{02A46B4B-66E9-E7F9-5C12-FD66298DE70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4">
            <a:extLst xmlns:a="http://schemas.openxmlformats.org/drawingml/2006/main">
              <a:ext uri="{FF2B5EF4-FFF2-40B4-BE49-F238E27FC236}">
                <a16:creationId xmlns:a16="http://schemas.microsoft.com/office/drawing/2014/main" id="{FE8E4DCB-032A-3187-7B93-9020F2A66E1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EEBEBF8-0A5B-4D04-99D5-03B97A17F6E3}"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374a76fc65149ac" /><Relationship Type="http://schemas.openxmlformats.org/officeDocument/2006/relationships/slideLayout" Target="/ppt/slideLayouts/slideLayout1.xml" Id="R66995683133b417e" /><Relationship Type="http://schemas.openxmlformats.org/officeDocument/2006/relationships/slideLayout" Target="/ppt/slideLayouts/slideLayout2.xml" Id="R12ce7f29517f4e8b" /><Relationship Type="http://schemas.openxmlformats.org/officeDocument/2006/relationships/slideLayout" Target="/ppt/slideLayouts/slideLayout3.xml" Id="Rbaabe333c26b40d4" /><Relationship Type="http://schemas.openxmlformats.org/officeDocument/2006/relationships/slideLayout" Target="/ppt/slideLayouts/slideLayout4.xml" Id="R20dfb40a7b8f4722" /><Relationship Type="http://schemas.openxmlformats.org/officeDocument/2006/relationships/slideLayout" Target="/ppt/slideLayouts/slideLayout5.xml" Id="R1556db7eb748474c" /><Relationship Type="http://schemas.openxmlformats.org/officeDocument/2006/relationships/slideLayout" Target="/ppt/slideLayouts/slideLayout6.xml" Id="R01825d061845479a" /><Relationship Type="http://schemas.openxmlformats.org/officeDocument/2006/relationships/slideLayout" Target="/ppt/slideLayouts/slideLayout7.xml" Id="R4fccda00b0fe4be7" /><Relationship Type="http://schemas.openxmlformats.org/officeDocument/2006/relationships/slideLayout" Target="/ppt/slideLayouts/slideLayout8.xml" Id="R0839b23f8f294bf2" /><Relationship Type="http://schemas.openxmlformats.org/officeDocument/2006/relationships/slideLayout" Target="/ppt/slideLayouts/slideLayout9.xml" Id="R1f6545e84cd64d98" /><Relationship Type="http://schemas.openxmlformats.org/officeDocument/2006/relationships/slideLayout" Target="/ppt/slideLayouts/slideLayout10.xml" Id="R5a94f331daf9428f" /><Relationship Type="http://schemas.openxmlformats.org/officeDocument/2006/relationships/slideLayout" Target="/ppt/slideLayouts/slideLayout11.xml" Id="Rdd8a79bfdde24892" /><Relationship Type="http://schemas.openxmlformats.org/officeDocument/2006/relationships/slideLayout" Target="/ppt/slideLayouts/slideLayout12.xml" Id="Rc5087e6c03df4719" /><Relationship Type="http://schemas.openxmlformats.org/officeDocument/2006/relationships/slideLayout" Target="/ppt/slideLayouts/slideLayout13.xml" Id="R76c2601509ae4b81" /><Relationship Type="http://schemas.openxmlformats.org/officeDocument/2006/relationships/slideLayout" Target="/ppt/slideLayouts/slideLayout14.xml" Id="R1b39992053fb4078" /><Relationship Type="http://schemas.openxmlformats.org/officeDocument/2006/relationships/slideLayout" Target="/ppt/slideLayouts/slideLayout15.xml" Id="R2ba356db1ed9432e" /><Relationship Type="http://schemas.openxmlformats.org/officeDocument/2006/relationships/slideLayout" Target="/ppt/slideLayouts/slideLayout16.xml" Id="Rdd461fe40a164c3f" /><Relationship Type="http://schemas.openxmlformats.org/officeDocument/2006/relationships/slideLayout" Target="/ppt/slideLayouts/slideLayout17.xml" Id="Rf5619deb53694344" /></Relationships>
</file>

<file path=ppt/slideMasters/slideMaster1.xml><?xml version="1.0" encoding="utf-8"?>
<p:sldMaster xmlns:p="http://schemas.openxmlformats.org/presentationml/2006/main">
  <p:cSld>
    <p:bg>
      <p:bgPr>
        <a:solidFill xmlns:a="http://schemas.openxmlformats.org/drawingml/2006/main">
          <a:schemeClr val="bg1"/>
        </a:solidFill>
      </p:bgPr>
    </p:bg>
    <p:spTree>
      <p:nvGrpSpPr>
        <p:cNvPr id="1" name=""/>
        <p:cNvGrpSpPr/>
        <p:nvPr/>
      </p:nvGrpSpPr>
      <p:grpSpPr>
        <a:xfrm xmlns:a="http://schemas.openxmlformats.org/drawingml/2006/main"/>
      </p:grpSpPr>
      <p:sp>
        <p:nvSpPr>
          <p:cNvPr id="1026" name="Title Placeholder 1">
            <a:extLst xmlns:a="http://schemas.openxmlformats.org/drawingml/2006/main">
              <a:ext uri="{FF2B5EF4-FFF2-40B4-BE49-F238E27FC236}">
                <a16:creationId xmlns:a16="http://schemas.microsoft.com/office/drawing/2014/main" id="{7D5AC617-8B7A-AE27-6BD8-45D6C9FAA3E6}"/>
              </a:ext>
            </a:extLst>
          </p:cNvPr>
          <p:cNvSpPr>
            <a:spLocks xmlns:a="http://schemas.openxmlformats.org/drawingml/2006/main" noGrp="1"/>
          </p:cNvSpPr>
          <p:nvPr>
            <p:ph type="title" idx="0"/>
          </p:nvPr>
        </p:nvSpPr>
        <p:spPr>
          <a:xfrm xmlns:a="http://schemas.openxmlformats.org/drawingml/2006/main">
            <a:off x="677863" y="609600"/>
            <a:ext cx="10985500" cy="10683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title style</a:t>
            </a:r>
          </a:p>
        </p:txBody>
      </p:sp>
      <p:sp>
        <p:nvSpPr>
          <p:cNvPr id="1027" name="Text Placeholder 2">
            <a:extLst xmlns:a="http://schemas.openxmlformats.org/drawingml/2006/main">
              <a:ext uri="{FF2B5EF4-FFF2-40B4-BE49-F238E27FC236}">
                <a16:creationId xmlns:a16="http://schemas.microsoft.com/office/drawing/2014/main" id="{FAF00F7D-0974-24E6-C6F5-9C7D7AE87C44}"/>
              </a:ext>
            </a:extLst>
          </p:cNvPr>
          <p:cNvSpPr>
            <a:spLocks xmlns:a="http://schemas.openxmlformats.org/drawingml/2006/main" noGrp="1"/>
          </p:cNvSpPr>
          <p:nvPr>
            <p:ph type="body" idx="1"/>
          </p:nvPr>
        </p:nvSpPr>
        <p:spPr>
          <a:xfrm xmlns:a="http://schemas.openxmlformats.org/drawingml/2006/main">
            <a:off x="677863" y="1836738"/>
            <a:ext cx="10985500" cy="390366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691A65C4-D6AB-F5BE-A868-B121B0B4EB84}"/>
              </a:ext>
            </a:extLst>
          </p:cNvPr>
          <p:cNvSpPr>
            <a:spLocks xmlns:a="http://schemas.openxmlformats.org/drawingml/2006/main" noGrp="1"/>
          </p:cNvSpPr>
          <p:nvPr>
            <p:ph type="dt" idx="2"/>
          </p:nvPr>
        </p:nvSpPr>
        <p:spPr>
          <a:xfrm xmlns:a="http://schemas.openxmlformats.org/drawingml/2006/main">
            <a:off x="8791575" y="5821363"/>
            <a:ext cx="1525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fld id="{09BBE6D4-5071-4E49-8D00-DB30A2010834}"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07AA128A-4787-01FF-C31B-0F4A773D9C57}"/>
              </a:ext>
            </a:extLst>
          </p:cNvPr>
          <p:cNvSpPr>
            <a:spLocks xmlns:a="http://schemas.openxmlformats.org/drawingml/2006/main" noGrp="1"/>
          </p:cNvSpPr>
          <p:nvPr>
            <p:ph type="ftr" idx="3"/>
          </p:nvPr>
        </p:nvSpPr>
        <p:spPr>
          <a:xfrm xmlns:a="http://schemas.openxmlformats.org/drawingml/2006/main">
            <a:off x="677863" y="5821363"/>
            <a:ext cx="79121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040882CC-5728-B7DE-B9AA-07F28466471C}"/>
              </a:ext>
            </a:extLst>
          </p:cNvPr>
          <p:cNvSpPr>
            <a:spLocks xmlns:a="http://schemas.openxmlformats.org/drawingml/2006/main" noGrp="1"/>
          </p:cNvSpPr>
          <p:nvPr>
            <p:ph type="sldNum" idx="4"/>
          </p:nvPr>
        </p:nvSpPr>
        <p:spPr>
          <a:xfrm xmlns:a="http://schemas.openxmlformats.org/drawingml/2006/main">
            <a:off x="10518775" y="5821363"/>
            <a:ext cx="1144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accent1"/>
                </a:solidFill>
                <a:latin typeface="+mn-lt"/>
                <a:ea typeface="+mn-lt"/>
                <a:cs typeface="+mn-lt"/>
              </a:defRPr>
            </a:lvl1pPr>
          </a:lstStyle>
          <a:p xmlns:a="http://schemas.openxmlformats.org/drawingml/2006/main">
            <a:pPr>
              <a:buNone/>
            </a:pPr>
            <a:fld id="{EE1226BE-E8EC-4F8F-8FE9-E63024CBA58D}"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6995683133b417e"/>
    <p:sldLayoutId xmlns:r="http://schemas.openxmlformats.org/officeDocument/2006/relationships" id="2147483650" r:id="R12ce7f29517f4e8b"/>
    <p:sldLayoutId xmlns:r="http://schemas.openxmlformats.org/officeDocument/2006/relationships" id="2147483651" r:id="Rbaabe333c26b40d4"/>
    <p:sldLayoutId xmlns:r="http://schemas.openxmlformats.org/officeDocument/2006/relationships" id="2147483652" r:id="R20dfb40a7b8f4722"/>
    <p:sldLayoutId xmlns:r="http://schemas.openxmlformats.org/officeDocument/2006/relationships" id="2147483653" r:id="R1556db7eb748474c"/>
    <p:sldLayoutId xmlns:r="http://schemas.openxmlformats.org/officeDocument/2006/relationships" id="2147483654" r:id="R01825d061845479a"/>
    <p:sldLayoutId xmlns:r="http://schemas.openxmlformats.org/officeDocument/2006/relationships" id="2147483655" r:id="R4fccda00b0fe4be7"/>
    <p:sldLayoutId xmlns:r="http://schemas.openxmlformats.org/officeDocument/2006/relationships" id="2147483656" r:id="R0839b23f8f294bf2"/>
    <p:sldLayoutId xmlns:r="http://schemas.openxmlformats.org/officeDocument/2006/relationships" id="2147483657" r:id="R1f6545e84cd64d98"/>
    <p:sldLayoutId xmlns:r="http://schemas.openxmlformats.org/officeDocument/2006/relationships" id="2147483658" r:id="R5a94f331daf9428f"/>
    <p:sldLayoutId xmlns:r="http://schemas.openxmlformats.org/officeDocument/2006/relationships" id="2147483659" r:id="Rdd8a79bfdde24892"/>
    <p:sldLayoutId xmlns:r="http://schemas.openxmlformats.org/officeDocument/2006/relationships" id="2147483660" r:id="Rc5087e6c03df4719"/>
    <p:sldLayoutId xmlns:r="http://schemas.openxmlformats.org/officeDocument/2006/relationships" id="2147483661" r:id="R76c2601509ae4b81"/>
    <p:sldLayoutId xmlns:r="http://schemas.openxmlformats.org/officeDocument/2006/relationships" id="2147483662" r:id="R1b39992053fb4078"/>
    <p:sldLayoutId xmlns:r="http://schemas.openxmlformats.org/officeDocument/2006/relationships" id="2147483663" r:id="R2ba356db1ed9432e"/>
    <p:sldLayoutId xmlns:r="http://schemas.openxmlformats.org/officeDocument/2006/relationships" id="2147483664" r:id="Rdd461fe40a164c3f"/>
    <p:sldLayoutId xmlns:r="http://schemas.openxmlformats.org/officeDocument/2006/relationships" id="2147483665" r:id="Rf5619deb53694344"/>
  </p:sldLayoutIdLst>
  <p:txStyles>
    <p:titleStyle>
      <a:lvl1pPr xmlns:a="http://schemas.openxmlformats.org/drawingml/2006/main" algn="l" defTabSz="457200">
        <a:spcBef>
          <a:spcPct val="0"/>
        </a:spcBef>
        <a:spcAft>
          <a:spcPct val="0"/>
        </a:spcAft>
        <a:buNone/>
        <a:defRPr sz="3600" kern="1200">
          <a:solidFill>
            <a:schemeClr val="accent1"/>
          </a:solidFill>
          <a:latin typeface="+mj-lt"/>
          <a:ea typeface="+mj-lt"/>
          <a:cs typeface="+mj-lt"/>
        </a:defRPr>
      </a:lvl1pPr>
      <a:lvl2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2pPr>
      <a:lvl3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3pPr>
      <a:lvl4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4pPr>
      <a:lvl5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5pPr>
      <a:lvl6pPr xmlns:a="http://schemas.openxmlformats.org/drawingml/2006/main">
        <a:buNone/>
        <a:defRPr>
          <a:solidFill>
            <a:schemeClr val="tx2"/>
          </a:solidFill>
        </a:defRPr>
      </a:lvl6pPr>
      <a:lvl7pPr xmlns:a="http://schemas.openxmlformats.org/drawingml/2006/main">
        <a:buNone/>
        <a:defRPr>
          <a:solidFill>
            <a:schemeClr val="tx2"/>
          </a:solidFill>
        </a:defRPr>
      </a:lvl7pPr>
      <a:lvl8pPr xmlns:a="http://schemas.openxmlformats.org/drawingml/2006/main">
        <a:buNone/>
        <a:defRPr>
          <a:solidFill>
            <a:schemeClr val="tx2"/>
          </a:solidFill>
        </a:defRPr>
      </a:lvl8pPr>
      <a:lvl9pPr xmlns:a="http://schemas.openxmlformats.org/drawingml/2006/main">
        <a:buNone/>
        <a:defRPr>
          <a:solidFill>
            <a:schemeClr val="tx2"/>
          </a:solidFill>
        </a:defRPr>
      </a:lvl9pPr>
    </p:titleStyle>
    <p:bodyStyle>
      <a:lvl1pPr xmlns:a="http://schemas.openxmlformats.org/drawingml/2006/main" marL="342900" indent="-342900" algn="l" defTabSz="457200">
        <a:spcBef>
          <a:spcPts val="1000"/>
        </a:spcBef>
        <a:spcAft>
          <a:spcPct val="0"/>
        </a:spcAft>
        <a:buClr>
          <a:schemeClr val="accent1"/>
        </a:buClr>
        <a:buSzPct val="80000"/>
        <a:buFont typeface="Wingdings 3"/>
        <a:buChar char=""/>
        <a:defRPr kern="1200">
          <a:solidFill>
            <a:srgbClr val="404040"/>
          </a:solidFill>
          <a:latin typeface="+mn-lt"/>
          <a:ea typeface="+mn-lt"/>
          <a:cs typeface="+mn-lt"/>
        </a:defRPr>
      </a:lvl1pPr>
      <a:lvl2pPr xmlns:a="http://schemas.openxmlformats.org/drawingml/2006/main" marL="742950" indent="-285750" algn="l" defTabSz="457200">
        <a:spcBef>
          <a:spcPts val="1000"/>
        </a:spcBef>
        <a:spcAft>
          <a:spcPct val="0"/>
        </a:spcAft>
        <a:buClr>
          <a:schemeClr val="accent1"/>
        </a:buClr>
        <a:buSzPct val="80000"/>
        <a:buFont typeface="Wingdings 3"/>
        <a:buChar char=""/>
        <a:defRPr sz="1600" kern="1200">
          <a:solidFill>
            <a:srgbClr val="404040"/>
          </a:solidFill>
          <a:latin typeface="+mn-lt"/>
          <a:ea typeface="+mn-lt"/>
          <a:cs typeface="+mn-lt"/>
        </a:defRPr>
      </a:lvl2pPr>
      <a:lvl3pPr xmlns:a="http://schemas.openxmlformats.org/drawingml/2006/main" marL="1143000" indent="-228600" algn="l" defTabSz="457200">
        <a:spcBef>
          <a:spcPts val="1000"/>
        </a:spcBef>
        <a:spcAft>
          <a:spcPct val="0"/>
        </a:spcAft>
        <a:buClr>
          <a:schemeClr val="accent1"/>
        </a:buClr>
        <a:buSzPct val="80000"/>
        <a:buFont typeface="Wingdings 3"/>
        <a:buChar char=""/>
        <a:defRPr sz="1400" kern="1200">
          <a:solidFill>
            <a:srgbClr val="404040"/>
          </a:solidFill>
          <a:latin typeface="+mn-lt"/>
          <a:ea typeface="+mn-lt"/>
          <a:cs typeface="+mn-lt"/>
        </a:defRPr>
      </a:lvl3pPr>
      <a:lvl4pPr xmlns:a="http://schemas.openxmlformats.org/drawingml/2006/main" marL="16002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4pPr>
      <a:lvl5pPr xmlns:a="http://schemas.openxmlformats.org/drawingml/2006/main" marL="20574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5pPr>
      <a:lvl6pPr xmlns:a="http://schemas.openxmlformats.org/drawingml/2006/main" marL="25146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6pPr>
      <a:lvl7pPr xmlns:a="http://schemas.openxmlformats.org/drawingml/2006/main" marL="29718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7pPr>
      <a:lvl8pPr xmlns:a="http://schemas.openxmlformats.org/drawingml/2006/main" marL="34290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8pPr>
      <a:lvl9pPr xmlns:a="http://schemas.openxmlformats.org/drawingml/2006/main" marL="38862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cf829c58c824704" /><Relationship Type="http://schemas.openxmlformats.org/officeDocument/2006/relationships/image" Target="/ppt/media/image2.png" Id="R03372b8b831d485e" /><Relationship Type="http://schemas.openxmlformats.org/officeDocument/2006/relationships/image" Target="/ppt/media/image.jpeg" Id="Rf1bfca8fb63645e9" /><Relationship Type="http://schemas.openxmlformats.org/officeDocument/2006/relationships/notesSlide" Target="/ppt/notesSlides/notesSlide1.xml" Id="R72a814801197441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ab8ea3c64904a65" /><Relationship Type="http://schemas.openxmlformats.org/officeDocument/2006/relationships/notesSlide" Target="/ppt/notesSlides/notesSlide2.xml" Id="R9244bc82c7264e1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ad5831b76714f89" /><Relationship Type="http://schemas.openxmlformats.org/officeDocument/2006/relationships/notesSlide" Target="/ppt/notesSlides/notesSlide3.xml" Id="R97984ffd8da14bd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e636cf8a2ad4f4c" /><Relationship Type="http://schemas.openxmlformats.org/officeDocument/2006/relationships/notesSlide" Target="/ppt/notesSlides/notesSlide4.xml" Id="Ra2a231060e79453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6baa38f4d6349b1" /><Relationship Type="http://schemas.openxmlformats.org/officeDocument/2006/relationships/image" Target="/ppt/media/image2.jpeg" Id="Racb15fbb737f4b11" /><Relationship Type="http://schemas.openxmlformats.org/officeDocument/2006/relationships/notesSlide" Target="/ppt/notesSlides/notesSlide5.xml" Id="R41f4aa29bacd494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f45739e3766241cc" /><Relationship Type="http://schemas.openxmlformats.org/officeDocument/2006/relationships/notesSlide" Target="/ppt/notesSlides/notesSlide6.xml" Id="R69d4fda274fc4de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c504139f4f8449d" /><Relationship Type="http://schemas.openxmlformats.org/officeDocument/2006/relationships/notesSlide" Target="/ppt/notesSlides/notesSlide7.xml" Id="R3f5fbccaea6047e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a439ac4386848ae" /><Relationship Type="http://schemas.openxmlformats.org/officeDocument/2006/relationships/notesSlide" Target="/ppt/notesSlides/notesSlide8.xml" Id="R3681b9046951410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7c23cf288864657" /><Relationship Type="http://schemas.openxmlformats.org/officeDocument/2006/relationships/image" Target="/ppt/media/image3.jpeg" Id="R82c333196b7d4013" /><Relationship Type="http://schemas.openxmlformats.org/officeDocument/2006/relationships/notesSlide" Target="/ppt/notesSlides/notesSlide9.xml" Id="Re03562d023034b2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23e95b20d2d449c" /><Relationship Type="http://schemas.openxmlformats.org/officeDocument/2006/relationships/notesSlide" Target="/ppt/notesSlides/notesSlide10.xml" Id="R56ee2f318d044f2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a15c04279c64dfd" /><Relationship Type="http://schemas.openxmlformats.org/officeDocument/2006/relationships/notesSlide" Target="/ppt/notesSlides/notesSlide11.xml" Id="R1b330e16ae344bd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eb256db45a64346" /><Relationship Type="http://schemas.openxmlformats.org/officeDocument/2006/relationships/notesSlide" Target="/ppt/notesSlides/notesSlide12.xml" Id="R08e9261d080c463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b381e99340942a1" /><Relationship Type="http://schemas.openxmlformats.org/officeDocument/2006/relationships/notesSlide" Target="/ppt/notesSlides/notesSlide13.xml" Id="R8e1ef04813654d5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ac797c8dd0384f30" /><Relationship Type="http://schemas.openxmlformats.org/officeDocument/2006/relationships/notesSlide" Target="/ppt/notesSlides/notesSlide14.xml" Id="Rd7e75191362d4a1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0b5424c5704d4527" /><Relationship Type="http://schemas.openxmlformats.org/officeDocument/2006/relationships/notesSlide" Target="/ppt/notesSlides/notesSlide15.xml" Id="Ra5ba6814190f4b5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ef08ff58a40146bf" /><Relationship Type="http://schemas.openxmlformats.org/officeDocument/2006/relationships/notesSlide" Target="/ppt/notesSlides/notesSlide16.xml" Id="R7e86ac85fb1d453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0b2b78c68614531" /><Relationship Type="http://schemas.openxmlformats.org/officeDocument/2006/relationships/hyperlink" Target="https://careers.rutgers.edu/news/job-offer-evaluation-tool" TargetMode="External" Id="Rd570234cf7334b3b" /><Relationship Type="http://schemas.openxmlformats.org/officeDocument/2006/relationships/hyperlink" Target="https://careers.rutgers.edu/students-alumni/career-internship-guide" TargetMode="External" Id="Rc688fe9734d04586" /><Relationship Type="http://schemas.openxmlformats.org/officeDocument/2006/relationships/hyperlink" Target="https://careers.rutgers.edu/students-and-alumni" TargetMode="External" Id="Rd5245aa77ae042e1" /><Relationship Type="http://schemas.openxmlformats.org/officeDocument/2006/relationships/notesSlide" Target="/ppt/notesSlides/notesSlide17.xml" Id="Rc602d116c77542b4" /></Relationships>
</file>

<file path=ppt/slides/slide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08" name="Roadmap layout">
            <a:extLst xmlns:a="http://schemas.openxmlformats.org/drawingml/2006/main">
              <a:ext uri="{FF2B5EF4-FFF2-40B4-BE49-F238E27FC236}">
                <a16:creationId xmlns:a16="http://schemas.microsoft.com/office/drawing/2014/main" id="{642E0A62-EE38-432B-8527-7BB7238945A9}"/>
              </a:ext>
            </a:extLst>
          </p:cNvPr>
          <p:cNvSpPr>
            <a:spLocks xmlns:a="http://schemas.openxmlformats.org/drawingml/2006/main" noGrp="1"/>
          </p:cNvSpPr>
          <p:nvPr/>
        </p:nvSpPr>
        <p:spPr>
          <a:xfrm xmlns:a="http://schemas.openxmlformats.org/drawingml/2006/main">
            <a:off x="5166360" y="4389120"/>
            <a:ext cx="594360" cy="36576"/>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F973E923-1D9A-4560-AE4A-387DC6C78AE4}"/>
              </a:ext>
            </a:extLst>
          </p:cNvPr>
          <p:cNvSpPr>
            <a:spLocks xmlns:a="http://schemas.openxmlformats.org/drawingml/2006/main" noGrp="1"/>
          </p:cNvSpPr>
          <p:nvPr/>
        </p:nvSpPr>
        <p:spPr>
          <a:xfrm xmlns:a="http://schemas.openxmlformats.org/drawingml/2006/main">
            <a:off x="5166360" y="731520"/>
            <a:ext cx="630936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00">
                <a:solidFill>
                  <a:srgbClr val="CC0033"/>
                </a:solidFill>
                <a:latin typeface="MetaPro-Bold"/>
                <a:ea typeface="MetaPro-Bold"/>
                <a:cs typeface="MetaPro-Bold"/>
              </a:defRPr>
            </a:defPPr>
            <a:lvl1pPr>
              <a:defRPr sz="1500">
                <a:solidFill>
                  <a:srgbClr val="CC0033"/>
                </a:solidFill>
                <a:latin typeface="MetaPro-Bold"/>
                <a:ea typeface="MetaPro-Bold"/>
                <a:cs typeface="MetaPro-Bold"/>
              </a:defRPr>
            </a:lvl1pPr>
            <a:lvl2pPr>
              <a:defRPr sz="1500">
                <a:solidFill>
                  <a:srgbClr val="CC0033"/>
                </a:solidFill>
                <a:latin typeface="MetaPro-Bold"/>
                <a:ea typeface="MetaPro-Bold"/>
                <a:cs typeface="MetaPro-Bold"/>
              </a:defRPr>
            </a:lvl2pPr>
            <a:lvl3pPr>
              <a:defRPr sz="1500">
                <a:solidFill>
                  <a:srgbClr val="CC0033"/>
                </a:solidFill>
                <a:latin typeface="MetaPro-Bold"/>
                <a:ea typeface="MetaPro-Bold"/>
                <a:cs typeface="MetaPro-Bold"/>
              </a:defRPr>
            </a:lvl3pPr>
            <a:lvl4pPr>
              <a:defRPr sz="1500">
                <a:solidFill>
                  <a:srgbClr val="CC0033"/>
                </a:solidFill>
                <a:latin typeface="MetaPro-Bold"/>
                <a:ea typeface="MetaPro-Bold"/>
                <a:cs typeface="MetaPro-Bold"/>
              </a:defRPr>
            </a:lvl4pPr>
            <a:lvl5pPr>
              <a:defRPr sz="1500">
                <a:solidFill>
                  <a:srgbClr val="CC0033"/>
                </a:solidFill>
                <a:latin typeface="MetaPro-Bold"/>
                <a:ea typeface="MetaPro-Bold"/>
                <a:cs typeface="MetaPro-Bold"/>
              </a:defRPr>
            </a:lvl5pPr>
            <a:lvl6pPr>
              <a:defRPr sz="1500">
                <a:solidFill>
                  <a:srgbClr val="CC0033"/>
                </a:solidFill>
                <a:latin typeface="MetaPro-Bold"/>
                <a:ea typeface="MetaPro-Bold"/>
                <a:cs typeface="MetaPro-Bold"/>
              </a:defRPr>
            </a:lvl6pPr>
            <a:lvl7pPr>
              <a:defRPr sz="1500">
                <a:solidFill>
                  <a:srgbClr val="CC0033"/>
                </a:solidFill>
                <a:latin typeface="MetaPro-Bold"/>
                <a:ea typeface="MetaPro-Bold"/>
                <a:cs typeface="MetaPro-Bold"/>
              </a:defRPr>
            </a:lvl7pPr>
            <a:lvl8pPr>
              <a:defRPr sz="1500">
                <a:solidFill>
                  <a:srgbClr val="CC0033"/>
                </a:solidFill>
                <a:latin typeface="MetaPro-Bold"/>
                <a:ea typeface="MetaPro-Bold"/>
                <a:cs typeface="MetaPro-Bold"/>
              </a:defRPr>
            </a:lvl8pPr>
            <a:lvl9pPr>
              <a:defRPr sz="1500">
                <a:solidFill>
                  <a:srgbClr val="CC0033"/>
                </a:solidFill>
                <a:latin typeface="MetaPro-Bold"/>
                <a:ea typeface="MetaPro-Bold"/>
                <a:cs typeface="MetaPro-Bold"/>
              </a:defRPr>
            </a:lvl9pPr>
          </a:lstStyle>
          <a:p xmlns:a="http://schemas.openxmlformats.org/drawingml/2006/main">
            <a:pPr algn="l">
              <a:lnSpc>
                <a:spcPct val="108000"/>
              </a:lnSpc>
              <a:buNone/>
              <a:defRPr sz="1500">
                <a:solidFill>
                  <a:srgbClr val="CC0033"/>
                </a:solidFill>
                <a:latin typeface="MetaPro-Bold"/>
                <a:ea typeface="MetaPro-Bold"/>
                <a:cs typeface="MetaPro-Bold"/>
              </a:defRPr>
            </a:pPr>
            <a:r>
              <a:rPr sz="1500" b="1" i="0">
                <a:solidFill>
                  <a:srgbClr val="CC0033"/>
                </a:solidFill>
                <a:latin typeface="MetaPro-Bold"/>
                <a:ea typeface="MetaPro-Bold"/>
                <a:cs typeface="MetaPro-Bold"/>
              </a:rPr>
              <a:t>PURSUE YOUR POST-GRADUATE GOALS</a:t>
            </a:r>
          </a:p>
        </p:txBody>
      </p:sp>
      <p:sp>
        <p:nvSpPr>
          <p:cNvPr id="22" name="Object 22">
            <a:extLst xmlns:a="http://schemas.openxmlformats.org/drawingml/2006/main">
              <a:ext uri="{FF2B5EF4-FFF2-40B4-BE49-F238E27FC236}">
                <a16:creationId xmlns:a16="http://schemas.microsoft.com/office/drawing/2014/main" id="{4798BD49-57B5-4D28-BCCC-A0990A38934D}"/>
              </a:ext>
            </a:extLst>
          </p:cNvPr>
          <p:cNvSpPr>
            <a:spLocks xmlns:a="http://schemas.openxmlformats.org/drawingml/2006/main" noGrp="1"/>
          </p:cNvSpPr>
          <p:nvPr/>
        </p:nvSpPr>
        <p:spPr>
          <a:xfrm xmlns:a="http://schemas.openxmlformats.org/drawingml/2006/main">
            <a:off x="5166360" y="1609725"/>
            <a:ext cx="6263640" cy="26860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825">
                <a:solidFill>
                  <a:srgbClr val="161616"/>
                </a:solidFill>
                <a:latin typeface="MetaPro-Bold"/>
                <a:ea typeface="MetaPro-Bold"/>
                <a:cs typeface="MetaPro-Bold"/>
              </a:defRPr>
            </a:defPPr>
            <a:lvl1pPr>
              <a:defRPr sz="3825">
                <a:solidFill>
                  <a:srgbClr val="161616"/>
                </a:solidFill>
                <a:latin typeface="MetaPro-Bold"/>
                <a:ea typeface="MetaPro-Bold"/>
                <a:cs typeface="MetaPro-Bold"/>
              </a:defRPr>
            </a:lvl1pPr>
            <a:lvl2pPr>
              <a:defRPr sz="3825">
                <a:solidFill>
                  <a:srgbClr val="161616"/>
                </a:solidFill>
                <a:latin typeface="MetaPro-Bold"/>
                <a:ea typeface="MetaPro-Bold"/>
                <a:cs typeface="MetaPro-Bold"/>
              </a:defRPr>
            </a:lvl2pPr>
            <a:lvl3pPr>
              <a:defRPr sz="3825">
                <a:solidFill>
                  <a:srgbClr val="161616"/>
                </a:solidFill>
                <a:latin typeface="MetaPro-Bold"/>
                <a:ea typeface="MetaPro-Bold"/>
                <a:cs typeface="MetaPro-Bold"/>
              </a:defRPr>
            </a:lvl3pPr>
            <a:lvl4pPr>
              <a:defRPr sz="3825">
                <a:solidFill>
                  <a:srgbClr val="161616"/>
                </a:solidFill>
                <a:latin typeface="MetaPro-Bold"/>
                <a:ea typeface="MetaPro-Bold"/>
                <a:cs typeface="MetaPro-Bold"/>
              </a:defRPr>
            </a:lvl4pPr>
            <a:lvl5pPr>
              <a:defRPr sz="3825">
                <a:solidFill>
                  <a:srgbClr val="161616"/>
                </a:solidFill>
                <a:latin typeface="MetaPro-Bold"/>
                <a:ea typeface="MetaPro-Bold"/>
                <a:cs typeface="MetaPro-Bold"/>
              </a:defRPr>
            </a:lvl5pPr>
            <a:lvl6pPr>
              <a:defRPr sz="3825">
                <a:solidFill>
                  <a:srgbClr val="161616"/>
                </a:solidFill>
                <a:latin typeface="MetaPro-Bold"/>
                <a:ea typeface="MetaPro-Bold"/>
                <a:cs typeface="MetaPro-Bold"/>
              </a:defRPr>
            </a:lvl6pPr>
            <a:lvl7pPr>
              <a:defRPr sz="3825">
                <a:solidFill>
                  <a:srgbClr val="161616"/>
                </a:solidFill>
                <a:latin typeface="MetaPro-Bold"/>
                <a:ea typeface="MetaPro-Bold"/>
                <a:cs typeface="MetaPro-Bold"/>
              </a:defRPr>
            </a:lvl7pPr>
            <a:lvl8pPr>
              <a:defRPr sz="3825">
                <a:solidFill>
                  <a:srgbClr val="161616"/>
                </a:solidFill>
                <a:latin typeface="MetaPro-Bold"/>
                <a:ea typeface="MetaPro-Bold"/>
                <a:cs typeface="MetaPro-Bold"/>
              </a:defRPr>
            </a:lvl8pPr>
            <a:lvl9pPr>
              <a:defRPr sz="3825">
                <a:solidFill>
                  <a:srgbClr val="161616"/>
                </a:solidFill>
                <a:latin typeface="MetaPro-Bold"/>
                <a:ea typeface="MetaPro-Bold"/>
                <a:cs typeface="MetaPro-Bold"/>
              </a:defRPr>
            </a:lvl9pPr>
          </a:lstStyle>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Evaluate Offers</a:t>
            </a:r>
          </a:p>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and Practice Negotiating</a:t>
            </a:r>
          </a:p>
        </p:txBody>
      </p:sp>
      <p:sp>
        <p:nvSpPr>
          <p:cNvPr id="23" name="Object 23">
            <a:extLst xmlns:a="http://schemas.openxmlformats.org/drawingml/2006/main">
              <a:ext uri="{FF2B5EF4-FFF2-40B4-BE49-F238E27FC236}">
                <a16:creationId xmlns:a16="http://schemas.microsoft.com/office/drawing/2014/main" id="{8A888D64-E7D0-4CB2-AD22-5E8C55A29E34}"/>
              </a:ext>
            </a:extLst>
          </p:cNvPr>
          <p:cNvSpPr>
            <a:spLocks xmlns:a="http://schemas.openxmlformats.org/drawingml/2006/main" noGrp="1"/>
          </p:cNvSpPr>
          <p:nvPr/>
        </p:nvSpPr>
        <p:spPr>
          <a:xfrm xmlns:a="http://schemas.openxmlformats.org/drawingml/2006/main">
            <a:off x="5166360" y="4695825"/>
            <a:ext cx="6048375" cy="8763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53585B"/>
                </a:solidFill>
                <a:latin typeface="MetaPro-Book"/>
                <a:ea typeface="MetaPro-Book"/>
                <a:cs typeface="MetaPro-Book"/>
              </a:defRPr>
            </a:defPPr>
            <a:lvl1pPr>
              <a:defRPr sz="2175">
                <a:solidFill>
                  <a:srgbClr val="53585B"/>
                </a:solidFill>
                <a:latin typeface="MetaPro-Book"/>
                <a:ea typeface="MetaPro-Book"/>
                <a:cs typeface="MetaPro-Book"/>
              </a:defRPr>
            </a:lvl1pPr>
            <a:lvl2pPr>
              <a:defRPr sz="2175">
                <a:solidFill>
                  <a:srgbClr val="53585B"/>
                </a:solidFill>
                <a:latin typeface="MetaPro-Book"/>
                <a:ea typeface="MetaPro-Book"/>
                <a:cs typeface="MetaPro-Book"/>
              </a:defRPr>
            </a:lvl2pPr>
            <a:lvl3pPr>
              <a:defRPr sz="2175">
                <a:solidFill>
                  <a:srgbClr val="53585B"/>
                </a:solidFill>
                <a:latin typeface="MetaPro-Book"/>
                <a:ea typeface="MetaPro-Book"/>
                <a:cs typeface="MetaPro-Book"/>
              </a:defRPr>
            </a:lvl3pPr>
            <a:lvl4pPr>
              <a:defRPr sz="2175">
                <a:solidFill>
                  <a:srgbClr val="53585B"/>
                </a:solidFill>
                <a:latin typeface="MetaPro-Book"/>
                <a:ea typeface="MetaPro-Book"/>
                <a:cs typeface="MetaPro-Book"/>
              </a:defRPr>
            </a:lvl4pPr>
            <a:lvl5pPr>
              <a:defRPr sz="2175">
                <a:solidFill>
                  <a:srgbClr val="53585B"/>
                </a:solidFill>
                <a:latin typeface="MetaPro-Book"/>
                <a:ea typeface="MetaPro-Book"/>
                <a:cs typeface="MetaPro-Book"/>
              </a:defRPr>
            </a:lvl5pPr>
            <a:lvl6pPr>
              <a:defRPr sz="2175">
                <a:solidFill>
                  <a:srgbClr val="53585B"/>
                </a:solidFill>
                <a:latin typeface="MetaPro-Book"/>
                <a:ea typeface="MetaPro-Book"/>
                <a:cs typeface="MetaPro-Book"/>
              </a:defRPr>
            </a:lvl6pPr>
            <a:lvl7pPr>
              <a:defRPr sz="2175">
                <a:solidFill>
                  <a:srgbClr val="53585B"/>
                </a:solidFill>
                <a:latin typeface="MetaPro-Book"/>
                <a:ea typeface="MetaPro-Book"/>
                <a:cs typeface="MetaPro-Book"/>
              </a:defRPr>
            </a:lvl7pPr>
            <a:lvl8pPr>
              <a:defRPr sz="2175">
                <a:solidFill>
                  <a:srgbClr val="53585B"/>
                </a:solidFill>
                <a:latin typeface="MetaPro-Book"/>
                <a:ea typeface="MetaPro-Book"/>
                <a:cs typeface="MetaPro-Book"/>
              </a:defRPr>
            </a:lvl8pPr>
            <a:lvl9pPr>
              <a:defRPr sz="2175">
                <a:solidFill>
                  <a:srgbClr val="53585B"/>
                </a:solidFill>
                <a:latin typeface="MetaPro-Book"/>
                <a:ea typeface="MetaPro-Book"/>
                <a:cs typeface="MetaPro-Book"/>
              </a:defRPr>
            </a:lvl9pPr>
          </a:lstStyle>
          <a:p xmlns:a="http://schemas.openxmlformats.org/drawingml/2006/main">
            <a:pPr algn="l">
              <a:lnSpc>
                <a:spcPct val="108000"/>
              </a:lnSpc>
              <a:buNone/>
              <a:defRPr sz="2175">
                <a:solidFill>
                  <a:srgbClr val="53585B"/>
                </a:solidFill>
                <a:latin typeface="MetaPro-Book"/>
                <a:ea typeface="MetaPro-Book"/>
                <a:cs typeface="MetaPro-Book"/>
              </a:defRPr>
            </a:pPr>
            <a:r>
              <a:rPr sz="2175" b="0" i="0">
                <a:solidFill>
                  <a:srgbClr val="53585B"/>
                </a:solidFill>
                <a:latin typeface="MetaPro-Book"/>
                <a:ea typeface="MetaPro-Book"/>
                <a:cs typeface="MetaPro-Book"/>
              </a:rPr>
              <a:t>Clarify the terms. Make a supported request.</a:t>
            </a:r>
          </a:p>
        </p:txBody>
      </p:sp>
      <p:pic>
        <p:nvPicPr>
          <p:cNvPr id="25" name="RNBCES_H_RED_BLACK_RGB.png">
            <a:extLst xmlns:a="http://schemas.openxmlformats.org/drawingml/2006/main">
              <a:ext uri="{FF2B5EF4-FFF2-40B4-BE49-F238E27FC236}">
                <a16:creationId xmlns:a16="http://schemas.microsoft.com/office/drawing/2014/main" id="{A5A09A59-9AF7-4B13-95C2-C0349657A69F}"/>
              </a:ext>
            </a:extLst>
          </p:cNvPr>
          <p:cNvPicPr>
            <a:picLocks xmlns:a="http://schemas.openxmlformats.org/drawingml/2006/main" noChangeAspect="1"/>
          </p:cNvPicPr>
          <p:nvPr/>
        </p:nvPicPr>
        <p:blipFill>
          <a:blip xmlns:r="http://schemas.openxmlformats.org/officeDocument/2006/relationships" xmlns:a="http://schemas.openxmlformats.org/drawingml/2006/main" r:embed="R03372b8b831d485e"/>
          <a:stretch xmlns:a="http://schemas.openxmlformats.org/drawingml/2006/main">
            <a:fillRect l="0" t="0" r="0" b="0"/>
          </a:stretch>
        </p:blipFill>
        <p:spPr>
          <a:xfrm xmlns:a="http://schemas.openxmlformats.org/drawingml/2006/main">
            <a:off x="5074920" y="5943600"/>
            <a:ext cx="2971800" cy="464222"/>
          </a:xfrm>
          <a:prstGeom xmlns:a="http://schemas.openxmlformats.org/drawingml/2006/main" prst="rect">
            <a:avLst/>
          </a:prstGeom>
        </p:spPr>
      </p:pic>
      <p:pic>
        <p:nvPicPr>
          <p:cNvPr id="509" name="">
            <a:extLst xmlns:a="http://schemas.openxmlformats.org/drawingml/2006/main">
              <a:ext uri="{FF2B5EF4-FFF2-40B4-BE49-F238E27FC236}">
                <a16:creationId xmlns:a16="http://schemas.microsoft.com/office/drawing/2014/main" id="{4DCA3C96-65B6-413A-9901-1583B7D5596C}"/>
              </a:ext>
            </a:extLst>
          </p:cNvPr>
          <p:cNvPicPr>
            <a:picLocks xmlns:a="http://schemas.openxmlformats.org/drawingml/2006/main" noChangeAspect="1"/>
          </p:cNvPicPr>
          <p:nvPr/>
        </p:nvPicPr>
        <p:blipFill>
          <a:blip xmlns:r="http://schemas.openxmlformats.org/officeDocument/2006/relationships" xmlns:a="http://schemas.openxmlformats.org/drawingml/2006/main" r:embed="Rf1bfca8fb63645e9"/>
          <a:srcRect xmlns:a="http://schemas.openxmlformats.org/drawingml/2006/main" l="26188" t="0" r="26188" b="0"/>
          <a:stretch xmlns:a="http://schemas.openxmlformats.org/drawingml/2006/main">
            <a:fillRect l="0" t="0" r="0" b="0"/>
          </a:stretch>
        </p:blipFill>
        <p:spPr>
          <a:xfrm xmlns:a="http://schemas.openxmlformats.org/drawingml/2006/main">
            <a:off x="0" y="0"/>
            <a:ext cx="4572000" cy="6858000"/>
          </a:xfrm>
          <a:prstGeom xmlns:a="http://schemas.openxmlformats.org/drawingml/2006/main" prst="rect">
            <a:avLst/>
          </a:prstGeom>
        </p:spPr>
      </p:pic>
    </p:spTree>
    <p:extLst>
      <p:ext uri="{BB962C8B-B14F-4D97-AF65-F5344CB8AC3E}">
        <p14:creationId xmlns:p14="http://schemas.microsoft.com/office/powerpoint/2010/main" val="471164276"/>
      </p:ext>
    </p:extLst>
  </p:cSld>
</p:sld>
</file>

<file path=ppt/slides/slide2.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A8211C09-DCCC-40E5-917B-B14E6EC4649A}"/>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What matters in an offer?</a:t>
            </a:r>
          </a:p>
        </p:txBody>
      </p:sp>
      <p:sp>
        <p:nvSpPr>
          <p:cNvPr id="7" name="">
            <a:extLst xmlns:a="http://schemas.openxmlformats.org/drawingml/2006/main">
              <a:ext uri="{FF2B5EF4-FFF2-40B4-BE49-F238E27FC236}">
                <a16:creationId xmlns:a16="http://schemas.microsoft.com/office/drawing/2014/main" id="{6F1A9739-1359-44F2-84B6-515D5DC918C6}"/>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Which would you investigate first: pay, location, learning, or schedule? Tell a partner why and name one missing detail that could change your choice.</a:t>
            </a:r>
          </a:p>
        </p:txBody>
      </p:sp>
      <p:sp>
        <p:nvSpPr>
          <p:cNvPr id="8" name="">
            <a:extLst xmlns:a="http://schemas.openxmlformats.org/drawingml/2006/main">
              <a:ext uri="{FF2B5EF4-FFF2-40B4-BE49-F238E27FC236}">
                <a16:creationId xmlns:a16="http://schemas.microsoft.com/office/drawing/2014/main" id="{71D8A1DD-E6B7-4A68-9519-CA2C65A837D9}"/>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Think or write first. Then compare with a partner.</a:t>
            </a:r>
          </a:p>
        </p:txBody>
      </p:sp>
    </p:spTree>
    <p:extLst>
      <p:ext uri="{BB962C8B-B14F-4D97-AF65-F5344CB8AC3E}">
        <p14:creationId xmlns:p14="http://schemas.microsoft.com/office/powerpoint/2010/main" val="1718696445"/>
      </p:ext>
    </p:extLst>
  </p:cSld>
</p:sld>
</file>

<file path=ppt/slides/slide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B3675E39-EECB-43C0-9CB7-7F63D0577545}"/>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A0A663AC-1EC4-4ABD-B14A-60179FBF8E91}"/>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541BA371-41C0-4186-8B7A-B816C30B63BA}"/>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whole offer</a:t>
            </a:r>
          </a:p>
        </p:txBody>
      </p:sp>
      <p:sp>
        <p:nvSpPr>
          <p:cNvPr id="18" name="Object 18">
            <a:extLst xmlns:a="http://schemas.openxmlformats.org/drawingml/2006/main">
              <a:ext uri="{FF2B5EF4-FFF2-40B4-BE49-F238E27FC236}">
                <a16:creationId xmlns:a16="http://schemas.microsoft.com/office/drawing/2014/main" id="{EE4E3E7C-A2AD-4FC3-A26D-65CB8EE7BF49}"/>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KNOWN TERMS</a:t>
            </a:r>
          </a:p>
        </p:txBody>
      </p:sp>
      <p:sp>
        <p:nvSpPr>
          <p:cNvPr id="19" name="Object 19">
            <a:extLst xmlns:a="http://schemas.openxmlformats.org/drawingml/2006/main">
              <a:ext uri="{FF2B5EF4-FFF2-40B4-BE49-F238E27FC236}">
                <a16:creationId xmlns:a16="http://schemas.microsoft.com/office/drawing/2014/main" id="{9C5A876B-4313-483E-B7DC-B2120845CF70}"/>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Pay, responsibilities, benefits, schedule, location, and timing</a:t>
            </a:r>
          </a:p>
        </p:txBody>
      </p:sp>
      <p:sp>
        <p:nvSpPr>
          <p:cNvPr id="20" name="Object 20">
            <a:extLst xmlns:a="http://schemas.openxmlformats.org/drawingml/2006/main">
              <a:ext uri="{FF2B5EF4-FFF2-40B4-BE49-F238E27FC236}">
                <a16:creationId xmlns:a16="http://schemas.microsoft.com/office/drawing/2014/main" id="{883802F8-BCCF-4F37-A8B3-3CF98543ABFE}"/>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YOUR PRIORITIES</a:t>
            </a:r>
          </a:p>
        </p:txBody>
      </p:sp>
      <p:sp>
        <p:nvSpPr>
          <p:cNvPr id="21" name="Object 21">
            <a:extLst xmlns:a="http://schemas.openxmlformats.org/drawingml/2006/main">
              <a:ext uri="{FF2B5EF4-FFF2-40B4-BE49-F238E27FC236}">
                <a16:creationId xmlns:a16="http://schemas.microsoft.com/office/drawing/2014/main" id="{C0854988-27DB-44FB-AEAB-F07EB1C283CE}"/>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matters in your circumstances and goals?</a:t>
            </a:r>
          </a:p>
        </p:txBody>
      </p:sp>
      <p:sp>
        <p:nvSpPr>
          <p:cNvPr id="22" name="Object 22">
            <a:extLst xmlns:a="http://schemas.openxmlformats.org/drawingml/2006/main">
              <a:ext uri="{FF2B5EF4-FFF2-40B4-BE49-F238E27FC236}">
                <a16:creationId xmlns:a16="http://schemas.microsoft.com/office/drawing/2014/main" id="{660B337B-1F6E-4B4E-A9CC-FE14ED160635}"/>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MISSING INFORMATION</a:t>
            </a:r>
          </a:p>
        </p:txBody>
      </p:sp>
      <p:sp>
        <p:nvSpPr>
          <p:cNvPr id="23" name="Object 23">
            <a:extLst xmlns:a="http://schemas.openxmlformats.org/drawingml/2006/main">
              <a:ext uri="{FF2B5EF4-FFF2-40B4-BE49-F238E27FC236}">
                <a16:creationId xmlns:a16="http://schemas.microsoft.com/office/drawing/2014/main" id="{65952F26-9212-436B-A5E4-BCDA3F6D630E}"/>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must you clarify before deciding?</a:t>
            </a:r>
          </a:p>
        </p:txBody>
      </p:sp>
      <p:sp>
        <p:nvSpPr>
          <p:cNvPr id="712" name="Object 17">
            <a:extLst xmlns:a="http://schemas.openxmlformats.org/drawingml/2006/main">
              <a:ext uri="{FF2B5EF4-FFF2-40B4-BE49-F238E27FC236}">
                <a16:creationId xmlns:a16="http://schemas.microsoft.com/office/drawing/2014/main" id="{E9020EF1-8B89-4A8D-8F8F-C577ABECCDBD}"/>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AD4C5ADB-B2DE-40AB-8F4A-C75E98C28942}"/>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596F8B44-41A0-4C3F-A8CB-62569FB20608}"/>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7DCFF69F-9A6B-4FE8-B922-D429498799CD}"/>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03</a:t>
            </a:r>
          </a:p>
        </p:txBody>
      </p:sp>
    </p:spTree>
    <p:extLst>
      <p:ext uri="{BB962C8B-B14F-4D97-AF65-F5344CB8AC3E}">
        <p14:creationId xmlns:p14="http://schemas.microsoft.com/office/powerpoint/2010/main" val="1487397824"/>
      </p:ext>
    </p:extLst>
  </p:cSld>
</p:sld>
</file>

<file path=ppt/slides/slide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B3675E39-EECB-43C0-9CB7-7F63D0577545}"/>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A0A663AC-1EC4-4ABD-B14A-60179FBF8E91}"/>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541BA371-41C0-4186-8B7A-B816C30B63BA}"/>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supported negotiation request</a:t>
            </a:r>
          </a:p>
        </p:txBody>
      </p:sp>
      <p:sp>
        <p:nvSpPr>
          <p:cNvPr id="18" name="Object 18">
            <a:extLst xmlns:a="http://schemas.openxmlformats.org/drawingml/2006/main">
              <a:ext uri="{FF2B5EF4-FFF2-40B4-BE49-F238E27FC236}">
                <a16:creationId xmlns:a16="http://schemas.microsoft.com/office/drawing/2014/main" id="{EE4E3E7C-A2AD-4FC3-A26D-65CB8EE7BF49}"/>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PREPARE</a:t>
            </a:r>
          </a:p>
        </p:txBody>
      </p:sp>
      <p:sp>
        <p:nvSpPr>
          <p:cNvPr id="19" name="Object 19">
            <a:extLst xmlns:a="http://schemas.openxmlformats.org/drawingml/2006/main">
              <a:ext uri="{FF2B5EF4-FFF2-40B4-BE49-F238E27FC236}">
                <a16:creationId xmlns:a16="http://schemas.microsoft.com/office/drawing/2014/main" id="{9C5A876B-4313-483E-B7DC-B2120845CF70}"/>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Understand the terms, evidence, and your priorities.</a:t>
            </a:r>
          </a:p>
        </p:txBody>
      </p:sp>
      <p:sp>
        <p:nvSpPr>
          <p:cNvPr id="20" name="Object 20">
            <a:extLst xmlns:a="http://schemas.openxmlformats.org/drawingml/2006/main">
              <a:ext uri="{FF2B5EF4-FFF2-40B4-BE49-F238E27FC236}">
                <a16:creationId xmlns:a16="http://schemas.microsoft.com/office/drawing/2014/main" id="{883802F8-BCCF-4F37-A8B3-3CF98543ABFE}"/>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ASK AND LISTEN</a:t>
            </a:r>
          </a:p>
        </p:txBody>
      </p:sp>
      <p:sp>
        <p:nvSpPr>
          <p:cNvPr id="21" name="Object 21">
            <a:extLst xmlns:a="http://schemas.openxmlformats.org/drawingml/2006/main">
              <a:ext uri="{FF2B5EF4-FFF2-40B4-BE49-F238E27FC236}">
                <a16:creationId xmlns:a16="http://schemas.microsoft.com/office/drawing/2014/main" id="{C0854988-27DB-44FB-AEAB-F07EB1C283CE}"/>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Make a specific request and ask about flexibility.</a:t>
            </a:r>
          </a:p>
        </p:txBody>
      </p:sp>
      <p:sp>
        <p:nvSpPr>
          <p:cNvPr id="22" name="Object 22">
            <a:extLst xmlns:a="http://schemas.openxmlformats.org/drawingml/2006/main">
              <a:ext uri="{FF2B5EF4-FFF2-40B4-BE49-F238E27FC236}">
                <a16:creationId xmlns:a16="http://schemas.microsoft.com/office/drawing/2014/main" id="{660B337B-1F6E-4B4E-A9CC-FE14ED160635}"/>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EVALUATE</a:t>
            </a:r>
          </a:p>
        </p:txBody>
      </p:sp>
      <p:sp>
        <p:nvSpPr>
          <p:cNvPr id="23" name="Object 23">
            <a:extLst xmlns:a="http://schemas.openxmlformats.org/drawingml/2006/main">
              <a:ext uri="{FF2B5EF4-FFF2-40B4-BE49-F238E27FC236}">
                <a16:creationId xmlns:a16="http://schemas.microsoft.com/office/drawing/2014/main" id="{65952F26-9212-436B-A5E4-BCDA3F6D630E}"/>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Consider the response and your feasible alternatives.</a:t>
            </a:r>
          </a:p>
        </p:txBody>
      </p:sp>
      <p:sp>
        <p:nvSpPr>
          <p:cNvPr id="712" name="Object 17">
            <a:extLst xmlns:a="http://schemas.openxmlformats.org/drawingml/2006/main">
              <a:ext uri="{FF2B5EF4-FFF2-40B4-BE49-F238E27FC236}">
                <a16:creationId xmlns:a16="http://schemas.microsoft.com/office/drawing/2014/main" id="{E9020EF1-8B89-4A8D-8F8F-C577ABECCDBD}"/>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AD4C5ADB-B2DE-40AB-8F4A-C75E98C28942}"/>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596F8B44-41A0-4C3F-A8CB-62569FB20608}"/>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A8F8CC7C-E7E6-4EE7-AB39-75A3D982B29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04</a:t>
            </a:r>
          </a:p>
        </p:txBody>
      </p:sp>
    </p:spTree>
    <p:extLst>
      <p:ext uri="{BB962C8B-B14F-4D97-AF65-F5344CB8AC3E}">
        <p14:creationId xmlns:p14="http://schemas.microsoft.com/office/powerpoint/2010/main" val="1487397824"/>
      </p:ext>
    </p:extLst>
  </p:cSld>
</p:sld>
</file>

<file path=ppt/slides/slide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741C44FC-254C-43D9-A60F-2601B3014731}"/>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8853575D-BF65-480F-8491-68616609B313}"/>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fictional case</a:t>
            </a:r>
          </a:p>
        </p:txBody>
      </p:sp>
      <p:sp>
        <p:nvSpPr>
          <p:cNvPr id="20" name="Object 20">
            <a:extLst xmlns:a="http://schemas.openxmlformats.org/drawingml/2006/main">
              <a:ext uri="{FF2B5EF4-FFF2-40B4-BE49-F238E27FC236}">
                <a16:creationId xmlns:a16="http://schemas.microsoft.com/office/drawing/2014/main" id="{92249AC9-93BA-4AFD-810C-ECF2E7712ABC}"/>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OFFER</a:t>
            </a:r>
          </a:p>
        </p:txBody>
      </p:sp>
      <p:sp>
        <p:nvSpPr>
          <p:cNvPr id="21" name="Object 21">
            <a:extLst xmlns:a="http://schemas.openxmlformats.org/drawingml/2006/main">
              <a:ext uri="{FF2B5EF4-FFF2-40B4-BE49-F238E27FC236}">
                <a16:creationId xmlns:a16="http://schemas.microsoft.com/office/drawing/2014/main" id="{9206B4BA-FF88-4991-BC85-6C9E015394D7}"/>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Avery knows the salary, location, deadline, and standard start date.</a:t>
            </a:r>
          </a:p>
        </p:txBody>
      </p:sp>
      <p:sp>
        <p:nvSpPr>
          <p:cNvPr id="22" name="Object 22">
            <a:extLst xmlns:a="http://schemas.openxmlformats.org/drawingml/2006/main">
              <a:ext uri="{FF2B5EF4-FFF2-40B4-BE49-F238E27FC236}">
                <a16:creationId xmlns:a16="http://schemas.microsoft.com/office/drawing/2014/main" id="{789B57D0-A6A1-467A-98B6-E9739C2099C8}"/>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PREFERENCE</a:t>
            </a:r>
          </a:p>
        </p:txBody>
      </p:sp>
      <p:sp>
        <p:nvSpPr>
          <p:cNvPr id="23" name="Object 23">
            <a:extLst xmlns:a="http://schemas.openxmlformats.org/drawingml/2006/main">
              <a:ext uri="{FF2B5EF4-FFF2-40B4-BE49-F238E27FC236}">
                <a16:creationId xmlns:a16="http://schemas.microsoft.com/office/drawing/2014/main" id="{E01B7195-639D-4FD0-8133-88884E5A3DA4}"/>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 later start would allow Avery to finish a campus commitment.</a:t>
            </a:r>
          </a:p>
        </p:txBody>
      </p:sp>
      <p:sp>
        <p:nvSpPr>
          <p:cNvPr id="24" name="Object 24">
            <a:extLst xmlns:a="http://schemas.openxmlformats.org/drawingml/2006/main">
              <a:ext uri="{FF2B5EF4-FFF2-40B4-BE49-F238E27FC236}">
                <a16:creationId xmlns:a16="http://schemas.microsoft.com/office/drawing/2014/main" id="{751E9BE0-9959-48FE-8B1B-391B6115402E}"/>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UNKNOWNS</a:t>
            </a:r>
          </a:p>
        </p:txBody>
      </p:sp>
      <p:sp>
        <p:nvSpPr>
          <p:cNvPr id="25" name="Object 25">
            <a:extLst xmlns:a="http://schemas.openxmlformats.org/drawingml/2006/main">
              <a:ext uri="{FF2B5EF4-FFF2-40B4-BE49-F238E27FC236}">
                <a16:creationId xmlns:a16="http://schemas.microsoft.com/office/drawing/2014/main" id="{9838983E-9F40-4960-8678-EC866EE20329}"/>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Flexibility, benefits, and schedule details need clarification.</a:t>
            </a:r>
          </a:p>
        </p:txBody>
      </p:sp>
      <p:pic>
        <p:nvPicPr>
          <p:cNvPr id="513" name="">
            <a:extLst xmlns:a="http://schemas.openxmlformats.org/drawingml/2006/main">
              <a:ext uri="{FF2B5EF4-FFF2-40B4-BE49-F238E27FC236}">
                <a16:creationId xmlns:a16="http://schemas.microsoft.com/office/drawing/2014/main" id="{A4CBBE98-68D4-42A4-AEF3-F64DD0C2BE31}"/>
              </a:ext>
            </a:extLst>
          </p:cNvPr>
          <p:cNvPicPr>
            <a:picLocks xmlns:a="http://schemas.openxmlformats.org/drawingml/2006/main" noChangeAspect="1"/>
          </p:cNvPicPr>
          <p:nvPr/>
        </p:nvPicPr>
        <p:blipFill>
          <a:blip xmlns:r="http://schemas.openxmlformats.org/officeDocument/2006/relationships" xmlns:a="http://schemas.openxmlformats.org/drawingml/2006/main" r:embed="Racb15fbb737f4b11"/>
          <a:srcRect xmlns:a="http://schemas.openxmlformats.org/drawingml/2006/main" l="0" t="1347" r="0" b="1347"/>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37C68A6D-A53A-4BDC-8B45-5BC6E342F791}"/>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05</a:t>
            </a:r>
          </a:p>
        </p:txBody>
      </p:sp>
    </p:spTree>
    <p:extLst>
      <p:ext uri="{BB962C8B-B14F-4D97-AF65-F5344CB8AC3E}">
        <p14:creationId xmlns:p14="http://schemas.microsoft.com/office/powerpoint/2010/main" val="2114110764"/>
      </p:ext>
    </p:extLst>
  </p:cSld>
</p:sld>
</file>

<file path=ppt/slides/slide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B3675E39-EECB-43C0-9CB7-7F63D0577545}"/>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A0A663AC-1EC4-4ABD-B14A-60179FBF8E91}"/>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541BA371-41C0-4186-8B7A-B816C30B63BA}"/>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Case discussion</a:t>
            </a:r>
          </a:p>
        </p:txBody>
      </p:sp>
      <p:sp>
        <p:nvSpPr>
          <p:cNvPr id="18" name="Object 18">
            <a:extLst xmlns:a="http://schemas.openxmlformats.org/drawingml/2006/main">
              <a:ext uri="{FF2B5EF4-FFF2-40B4-BE49-F238E27FC236}">
                <a16:creationId xmlns:a16="http://schemas.microsoft.com/office/drawing/2014/main" id="{EE4E3E7C-A2AD-4FC3-A26D-65CB8EE7BF49}"/>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SPECIFIC QUESTION</a:t>
            </a:r>
          </a:p>
        </p:txBody>
      </p:sp>
      <p:sp>
        <p:nvSpPr>
          <p:cNvPr id="19" name="Object 19">
            <a:extLst xmlns:a="http://schemas.openxmlformats.org/drawingml/2006/main">
              <a:ext uri="{FF2B5EF4-FFF2-40B4-BE49-F238E27FC236}">
                <a16:creationId xmlns:a16="http://schemas.microsoft.com/office/drawing/2014/main" id="{9C5A876B-4313-483E-B7DC-B2120845CF70}"/>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“Would a start one week later be possible?”</a:t>
            </a:r>
          </a:p>
        </p:txBody>
      </p:sp>
      <p:sp>
        <p:nvSpPr>
          <p:cNvPr id="20" name="Object 20">
            <a:extLst xmlns:a="http://schemas.openxmlformats.org/drawingml/2006/main">
              <a:ext uri="{FF2B5EF4-FFF2-40B4-BE49-F238E27FC236}">
                <a16:creationId xmlns:a16="http://schemas.microsoft.com/office/drawing/2014/main" id="{883802F8-BCCF-4F37-A8B3-3CF98543ABFE}"/>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AN HONEST REASON</a:t>
            </a:r>
          </a:p>
        </p:txBody>
      </p:sp>
      <p:sp>
        <p:nvSpPr>
          <p:cNvPr id="21" name="Object 21">
            <a:extLst xmlns:a="http://schemas.openxmlformats.org/drawingml/2006/main">
              <a:ext uri="{FF2B5EF4-FFF2-40B4-BE49-F238E27FC236}">
                <a16:creationId xmlns:a16="http://schemas.microsoft.com/office/drawing/2014/main" id="{C0854988-27DB-44FB-AEAB-F07EB1C283CE}"/>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Explain the existing campus commitment.</a:t>
            </a:r>
          </a:p>
        </p:txBody>
      </p:sp>
      <p:sp>
        <p:nvSpPr>
          <p:cNvPr id="22" name="Object 22">
            <a:extLst xmlns:a="http://schemas.openxmlformats.org/drawingml/2006/main">
              <a:ext uri="{FF2B5EF4-FFF2-40B4-BE49-F238E27FC236}">
                <a16:creationId xmlns:a16="http://schemas.microsoft.com/office/drawing/2014/main" id="{660B337B-1F6E-4B4E-A9CC-FE14ED160635}"/>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CONSTRAINT</a:t>
            </a:r>
          </a:p>
        </p:txBody>
      </p:sp>
      <p:sp>
        <p:nvSpPr>
          <p:cNvPr id="23" name="Object 23">
            <a:extLst xmlns:a="http://schemas.openxmlformats.org/drawingml/2006/main">
              <a:ext uri="{FF2B5EF4-FFF2-40B4-BE49-F238E27FC236}">
                <a16:creationId xmlns:a16="http://schemas.microsoft.com/office/drawing/2014/main" id="{65952F26-9212-436B-A5E4-BCDA3F6D630E}"/>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If the date is fixed, clarify remaining questions and evaluate alternatives.</a:t>
            </a:r>
          </a:p>
        </p:txBody>
      </p:sp>
      <p:sp>
        <p:nvSpPr>
          <p:cNvPr id="712" name="Object 17">
            <a:extLst xmlns:a="http://schemas.openxmlformats.org/drawingml/2006/main">
              <a:ext uri="{FF2B5EF4-FFF2-40B4-BE49-F238E27FC236}">
                <a16:creationId xmlns:a16="http://schemas.microsoft.com/office/drawing/2014/main" id="{E9020EF1-8B89-4A8D-8F8F-C577ABECCDBD}"/>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AD4C5ADB-B2DE-40AB-8F4A-C75E98C28942}"/>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596F8B44-41A0-4C3F-A8CB-62569FB20608}"/>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F04F8A0F-256F-48EA-9AB6-B17478B077D8}"/>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06</a:t>
            </a:r>
          </a:p>
        </p:txBody>
      </p:sp>
    </p:spTree>
    <p:extLst>
      <p:ext uri="{BB962C8B-B14F-4D97-AF65-F5344CB8AC3E}">
        <p14:creationId xmlns:p14="http://schemas.microsoft.com/office/powerpoint/2010/main" val="1487397824"/>
      </p:ext>
    </p:extLst>
  </p:cSld>
</p:sld>
</file>

<file path=ppt/slides/slide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B3675E39-EECB-43C0-9CB7-7F63D0577545}"/>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A0A663AC-1EC4-4ABD-B14A-60179FBF8E91}"/>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541BA371-41C0-4186-8B7A-B816C30B63BA}"/>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Your student planner</a:t>
            </a:r>
          </a:p>
        </p:txBody>
      </p:sp>
      <p:sp>
        <p:nvSpPr>
          <p:cNvPr id="18" name="Object 18">
            <a:extLst xmlns:a="http://schemas.openxmlformats.org/drawingml/2006/main">
              <a:ext uri="{FF2B5EF4-FFF2-40B4-BE49-F238E27FC236}">
                <a16:creationId xmlns:a16="http://schemas.microsoft.com/office/drawing/2014/main" id="{EE4E3E7C-A2AD-4FC3-A26D-65CB8EE7BF49}"/>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PRIORITIES AND TERMS</a:t>
            </a:r>
          </a:p>
        </p:txBody>
      </p:sp>
      <p:sp>
        <p:nvSpPr>
          <p:cNvPr id="19" name="Object 19">
            <a:extLst xmlns:a="http://schemas.openxmlformats.org/drawingml/2006/main">
              <a:ext uri="{FF2B5EF4-FFF2-40B4-BE49-F238E27FC236}">
                <a16:creationId xmlns:a16="http://schemas.microsoft.com/office/drawing/2014/main" id="{9C5A876B-4313-483E-B7DC-B2120845CF70}"/>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List three priorities. Separate known terms from unknowns.</a:t>
            </a:r>
          </a:p>
        </p:txBody>
      </p:sp>
      <p:sp>
        <p:nvSpPr>
          <p:cNvPr id="20" name="Object 20">
            <a:extLst xmlns:a="http://schemas.openxmlformats.org/drawingml/2006/main">
              <a:ext uri="{FF2B5EF4-FFF2-40B4-BE49-F238E27FC236}">
                <a16:creationId xmlns:a16="http://schemas.microsoft.com/office/drawing/2014/main" id="{883802F8-BCCF-4F37-A8B3-3CF98543ABFE}"/>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ONE REQUEST</a:t>
            </a:r>
          </a:p>
        </p:txBody>
      </p:sp>
      <p:sp>
        <p:nvSpPr>
          <p:cNvPr id="21" name="Object 21">
            <a:extLst xmlns:a="http://schemas.openxmlformats.org/drawingml/2006/main">
              <a:ext uri="{FF2B5EF4-FFF2-40B4-BE49-F238E27FC236}">
                <a16:creationId xmlns:a16="http://schemas.microsoft.com/office/drawing/2014/main" id="{C0854988-27DB-44FB-AEAB-F07EB1C283CE}"/>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Draft a specific question and an honest reason.</a:t>
            </a:r>
          </a:p>
        </p:txBody>
      </p:sp>
      <p:sp>
        <p:nvSpPr>
          <p:cNvPr id="22" name="Object 22">
            <a:extLst xmlns:a="http://schemas.openxmlformats.org/drawingml/2006/main">
              <a:ext uri="{FF2B5EF4-FFF2-40B4-BE49-F238E27FC236}">
                <a16:creationId xmlns:a16="http://schemas.microsoft.com/office/drawing/2014/main" id="{660B337B-1F6E-4B4E-A9CC-FE14ED160635}"/>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RESPONSE TO NO</a:t>
            </a:r>
          </a:p>
        </p:txBody>
      </p:sp>
      <p:sp>
        <p:nvSpPr>
          <p:cNvPr id="23" name="Object 23">
            <a:extLst xmlns:a="http://schemas.openxmlformats.org/drawingml/2006/main">
              <a:ext uri="{FF2B5EF4-FFF2-40B4-BE49-F238E27FC236}">
                <a16:creationId xmlns:a16="http://schemas.microsoft.com/office/drawing/2014/main" id="{65952F26-9212-436B-A5E4-BCDA3F6D630E}"/>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Plan a constructive reply and a decision step.</a:t>
            </a:r>
          </a:p>
        </p:txBody>
      </p:sp>
      <p:sp>
        <p:nvSpPr>
          <p:cNvPr id="712" name="Object 17">
            <a:extLst xmlns:a="http://schemas.openxmlformats.org/drawingml/2006/main">
              <a:ext uri="{FF2B5EF4-FFF2-40B4-BE49-F238E27FC236}">
                <a16:creationId xmlns:a16="http://schemas.microsoft.com/office/drawing/2014/main" id="{E9020EF1-8B89-4A8D-8F8F-C577ABECCDBD}"/>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AD4C5ADB-B2DE-40AB-8F4A-C75E98C28942}"/>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596F8B44-41A0-4C3F-A8CB-62569FB20608}"/>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1311C197-276F-423B-B985-C49575C35F99}"/>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Use the matching Student planner in the facilitator guide.</a:t>
            </a:r>
          </a:p>
        </p:txBody>
      </p:sp>
      <p:sp>
        <p:nvSpPr>
          <p:cNvPr id="716" name="">
            <a:extLst xmlns:a="http://schemas.openxmlformats.org/drawingml/2006/main">
              <a:ext uri="{FF2B5EF4-FFF2-40B4-BE49-F238E27FC236}">
                <a16:creationId xmlns:a16="http://schemas.microsoft.com/office/drawing/2014/main" id="{7DFAA754-C52F-4ED4-9F37-DBF329B97C6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07</a:t>
            </a:r>
          </a:p>
        </p:txBody>
      </p:sp>
    </p:spTree>
    <p:extLst>
      <p:ext uri="{BB962C8B-B14F-4D97-AF65-F5344CB8AC3E}">
        <p14:creationId xmlns:p14="http://schemas.microsoft.com/office/powerpoint/2010/main" val="1487397824"/>
      </p:ext>
    </p:extLst>
  </p:cSld>
</p:sld>
</file>

<file path=ppt/slides/slide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E2686BBC-422E-4A66-85AA-33D912C05FA7}"/>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2D5EF553-7021-4D63-9455-6432AA9783F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worked response</a:t>
            </a:r>
          </a:p>
        </p:txBody>
      </p:sp>
      <p:sp>
        <p:nvSpPr>
          <p:cNvPr id="515" name="">
            <a:extLst xmlns:a="http://schemas.openxmlformats.org/drawingml/2006/main">
              <a:ext uri="{FF2B5EF4-FFF2-40B4-BE49-F238E27FC236}">
                <a16:creationId xmlns:a16="http://schemas.microsoft.com/office/drawing/2014/main" id="{452737A2-2883-4777-A18A-D06BC010D3BB}"/>
              </a:ext>
            </a:extLst>
          </p:cNvPr>
          <p:cNvSpPr>
            <a:spLocks xmlns:a="http://schemas.openxmlformats.org/drawingml/2006/main" noGrp="1"/>
          </p:cNvSpPr>
          <p:nvPr/>
        </p:nvSpPr>
        <p:spPr>
          <a:xfrm xmlns:a="http://schemas.openxmlformats.org/drawingml/2006/main">
            <a:off x="819150" y="2171700"/>
            <a:ext cx="1038225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ok"/>
                <a:ea typeface="MetaPro-Book"/>
                <a:cs typeface="MetaPro-Book"/>
              </a:defRPr>
            </a:defPPr>
            <a:lvl1pPr>
              <a:defRPr sz="2475">
                <a:solidFill>
                  <a:srgbClr val="161616"/>
                </a:solidFill>
                <a:latin typeface="MetaPro-Book"/>
                <a:ea typeface="MetaPro-Book"/>
                <a:cs typeface="MetaPro-Book"/>
              </a:defRPr>
            </a:lvl1pPr>
            <a:lvl2pPr>
              <a:defRPr sz="2475">
                <a:solidFill>
                  <a:srgbClr val="161616"/>
                </a:solidFill>
                <a:latin typeface="MetaPro-Book"/>
                <a:ea typeface="MetaPro-Book"/>
                <a:cs typeface="MetaPro-Book"/>
              </a:defRPr>
            </a:lvl2pPr>
            <a:lvl3pPr>
              <a:defRPr sz="2475">
                <a:solidFill>
                  <a:srgbClr val="161616"/>
                </a:solidFill>
                <a:latin typeface="MetaPro-Book"/>
                <a:ea typeface="MetaPro-Book"/>
                <a:cs typeface="MetaPro-Book"/>
              </a:defRPr>
            </a:lvl3pPr>
            <a:lvl4pPr>
              <a:defRPr sz="2475">
                <a:solidFill>
                  <a:srgbClr val="161616"/>
                </a:solidFill>
                <a:latin typeface="MetaPro-Book"/>
                <a:ea typeface="MetaPro-Book"/>
                <a:cs typeface="MetaPro-Book"/>
              </a:defRPr>
            </a:lvl4pPr>
            <a:lvl5pPr>
              <a:defRPr sz="2475">
                <a:solidFill>
                  <a:srgbClr val="161616"/>
                </a:solidFill>
                <a:latin typeface="MetaPro-Book"/>
                <a:ea typeface="MetaPro-Book"/>
                <a:cs typeface="MetaPro-Book"/>
              </a:defRPr>
            </a:lvl5pPr>
            <a:lvl6pPr>
              <a:defRPr sz="2475">
                <a:solidFill>
                  <a:srgbClr val="161616"/>
                </a:solidFill>
                <a:latin typeface="MetaPro-Book"/>
                <a:ea typeface="MetaPro-Book"/>
                <a:cs typeface="MetaPro-Book"/>
              </a:defRPr>
            </a:lvl6pPr>
            <a:lvl7pPr>
              <a:defRPr sz="2475">
                <a:solidFill>
                  <a:srgbClr val="161616"/>
                </a:solidFill>
                <a:latin typeface="MetaPro-Book"/>
                <a:ea typeface="MetaPro-Book"/>
                <a:cs typeface="MetaPro-Book"/>
              </a:defRPr>
            </a:lvl7pPr>
            <a:lvl8pPr>
              <a:defRPr sz="2475">
                <a:solidFill>
                  <a:srgbClr val="161616"/>
                </a:solidFill>
                <a:latin typeface="MetaPro-Book"/>
                <a:ea typeface="MetaPro-Book"/>
                <a:cs typeface="MetaPro-Book"/>
              </a:defRPr>
            </a:lvl8pPr>
            <a:lvl9pPr>
              <a:defRPr sz="2475">
                <a:solidFill>
                  <a:srgbClr val="161616"/>
                </a:solidFill>
                <a:latin typeface="MetaPro-Book"/>
                <a:ea typeface="MetaPro-Book"/>
                <a:cs typeface="MetaPro-Book"/>
              </a:defRPr>
            </a:lvl9pPr>
          </a:lstStyle>
          <a:p xmlns:a="http://schemas.openxmlformats.org/drawingml/2006/main">
            <a:pPr>
              <a:defRPr sz="2475">
                <a:solidFill>
                  <a:srgbClr val="161616"/>
                </a:solidFill>
                <a:latin typeface="MetaPro-Book"/>
                <a:ea typeface="MetaPro-Book"/>
                <a:cs typeface="MetaPro-Book"/>
              </a:defRPr>
            </a:pPr>
            <a:r>
              <a:rPr sz="2475">
                <a:solidFill>
                  <a:srgbClr val="161616"/>
                </a:solidFill>
                <a:latin typeface="MetaPro-Book"/>
                <a:ea typeface="MetaPro-Book"/>
                <a:cs typeface="MetaPro-Book"/>
              </a:rPr>
              <a:t>Thank you for the offer. I am interested in the role and would like to clarify whether the start date has flexibility. I have a campus commitment through the date we discussed; would a start one week later be possible? If not: Thank you for explaining. Could you clarify the onboarding expectations and confirm the response deadline so I can evaluate the options?</a:t>
            </a:r>
          </a:p>
        </p:txBody>
      </p:sp>
      <p:sp>
        <p:nvSpPr>
          <p:cNvPr id="516" name="">
            <a:extLst xmlns:a="http://schemas.openxmlformats.org/drawingml/2006/main">
              <a:ext uri="{FF2B5EF4-FFF2-40B4-BE49-F238E27FC236}">
                <a16:creationId xmlns:a16="http://schemas.microsoft.com/office/drawing/2014/main" id="{61248F46-47CF-4876-9CAC-9D2BFC1D9E6D}"/>
              </a:ext>
            </a:extLst>
          </p:cNvPr>
          <p:cNvSpPr>
            <a:spLocks xmlns:a="http://schemas.openxmlformats.org/drawingml/2006/main" noGrp="1"/>
          </p:cNvSpPr>
          <p:nvPr/>
        </p:nvSpPr>
        <p:spPr>
          <a:xfrm xmlns:a="http://schemas.openxmlformats.org/drawingml/2006/main">
            <a:off x="819150" y="5572125"/>
            <a:ext cx="10382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CC0033"/>
                </a:solidFill>
                <a:latin typeface="MetaPro-Bold"/>
                <a:ea typeface="MetaPro-Bold"/>
                <a:cs typeface="MetaPro-Bold"/>
              </a:defRPr>
            </a:defPPr>
            <a:lvl1pPr>
              <a:defRPr sz="2175">
                <a:solidFill>
                  <a:srgbClr val="CC0033"/>
                </a:solidFill>
                <a:latin typeface="MetaPro-Bold"/>
                <a:ea typeface="MetaPro-Bold"/>
                <a:cs typeface="MetaPro-Bold"/>
              </a:defRPr>
            </a:lvl1pPr>
            <a:lvl2pPr>
              <a:defRPr sz="2175">
                <a:solidFill>
                  <a:srgbClr val="CC0033"/>
                </a:solidFill>
                <a:latin typeface="MetaPro-Bold"/>
                <a:ea typeface="MetaPro-Bold"/>
                <a:cs typeface="MetaPro-Bold"/>
              </a:defRPr>
            </a:lvl2pPr>
            <a:lvl3pPr>
              <a:defRPr sz="2175">
                <a:solidFill>
                  <a:srgbClr val="CC0033"/>
                </a:solidFill>
                <a:latin typeface="MetaPro-Bold"/>
                <a:ea typeface="MetaPro-Bold"/>
                <a:cs typeface="MetaPro-Bold"/>
              </a:defRPr>
            </a:lvl3pPr>
            <a:lvl4pPr>
              <a:defRPr sz="2175">
                <a:solidFill>
                  <a:srgbClr val="CC0033"/>
                </a:solidFill>
                <a:latin typeface="MetaPro-Bold"/>
                <a:ea typeface="MetaPro-Bold"/>
                <a:cs typeface="MetaPro-Bold"/>
              </a:defRPr>
            </a:lvl4pPr>
            <a:lvl5pPr>
              <a:defRPr sz="2175">
                <a:solidFill>
                  <a:srgbClr val="CC0033"/>
                </a:solidFill>
                <a:latin typeface="MetaPro-Bold"/>
                <a:ea typeface="MetaPro-Bold"/>
                <a:cs typeface="MetaPro-Bold"/>
              </a:defRPr>
            </a:lvl5pPr>
            <a:lvl6pPr>
              <a:defRPr sz="2175">
                <a:solidFill>
                  <a:srgbClr val="CC0033"/>
                </a:solidFill>
                <a:latin typeface="MetaPro-Bold"/>
                <a:ea typeface="MetaPro-Bold"/>
                <a:cs typeface="MetaPro-Bold"/>
              </a:defRPr>
            </a:lvl6pPr>
            <a:lvl7pPr>
              <a:defRPr sz="2175">
                <a:solidFill>
                  <a:srgbClr val="CC0033"/>
                </a:solidFill>
                <a:latin typeface="MetaPro-Bold"/>
                <a:ea typeface="MetaPro-Bold"/>
                <a:cs typeface="MetaPro-Bold"/>
              </a:defRPr>
            </a:lvl7pPr>
            <a:lvl8pPr>
              <a:defRPr sz="2175">
                <a:solidFill>
                  <a:srgbClr val="CC0033"/>
                </a:solidFill>
                <a:latin typeface="MetaPro-Bold"/>
                <a:ea typeface="MetaPro-Bold"/>
                <a:cs typeface="MetaPro-Bold"/>
              </a:defRPr>
            </a:lvl8pPr>
            <a:lvl9pPr>
              <a:defRPr sz="2175">
                <a:solidFill>
                  <a:srgbClr val="CC0033"/>
                </a:solidFill>
                <a:latin typeface="MetaPro-Bold"/>
                <a:ea typeface="MetaPro-Bold"/>
                <a:cs typeface="MetaPro-Bold"/>
              </a:defRPr>
            </a:lvl9pPr>
          </a:lstStyle>
          <a:p xmlns:a="http://schemas.openxmlformats.org/drawingml/2006/main">
            <a:pPr>
              <a:defRPr sz="2175">
                <a:solidFill>
                  <a:srgbClr val="CC0033"/>
                </a:solidFill>
                <a:latin typeface="MetaPro-Bold"/>
                <a:ea typeface="MetaPro-Bold"/>
                <a:cs typeface="MetaPro-Bold"/>
              </a:defRPr>
            </a:pPr>
            <a:r>
              <a:rPr sz="2175">
                <a:solidFill>
                  <a:srgbClr val="CC0033"/>
                </a:solidFill>
                <a:latin typeface="MetaPro-Bold"/>
                <a:ea typeface="MetaPro-Bold"/>
                <a:cs typeface="MetaPro-Bold"/>
              </a:rPr>
              <a:t>What makes the response specific? What would you adapt?</a:t>
            </a:r>
          </a:p>
        </p:txBody>
      </p:sp>
      <p:sp>
        <p:nvSpPr>
          <p:cNvPr id="517" name="">
            <a:extLst xmlns:a="http://schemas.openxmlformats.org/drawingml/2006/main">
              <a:ext uri="{FF2B5EF4-FFF2-40B4-BE49-F238E27FC236}">
                <a16:creationId xmlns:a16="http://schemas.microsoft.com/office/drawing/2014/main" id="{0B21CE9F-6083-4933-AC3A-FFD1122E39B6}"/>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08</a:t>
            </a:r>
          </a:p>
        </p:txBody>
      </p:sp>
    </p:spTree>
    <p:extLst>
      <p:ext uri="{BB962C8B-B14F-4D97-AF65-F5344CB8AC3E}">
        <p14:creationId xmlns:p14="http://schemas.microsoft.com/office/powerpoint/2010/main" val="1356448442"/>
      </p:ext>
    </p:extLst>
  </p:cSld>
</p:sld>
</file>

<file path=ppt/slides/slide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741C44FC-254C-43D9-A60F-2601B3014731}"/>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8853575D-BF65-480F-8491-68616609B313}"/>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Feedback and revision</a:t>
            </a:r>
          </a:p>
        </p:txBody>
      </p:sp>
      <p:sp>
        <p:nvSpPr>
          <p:cNvPr id="20" name="Object 20">
            <a:extLst xmlns:a="http://schemas.openxmlformats.org/drawingml/2006/main">
              <a:ext uri="{FF2B5EF4-FFF2-40B4-BE49-F238E27FC236}">
                <a16:creationId xmlns:a16="http://schemas.microsoft.com/office/drawing/2014/main" id="{92249AC9-93BA-4AFD-810C-ECF2E7712ABC}"/>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IS CLEAR</a:t>
            </a:r>
          </a:p>
        </p:txBody>
      </p:sp>
      <p:sp>
        <p:nvSpPr>
          <p:cNvPr id="21" name="Object 21">
            <a:extLst xmlns:a="http://schemas.openxmlformats.org/drawingml/2006/main">
              <a:ext uri="{FF2B5EF4-FFF2-40B4-BE49-F238E27FC236}">
                <a16:creationId xmlns:a16="http://schemas.microsoft.com/office/drawing/2014/main" id="{9206B4BA-FF88-4991-BC85-6C9E015394D7}"/>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Name one specific detail that supports the response.</a:t>
            </a:r>
          </a:p>
        </p:txBody>
      </p:sp>
      <p:sp>
        <p:nvSpPr>
          <p:cNvPr id="22" name="Object 22">
            <a:extLst xmlns:a="http://schemas.openxmlformats.org/drawingml/2006/main">
              <a:ext uri="{FF2B5EF4-FFF2-40B4-BE49-F238E27FC236}">
                <a16:creationId xmlns:a16="http://schemas.microsoft.com/office/drawing/2014/main" id="{789B57D0-A6A1-467A-98B6-E9739C2099C8}"/>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NEEDS WORK</a:t>
            </a:r>
          </a:p>
        </p:txBody>
      </p:sp>
      <p:sp>
        <p:nvSpPr>
          <p:cNvPr id="23" name="Object 23">
            <a:extLst xmlns:a="http://schemas.openxmlformats.org/drawingml/2006/main">
              <a:ext uri="{FF2B5EF4-FFF2-40B4-BE49-F238E27FC236}">
                <a16:creationId xmlns:a16="http://schemas.microsoft.com/office/drawing/2014/main" id="{E01B7195-639D-4FD0-8133-88884E5A3DA4}"/>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Identify one missing piece or unsupported assumption.</a:t>
            </a:r>
          </a:p>
        </p:txBody>
      </p:sp>
      <p:sp>
        <p:nvSpPr>
          <p:cNvPr id="24" name="Object 24">
            <a:extLst xmlns:a="http://schemas.openxmlformats.org/drawingml/2006/main">
              <a:ext uri="{FF2B5EF4-FFF2-40B4-BE49-F238E27FC236}">
                <a16:creationId xmlns:a16="http://schemas.microsoft.com/office/drawing/2014/main" id="{751E9BE0-9959-48FE-8B1B-391B6115402E}"/>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CHANGES</a:t>
            </a:r>
          </a:p>
        </p:txBody>
      </p:sp>
      <p:sp>
        <p:nvSpPr>
          <p:cNvPr id="25" name="Object 25">
            <a:extLst xmlns:a="http://schemas.openxmlformats.org/drawingml/2006/main">
              <a:ext uri="{FF2B5EF4-FFF2-40B4-BE49-F238E27FC236}">
                <a16:creationId xmlns:a16="http://schemas.microsoft.com/office/drawing/2014/main" id="{9838983E-9F40-4960-8678-EC866EE20329}"/>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Agree on one revision, then try again.</a:t>
            </a:r>
          </a:p>
        </p:txBody>
      </p:sp>
      <p:pic>
        <p:nvPicPr>
          <p:cNvPr id="513" name="">
            <a:extLst xmlns:a="http://schemas.openxmlformats.org/drawingml/2006/main">
              <a:ext uri="{FF2B5EF4-FFF2-40B4-BE49-F238E27FC236}">
                <a16:creationId xmlns:a16="http://schemas.microsoft.com/office/drawing/2014/main" id="{22491C12-9646-49BA-A24D-92E9FB0FCD5C}"/>
              </a:ext>
            </a:extLst>
          </p:cNvPr>
          <p:cNvPicPr>
            <a:picLocks xmlns:a="http://schemas.openxmlformats.org/drawingml/2006/main" noChangeAspect="1"/>
          </p:cNvPicPr>
          <p:nvPr/>
        </p:nvPicPr>
        <p:blipFill>
          <a:blip xmlns:r="http://schemas.openxmlformats.org/officeDocument/2006/relationships" xmlns:a="http://schemas.openxmlformats.org/drawingml/2006/main" r:embed="R82c333196b7d4013"/>
          <a:srcRect xmlns:a="http://schemas.openxmlformats.org/drawingml/2006/main" l="0" t="1872" r="0" b="1872"/>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A689258A-5B23-49AD-A0EB-321AEC7AD3A1}"/>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09</a:t>
            </a:r>
          </a:p>
        </p:txBody>
      </p:sp>
    </p:spTree>
    <p:extLst>
      <p:ext uri="{BB962C8B-B14F-4D97-AF65-F5344CB8AC3E}">
        <p14:creationId xmlns:p14="http://schemas.microsoft.com/office/powerpoint/2010/main" val="2114110764"/>
      </p:ext>
    </p:extLst>
  </p:cSld>
</p:sld>
</file>

<file path=ppt/slides/slide1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B3675E39-EECB-43C0-9CB7-7F63D0577545}"/>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A0A663AC-1EC4-4ABD-B14A-60179FBF8E91}"/>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541BA371-41C0-4186-8B7A-B816C30B63BA}"/>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Both partners get a second attempt</a:t>
            </a:r>
          </a:p>
        </p:txBody>
      </p:sp>
      <p:sp>
        <p:nvSpPr>
          <p:cNvPr id="18" name="Object 18">
            <a:extLst xmlns:a="http://schemas.openxmlformats.org/drawingml/2006/main">
              <a:ext uri="{FF2B5EF4-FFF2-40B4-BE49-F238E27FC236}">
                <a16:creationId xmlns:a16="http://schemas.microsoft.com/office/drawing/2014/main" id="{EE4E3E7C-A2AD-4FC3-A26D-65CB8EE7BF49}"/>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ROUND ONE</a:t>
            </a:r>
          </a:p>
        </p:txBody>
      </p:sp>
      <p:sp>
        <p:nvSpPr>
          <p:cNvPr id="19" name="Object 19">
            <a:extLst xmlns:a="http://schemas.openxmlformats.org/drawingml/2006/main">
              <a:ext uri="{FF2B5EF4-FFF2-40B4-BE49-F238E27FC236}">
                <a16:creationId xmlns:a16="http://schemas.microsoft.com/office/drawing/2014/main" id="{9C5A876B-4313-483E-B7DC-B2120845CF70}"/>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Partner A explains or role-plays. Partner B gives specific feedback.</a:t>
            </a:r>
          </a:p>
        </p:txBody>
      </p:sp>
      <p:sp>
        <p:nvSpPr>
          <p:cNvPr id="20" name="Object 20">
            <a:extLst xmlns:a="http://schemas.openxmlformats.org/drawingml/2006/main">
              <a:ext uri="{FF2B5EF4-FFF2-40B4-BE49-F238E27FC236}">
                <a16:creationId xmlns:a16="http://schemas.microsoft.com/office/drawing/2014/main" id="{883802F8-BCCF-4F37-A8B3-3CF98543ABFE}"/>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SWAP ROLES</a:t>
            </a:r>
          </a:p>
        </p:txBody>
      </p:sp>
      <p:sp>
        <p:nvSpPr>
          <p:cNvPr id="21" name="Object 21">
            <a:extLst xmlns:a="http://schemas.openxmlformats.org/drawingml/2006/main">
              <a:ext uri="{FF2B5EF4-FFF2-40B4-BE49-F238E27FC236}">
                <a16:creationId xmlns:a16="http://schemas.microsoft.com/office/drawing/2014/main" id="{C0854988-27DB-44FB-AEAB-F07EB1C283CE}"/>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Partner B explains or role-plays. Partner A gives feedback.</a:t>
            </a:r>
          </a:p>
        </p:txBody>
      </p:sp>
      <p:sp>
        <p:nvSpPr>
          <p:cNvPr id="22" name="Object 22">
            <a:extLst xmlns:a="http://schemas.openxmlformats.org/drawingml/2006/main">
              <a:ext uri="{FF2B5EF4-FFF2-40B4-BE49-F238E27FC236}">
                <a16:creationId xmlns:a16="http://schemas.microsoft.com/office/drawing/2014/main" id="{660B337B-1F6E-4B4E-A9CC-FE14ED160635}"/>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REVISE AND RETRY</a:t>
            </a:r>
          </a:p>
        </p:txBody>
      </p:sp>
      <p:sp>
        <p:nvSpPr>
          <p:cNvPr id="23" name="Object 23">
            <a:extLst xmlns:a="http://schemas.openxmlformats.org/drawingml/2006/main">
              <a:ext uri="{FF2B5EF4-FFF2-40B4-BE49-F238E27FC236}">
                <a16:creationId xmlns:a16="http://schemas.microsoft.com/office/drawing/2014/main" id="{65952F26-9212-436B-A5E4-BCDA3F6D630E}"/>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Both apply one suggestion and repeat the key response.</a:t>
            </a:r>
          </a:p>
        </p:txBody>
      </p:sp>
      <p:sp>
        <p:nvSpPr>
          <p:cNvPr id="712" name="Object 17">
            <a:extLst xmlns:a="http://schemas.openxmlformats.org/drawingml/2006/main">
              <a:ext uri="{FF2B5EF4-FFF2-40B4-BE49-F238E27FC236}">
                <a16:creationId xmlns:a16="http://schemas.microsoft.com/office/drawing/2014/main" id="{E9020EF1-8B89-4A8D-8F8F-C577ABECCDBD}"/>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AD4C5ADB-B2DE-40AB-8F4A-C75E98C28942}"/>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596F8B44-41A0-4C3F-A8CB-62569FB20608}"/>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D1576BF0-24A5-45EE-AC04-5C8C88B2F698}"/>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10</a:t>
            </a:r>
          </a:p>
        </p:txBody>
      </p:sp>
    </p:spTree>
    <p:extLst>
      <p:ext uri="{BB962C8B-B14F-4D97-AF65-F5344CB8AC3E}">
        <p14:creationId xmlns:p14="http://schemas.microsoft.com/office/powerpoint/2010/main" val="1487397824"/>
      </p:ext>
    </p:extLst>
  </p:cSld>
</p:sld>
</file>

<file path=ppt/slides/slide1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E2686BBC-422E-4A66-85AA-33D912C05FA7}"/>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2D5EF553-7021-4D63-9455-6432AA9783F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1</a:t>
            </a:r>
          </a:p>
        </p:txBody>
      </p:sp>
      <p:sp>
        <p:nvSpPr>
          <p:cNvPr id="515" name="">
            <a:extLst xmlns:a="http://schemas.openxmlformats.org/drawingml/2006/main">
              <a:ext uri="{FF2B5EF4-FFF2-40B4-BE49-F238E27FC236}">
                <a16:creationId xmlns:a16="http://schemas.microsoft.com/office/drawing/2014/main" id="{01ADCAB6-07C3-4036-B595-9078C22E22B9}"/>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should precede a request?</a:t>
            </a:r>
          </a:p>
        </p:txBody>
      </p:sp>
      <p:sp>
        <p:nvSpPr>
          <p:cNvPr id="516" name="">
            <a:extLst xmlns:a="http://schemas.openxmlformats.org/drawingml/2006/main">
              <a:ext uri="{FF2B5EF4-FFF2-40B4-BE49-F238E27FC236}">
                <a16:creationId xmlns:a16="http://schemas.microsoft.com/office/drawing/2014/main" id="{223C1DF1-A689-4415-9427-C3092183BD53}"/>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CA7BB89B-6519-4FCC-B3EC-DF6EE3AD56ED}"/>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made-up competing offer</a:t>
            </a:r>
          </a:p>
        </p:txBody>
      </p:sp>
      <p:sp>
        <p:nvSpPr>
          <p:cNvPr id="518" name="">
            <a:extLst xmlns:a="http://schemas.openxmlformats.org/drawingml/2006/main">
              <a:ext uri="{FF2B5EF4-FFF2-40B4-BE49-F238E27FC236}">
                <a16:creationId xmlns:a16="http://schemas.microsoft.com/office/drawing/2014/main" id="{46B01270-0734-41CC-8CEB-FD7CCD30CF9A}"/>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DE2DA698-F4E2-460B-A2A7-ED6CA01F2799}"/>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threat</a:t>
            </a:r>
          </a:p>
        </p:txBody>
      </p:sp>
      <p:sp>
        <p:nvSpPr>
          <p:cNvPr id="520" name="">
            <a:extLst xmlns:a="http://schemas.openxmlformats.org/drawingml/2006/main">
              <a:ext uri="{FF2B5EF4-FFF2-40B4-BE49-F238E27FC236}">
                <a16:creationId xmlns:a16="http://schemas.microsoft.com/office/drawing/2014/main" id="{91A72C8D-DC3E-4C87-BFBD-DDDD9C958506}"/>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063D390F-0F20-47E1-9C0C-B4546CD9C29E}"/>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Understanding priorities and clarifying terms</a:t>
            </a:r>
          </a:p>
        </p:txBody>
      </p:sp>
      <p:sp>
        <p:nvSpPr>
          <p:cNvPr id="522" name="">
            <a:extLst xmlns:a="http://schemas.openxmlformats.org/drawingml/2006/main">
              <a:ext uri="{FF2B5EF4-FFF2-40B4-BE49-F238E27FC236}">
                <a16:creationId xmlns:a16="http://schemas.microsoft.com/office/drawing/2014/main" id="{B0B79171-DECC-437F-9E27-892777B4B16A}"/>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F100ED3E-0B75-43A7-B55F-60935FACD059}"/>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Assuming every term can change</a:t>
            </a:r>
          </a:p>
        </p:txBody>
      </p:sp>
      <p:sp>
        <p:nvSpPr>
          <p:cNvPr id="524" name="">
            <a:extLst xmlns:a="http://schemas.openxmlformats.org/drawingml/2006/main">
              <a:ext uri="{FF2B5EF4-FFF2-40B4-BE49-F238E27FC236}">
                <a16:creationId xmlns:a16="http://schemas.microsoft.com/office/drawing/2014/main" id="{8240C5AD-3AAE-4591-8B05-7B20F6482839}"/>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11</a:t>
            </a:r>
          </a:p>
        </p:txBody>
      </p:sp>
    </p:spTree>
    <p:extLst>
      <p:ext uri="{BB962C8B-B14F-4D97-AF65-F5344CB8AC3E}">
        <p14:creationId xmlns:p14="http://schemas.microsoft.com/office/powerpoint/2010/main" val="1356448442"/>
      </p:ext>
    </p:extLst>
  </p:cSld>
</p:sld>
</file>

<file path=ppt/slides/slide1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E2686BBC-422E-4A66-85AA-33D912C05FA7}"/>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2D5EF553-7021-4D63-9455-6432AA9783F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2</a:t>
            </a:r>
          </a:p>
        </p:txBody>
      </p:sp>
      <p:sp>
        <p:nvSpPr>
          <p:cNvPr id="515" name="">
            <a:extLst xmlns:a="http://schemas.openxmlformats.org/drawingml/2006/main">
              <a:ext uri="{FF2B5EF4-FFF2-40B4-BE49-F238E27FC236}">
                <a16:creationId xmlns:a16="http://schemas.microsoft.com/office/drawing/2014/main" id="{662C111E-14B3-4C8C-B111-7305ED4ECB92}"/>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is a supported approach?</a:t>
            </a:r>
          </a:p>
        </p:txBody>
      </p:sp>
      <p:sp>
        <p:nvSpPr>
          <p:cNvPr id="516" name="">
            <a:extLst xmlns:a="http://schemas.openxmlformats.org/drawingml/2006/main">
              <a:ext uri="{FF2B5EF4-FFF2-40B4-BE49-F238E27FC236}">
                <a16:creationId xmlns:a16="http://schemas.microsoft.com/office/drawing/2014/main" id="{0DE39985-8FDC-4482-89A1-57A5FA0551A8}"/>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269DE983-7BB2-470C-90F4-7D6261A36A4A}"/>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Ask whether a specific term has flexibility and explain why</a:t>
            </a:r>
          </a:p>
        </p:txBody>
      </p:sp>
      <p:sp>
        <p:nvSpPr>
          <p:cNvPr id="518" name="">
            <a:extLst xmlns:a="http://schemas.openxmlformats.org/drawingml/2006/main">
              <a:ext uri="{FF2B5EF4-FFF2-40B4-BE49-F238E27FC236}">
                <a16:creationId xmlns:a16="http://schemas.microsoft.com/office/drawing/2014/main" id="{839C84A1-D6C9-41C7-81DC-CB582810C4E5}"/>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25C70639-472A-4627-BA63-E1DF7AF1C874}"/>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Claim a policy you have not checked</a:t>
            </a:r>
          </a:p>
        </p:txBody>
      </p:sp>
      <p:sp>
        <p:nvSpPr>
          <p:cNvPr id="520" name="">
            <a:extLst xmlns:a="http://schemas.openxmlformats.org/drawingml/2006/main">
              <a:ext uri="{FF2B5EF4-FFF2-40B4-BE49-F238E27FC236}">
                <a16:creationId xmlns:a16="http://schemas.microsoft.com/office/drawing/2014/main" id="{D4965A54-2EBA-483C-9C6D-A63DF0C5FF13}"/>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8BB3387A-8DA8-4376-8E7E-5CA5665F8857}"/>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Promise the employer will agree</a:t>
            </a:r>
          </a:p>
        </p:txBody>
      </p:sp>
      <p:sp>
        <p:nvSpPr>
          <p:cNvPr id="522" name="">
            <a:extLst xmlns:a="http://schemas.openxmlformats.org/drawingml/2006/main">
              <a:ext uri="{FF2B5EF4-FFF2-40B4-BE49-F238E27FC236}">
                <a16:creationId xmlns:a16="http://schemas.microsoft.com/office/drawing/2014/main" id="{9E984C7F-5AE2-46E6-BD4A-43BD9A07387D}"/>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3D13CCE1-88E5-475E-A051-AC0E8DF096ED}"/>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Ignore the response deadline</a:t>
            </a:r>
          </a:p>
        </p:txBody>
      </p:sp>
      <p:sp>
        <p:nvSpPr>
          <p:cNvPr id="524" name="">
            <a:extLst xmlns:a="http://schemas.openxmlformats.org/drawingml/2006/main">
              <a:ext uri="{FF2B5EF4-FFF2-40B4-BE49-F238E27FC236}">
                <a16:creationId xmlns:a16="http://schemas.microsoft.com/office/drawing/2014/main" id="{575450F4-E33C-42D2-9F66-7ECC732C4D60}"/>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12</a:t>
            </a:r>
          </a:p>
        </p:txBody>
      </p:sp>
    </p:spTree>
    <p:extLst>
      <p:ext uri="{BB962C8B-B14F-4D97-AF65-F5344CB8AC3E}">
        <p14:creationId xmlns:p14="http://schemas.microsoft.com/office/powerpoint/2010/main" val="1356448442"/>
      </p:ext>
    </p:extLst>
  </p:cSld>
</p:sld>
</file>

<file path=ppt/slides/slide1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E2686BBC-422E-4A66-85AA-33D912C05FA7}"/>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2D5EF553-7021-4D63-9455-6432AA9783F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3</a:t>
            </a:r>
          </a:p>
        </p:txBody>
      </p:sp>
      <p:sp>
        <p:nvSpPr>
          <p:cNvPr id="515" name="">
            <a:extLst xmlns:a="http://schemas.openxmlformats.org/drawingml/2006/main">
              <a:ext uri="{FF2B5EF4-FFF2-40B4-BE49-F238E27FC236}">
                <a16:creationId xmlns:a16="http://schemas.microsoft.com/office/drawing/2014/main" id="{82E27820-166C-4CD3-959F-9630E8BEC8EC}"/>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If the employer cannot change a term, what helps?</a:t>
            </a:r>
          </a:p>
        </p:txBody>
      </p:sp>
      <p:sp>
        <p:nvSpPr>
          <p:cNvPr id="516" name="">
            <a:extLst xmlns:a="http://schemas.openxmlformats.org/drawingml/2006/main">
              <a:ext uri="{FF2B5EF4-FFF2-40B4-BE49-F238E27FC236}">
                <a16:creationId xmlns:a16="http://schemas.microsoft.com/office/drawing/2014/main" id="{A50D9658-0CB0-4987-BA70-63283DE7111D}"/>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7EAE1457-6F73-4C9F-8CD6-2A2BC7816479}"/>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Invent another offer</a:t>
            </a:r>
          </a:p>
        </p:txBody>
      </p:sp>
      <p:sp>
        <p:nvSpPr>
          <p:cNvPr id="518" name="">
            <a:extLst xmlns:a="http://schemas.openxmlformats.org/drawingml/2006/main">
              <a:ext uri="{FF2B5EF4-FFF2-40B4-BE49-F238E27FC236}">
                <a16:creationId xmlns:a16="http://schemas.microsoft.com/office/drawing/2014/main" id="{BCD77A40-0566-4AB1-AE38-EC697DB07BBF}"/>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E4BF0F10-F9F4-4FB2-B801-93436827451A}"/>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Clarify remaining questions and evaluate priorities and alternatives</a:t>
            </a:r>
          </a:p>
        </p:txBody>
      </p:sp>
      <p:sp>
        <p:nvSpPr>
          <p:cNvPr id="520" name="">
            <a:extLst xmlns:a="http://schemas.openxmlformats.org/drawingml/2006/main">
              <a:ext uri="{FF2B5EF4-FFF2-40B4-BE49-F238E27FC236}">
                <a16:creationId xmlns:a16="http://schemas.microsoft.com/office/drawing/2014/main" id="{D1255FA5-DA50-4C72-8E5A-5BE2B96261E3}"/>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56414FE0-D36A-441A-A435-E11F9EFD4C4A}"/>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Argue that all employers must negotiate</a:t>
            </a:r>
          </a:p>
        </p:txBody>
      </p:sp>
      <p:sp>
        <p:nvSpPr>
          <p:cNvPr id="522" name="">
            <a:extLst xmlns:a="http://schemas.openxmlformats.org/drawingml/2006/main">
              <a:ext uri="{FF2B5EF4-FFF2-40B4-BE49-F238E27FC236}">
                <a16:creationId xmlns:a16="http://schemas.microsoft.com/office/drawing/2014/main" id="{173F081B-4FF5-46C6-9FA9-7984E79DB282}"/>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B4E912AD-D167-4394-93DE-310CE76B4F06}"/>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Accept before understanding the terms</a:t>
            </a:r>
          </a:p>
        </p:txBody>
      </p:sp>
      <p:sp>
        <p:nvSpPr>
          <p:cNvPr id="524" name="">
            <a:extLst xmlns:a="http://schemas.openxmlformats.org/drawingml/2006/main">
              <a:ext uri="{FF2B5EF4-FFF2-40B4-BE49-F238E27FC236}">
                <a16:creationId xmlns:a16="http://schemas.microsoft.com/office/drawing/2014/main" id="{2FD1A7D5-D9F9-418F-922C-BFEB0FEDAB3E}"/>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13</a:t>
            </a:r>
          </a:p>
        </p:txBody>
      </p:sp>
    </p:spTree>
    <p:extLst>
      <p:ext uri="{BB962C8B-B14F-4D97-AF65-F5344CB8AC3E}">
        <p14:creationId xmlns:p14="http://schemas.microsoft.com/office/powerpoint/2010/main" val="1356448442"/>
      </p:ext>
    </p:extLst>
  </p:cSld>
</p:sld>
</file>

<file path=ppt/slides/slide1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E2686BBC-422E-4A66-85AA-33D912C05FA7}"/>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2D5EF553-7021-4D63-9455-6432AA9783F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4</a:t>
            </a:r>
          </a:p>
        </p:txBody>
      </p:sp>
      <p:sp>
        <p:nvSpPr>
          <p:cNvPr id="515" name="">
            <a:extLst xmlns:a="http://schemas.openxmlformats.org/drawingml/2006/main">
              <a:ext uri="{FF2B5EF4-FFF2-40B4-BE49-F238E27FC236}">
                <a16:creationId xmlns:a16="http://schemas.microsoft.com/office/drawing/2014/main" id="{F39B4190-A49B-445D-81F4-17941A39CAE4}"/>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Why consider the whole offer?</a:t>
            </a:r>
          </a:p>
        </p:txBody>
      </p:sp>
      <p:sp>
        <p:nvSpPr>
          <p:cNvPr id="516" name="">
            <a:extLst xmlns:a="http://schemas.openxmlformats.org/drawingml/2006/main">
              <a:ext uri="{FF2B5EF4-FFF2-40B4-BE49-F238E27FC236}">
                <a16:creationId xmlns:a16="http://schemas.microsoft.com/office/drawing/2014/main" id="{5DC20F38-4C79-4CFC-97FD-DC01C07760B9}"/>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FFDD5A71-9988-4CBA-839A-360306F2D769}"/>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Only the title matters</a:t>
            </a:r>
          </a:p>
        </p:txBody>
      </p:sp>
      <p:sp>
        <p:nvSpPr>
          <p:cNvPr id="518" name="">
            <a:extLst xmlns:a="http://schemas.openxmlformats.org/drawingml/2006/main">
              <a:ext uri="{FF2B5EF4-FFF2-40B4-BE49-F238E27FC236}">
                <a16:creationId xmlns:a16="http://schemas.microsoft.com/office/drawing/2014/main" id="{CAC604A0-EA35-4E24-B9A1-4E8AE419CC6A}"/>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CEA69F7C-101F-4DCD-B68D-027CE3F83073}"/>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Only a national median matters</a:t>
            </a:r>
          </a:p>
        </p:txBody>
      </p:sp>
      <p:sp>
        <p:nvSpPr>
          <p:cNvPr id="520" name="">
            <a:extLst xmlns:a="http://schemas.openxmlformats.org/drawingml/2006/main">
              <a:ext uri="{FF2B5EF4-FFF2-40B4-BE49-F238E27FC236}">
                <a16:creationId xmlns:a16="http://schemas.microsoft.com/office/drawing/2014/main" id="{66A17B67-7374-44FB-8B8B-C6E5AB68584F}"/>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9CD2CC11-8BF1-4A09-BFC9-CD10D26DD556}"/>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Every student has identical needs</a:t>
            </a:r>
          </a:p>
        </p:txBody>
      </p:sp>
      <p:sp>
        <p:nvSpPr>
          <p:cNvPr id="522" name="">
            <a:extLst xmlns:a="http://schemas.openxmlformats.org/drawingml/2006/main">
              <a:ext uri="{FF2B5EF4-FFF2-40B4-BE49-F238E27FC236}">
                <a16:creationId xmlns:a16="http://schemas.microsoft.com/office/drawing/2014/main" id="{409FE41B-3CC3-4FB3-A950-D78E25248597}"/>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5A9DD735-756F-4F10-AE23-C0679976597E}"/>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Different terms affect the fit with your circumstances and goals</a:t>
            </a:r>
          </a:p>
        </p:txBody>
      </p:sp>
      <p:sp>
        <p:nvSpPr>
          <p:cNvPr id="524" name="">
            <a:extLst xmlns:a="http://schemas.openxmlformats.org/drawingml/2006/main">
              <a:ext uri="{FF2B5EF4-FFF2-40B4-BE49-F238E27FC236}">
                <a16:creationId xmlns:a16="http://schemas.microsoft.com/office/drawing/2014/main" id="{40B1DB95-34CF-4959-9420-C7B176D1B797}"/>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14</a:t>
            </a:r>
          </a:p>
        </p:txBody>
      </p:sp>
    </p:spTree>
    <p:extLst>
      <p:ext uri="{BB962C8B-B14F-4D97-AF65-F5344CB8AC3E}">
        <p14:creationId xmlns:p14="http://schemas.microsoft.com/office/powerpoint/2010/main" val="1356448442"/>
      </p:ext>
    </p:extLst>
  </p:cSld>
</p:sld>
</file>

<file path=ppt/slides/slide15.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A8211C09-DCCC-40E5-917B-B14E6EC4649A}"/>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An adaptation challenge</a:t>
            </a:r>
          </a:p>
        </p:txBody>
      </p:sp>
      <p:sp>
        <p:nvSpPr>
          <p:cNvPr id="7" name="">
            <a:extLst xmlns:a="http://schemas.openxmlformats.org/drawingml/2006/main">
              <a:ext uri="{FF2B5EF4-FFF2-40B4-BE49-F238E27FC236}">
                <a16:creationId xmlns:a16="http://schemas.microsoft.com/office/drawing/2014/main" id="{99380627-D5F6-4556-8681-BB08E44807ED}"/>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The employer cannot change the requested term. What would you clarify before deciding whether the offer fits?</a:t>
            </a:r>
          </a:p>
        </p:txBody>
      </p:sp>
      <p:sp>
        <p:nvSpPr>
          <p:cNvPr id="8" name="">
            <a:extLst xmlns:a="http://schemas.openxmlformats.org/drawingml/2006/main">
              <a:ext uri="{FF2B5EF4-FFF2-40B4-BE49-F238E27FC236}">
                <a16:creationId xmlns:a16="http://schemas.microsoft.com/office/drawing/2014/main" id="{B9AEA87E-1877-4D6B-90FF-5BA7383B92EB}"/>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Explain what you would change and why. Then revise your plan.</a:t>
            </a:r>
          </a:p>
        </p:txBody>
      </p:sp>
    </p:spTree>
    <p:extLst>
      <p:ext uri="{BB962C8B-B14F-4D97-AF65-F5344CB8AC3E}">
        <p14:creationId xmlns:p14="http://schemas.microsoft.com/office/powerpoint/2010/main" val="1718696445"/>
      </p:ext>
    </p:extLst>
  </p:cSld>
</p:sld>
</file>

<file path=ppt/slides/slide1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4514FC8B-95DC-48FB-81DC-9767D286E3E1}"/>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F821A5B8-E29B-4531-AB92-9601846C2E96}"/>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66705E89-EA3F-4E20-9B3D-B1EB2465AB75}"/>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B5019796-09D4-4B57-896F-89F93210F742}"/>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5773A5C2-A5CB-4362-AB75-60356C08C677}"/>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revision</a:t>
            </a:r>
          </a:p>
        </p:txBody>
      </p:sp>
      <p:sp>
        <p:nvSpPr>
          <p:cNvPr id="22" name="Object 22">
            <a:extLst xmlns:a="http://schemas.openxmlformats.org/drawingml/2006/main">
              <a:ext uri="{FF2B5EF4-FFF2-40B4-BE49-F238E27FC236}">
                <a16:creationId xmlns:a16="http://schemas.microsoft.com/office/drawing/2014/main" id="{AC156711-8A32-4052-AE5A-720D16BDD827}"/>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improved after feedback?</a:t>
            </a:r>
          </a:p>
        </p:txBody>
      </p:sp>
      <p:sp>
        <p:nvSpPr>
          <p:cNvPr id="23" name="Object 23">
            <a:extLst xmlns:a="http://schemas.openxmlformats.org/drawingml/2006/main">
              <a:ext uri="{FF2B5EF4-FFF2-40B4-BE49-F238E27FC236}">
                <a16:creationId xmlns:a16="http://schemas.microsoft.com/office/drawing/2014/main" id="{8B489A89-C11D-4F60-B45C-3ABC7560A9A2}"/>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action</a:t>
            </a:r>
          </a:p>
        </p:txBody>
      </p:sp>
      <p:sp>
        <p:nvSpPr>
          <p:cNvPr id="24" name="Object 24">
            <a:extLst xmlns:a="http://schemas.openxmlformats.org/drawingml/2006/main">
              <a:ext uri="{FF2B5EF4-FFF2-40B4-BE49-F238E27FC236}">
                <a16:creationId xmlns:a16="http://schemas.microsoft.com/office/drawing/2014/main" id="{1C8EC866-04A7-4AE0-9FDB-4829D922F150}"/>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specific step will you take?</a:t>
            </a:r>
          </a:p>
        </p:txBody>
      </p:sp>
      <p:sp>
        <p:nvSpPr>
          <p:cNvPr id="25" name="Object 25">
            <a:extLst xmlns:a="http://schemas.openxmlformats.org/drawingml/2006/main">
              <a:ext uri="{FF2B5EF4-FFF2-40B4-BE49-F238E27FC236}">
                <a16:creationId xmlns:a16="http://schemas.microsoft.com/office/drawing/2014/main" id="{D87CAE68-18B9-4F1E-9225-AA1F6AC0F13E}"/>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check</a:t>
            </a:r>
          </a:p>
        </p:txBody>
      </p:sp>
      <p:sp>
        <p:nvSpPr>
          <p:cNvPr id="26" name="Object 26">
            <a:extLst xmlns:a="http://schemas.openxmlformats.org/drawingml/2006/main">
              <a:ext uri="{FF2B5EF4-FFF2-40B4-BE49-F238E27FC236}">
                <a16:creationId xmlns:a16="http://schemas.microsoft.com/office/drawing/2014/main" id="{FFC353B7-4EFD-499A-8FBE-C8803C17F7BB}"/>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When will you review it, and what will you look for?</a:t>
            </a:r>
          </a:p>
        </p:txBody>
      </p:sp>
      <p:sp>
        <p:nvSpPr>
          <p:cNvPr id="27" name="Object 27">
            <a:extLst xmlns:a="http://schemas.openxmlformats.org/drawingml/2006/main">
              <a:ext uri="{FF2B5EF4-FFF2-40B4-BE49-F238E27FC236}">
                <a16:creationId xmlns:a16="http://schemas.microsoft.com/office/drawing/2014/main" id="{AA72A32D-AA23-4E7A-BC2A-8A9C6D3BCA08}"/>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pPr>
            <a:r>
              <a:rPr sz="2300" b="1" i="0">
                <a:solidFill>
                  <a:srgbClr val="CC0033"/>
                </a:solidFill>
                <a:latin typeface="MetaPro-Bold"/>
                <a:ea typeface="MetaPro-Bold"/>
                <a:cs typeface="MetaPro-Bold"/>
              </a:rPr>
              <a:t/>
            </a:r>
          </a:p>
        </p:txBody>
      </p:sp>
      <p:sp>
        <p:nvSpPr>
          <p:cNvPr id="28" name="Object 28">
            <a:extLst xmlns:a="http://schemas.openxmlformats.org/drawingml/2006/main">
              <a:ext uri="{FF2B5EF4-FFF2-40B4-BE49-F238E27FC236}">
                <a16:creationId xmlns:a16="http://schemas.microsoft.com/office/drawing/2014/main" id="{057EA2C6-C4CC-4422-A956-8669172C5B34}"/>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pPr>
            <a:r>
              <a:rPr sz="2200" b="0" i="0">
                <a:solidFill>
                  <a:srgbClr val="171717"/>
                </a:solidFill>
                <a:latin typeface="MetaPro-Book"/>
                <a:ea typeface="MetaPro-Book"/>
                <a:cs typeface="MetaPro-Book"/>
              </a:rPr>
              <a:t/>
            </a:r>
          </a:p>
        </p:txBody>
      </p:sp>
      <p:sp>
        <p:nvSpPr>
          <p:cNvPr id="20" name="Object 20">
            <a:extLst xmlns:a="http://schemas.openxmlformats.org/drawingml/2006/main">
              <a:ext uri="{FF2B5EF4-FFF2-40B4-BE49-F238E27FC236}">
                <a16:creationId xmlns:a16="http://schemas.microsoft.com/office/drawing/2014/main" id="{C3C12D1B-B361-42CA-A247-2E4F5BDF8F03}"/>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Your next step</a:t>
            </a:r>
          </a:p>
        </p:txBody>
      </p:sp>
      <p:sp>
        <p:nvSpPr>
          <p:cNvPr id="516" name="">
            <a:extLst xmlns:a="http://schemas.openxmlformats.org/drawingml/2006/main">
              <a:ext uri="{FF2B5EF4-FFF2-40B4-BE49-F238E27FC236}">
                <a16:creationId xmlns:a16="http://schemas.microsoft.com/office/drawing/2014/main" id="{1A8F1052-4338-4226-9E62-444E91B1E175}"/>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16</a:t>
            </a:r>
          </a:p>
        </p:txBody>
      </p:sp>
    </p:spTree>
    <p:extLst>
      <p:ext uri="{BB962C8B-B14F-4D97-AF65-F5344CB8AC3E}">
        <p14:creationId xmlns:p14="http://schemas.microsoft.com/office/powerpoint/2010/main" val="787817303"/>
      </p:ext>
    </p:extLst>
  </p:cSld>
</p:sld>
</file>

<file path=ppt/slides/slide1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E2686BBC-422E-4A66-85AA-33D912C05FA7}"/>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2D5EF553-7021-4D63-9455-6432AA9783F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Resources for your next step</a:t>
            </a:r>
          </a:p>
        </p:txBody>
      </p:sp>
      <p:sp>
        <p:nvSpPr>
          <p:cNvPr id="515" name="">
            <a:extLst xmlns:a="http://schemas.openxmlformats.org/drawingml/2006/main">
              <a:ext uri="{FF2B5EF4-FFF2-40B4-BE49-F238E27FC236}">
                <a16:creationId xmlns:a16="http://schemas.microsoft.com/office/drawing/2014/main" id="{F93FFC96-1862-447F-9406-0B5EF49E6972}"/>
              </a:ext>
            </a:extLst>
          </p:cNvPr>
          <p:cNvSpPr>
            <a:spLocks xmlns:a="http://schemas.openxmlformats.org/drawingml/2006/main" noGrp="1"/>
          </p:cNvSpPr>
          <p:nvPr/>
        </p:nvSpPr>
        <p:spPr>
          <a:xfrm xmlns:a="http://schemas.openxmlformats.org/drawingml/2006/main">
            <a:off x="771525" y="22383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01</a:t>
            </a:r>
          </a:p>
        </p:txBody>
      </p:sp>
      <p:sp>
        <p:nvSpPr>
          <p:cNvPr id="516" name="">
            <a:extLst xmlns:a="http://schemas.openxmlformats.org/drawingml/2006/main">
              <a:ext uri="{FF2B5EF4-FFF2-40B4-BE49-F238E27FC236}">
                <a16:creationId xmlns:a16="http://schemas.microsoft.com/office/drawing/2014/main" id="{C21C1EE2-1867-44B1-853C-557FAE6DF2EF}"/>
              </a:ext>
            </a:extLst>
          </p:cNvPr>
          <p:cNvSpPr>
            <a:spLocks xmlns:a="http://schemas.openxmlformats.org/drawingml/2006/main" noGrp="1"/>
          </p:cNvSpPr>
          <p:nvPr/>
        </p:nvSpPr>
        <p:spPr>
          <a:xfrm xmlns:a="http://schemas.openxmlformats.org/drawingml/2006/main">
            <a:off x="1819275" y="22383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d570234cf7334b3b"/>
              </a:rPr>
              <a:t>CES offer evaluation</a:t>
            </a:r>
          </a:p>
        </p:txBody>
      </p:sp>
      <p:sp>
        <p:nvSpPr>
          <p:cNvPr id="517" name="">
            <a:extLst xmlns:a="http://schemas.openxmlformats.org/drawingml/2006/main">
              <a:ext uri="{FF2B5EF4-FFF2-40B4-BE49-F238E27FC236}">
                <a16:creationId xmlns:a16="http://schemas.microsoft.com/office/drawing/2014/main" id="{682EF92E-82EA-481B-BDE3-8A9DF0E35209}"/>
              </a:ext>
            </a:extLst>
          </p:cNvPr>
          <p:cNvSpPr>
            <a:spLocks xmlns:a="http://schemas.openxmlformats.org/drawingml/2006/main" noGrp="1"/>
          </p:cNvSpPr>
          <p:nvPr/>
        </p:nvSpPr>
        <p:spPr>
          <a:xfrm xmlns:a="http://schemas.openxmlformats.org/drawingml/2006/main">
            <a:off x="1819275" y="28575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careers.rutgers.edu/news/job-offer-evaluation-tool</a:t>
            </a:r>
          </a:p>
        </p:txBody>
      </p:sp>
      <p:sp>
        <p:nvSpPr>
          <p:cNvPr id="518" name="">
            <a:extLst xmlns:a="http://schemas.openxmlformats.org/drawingml/2006/main">
              <a:ext uri="{FF2B5EF4-FFF2-40B4-BE49-F238E27FC236}">
                <a16:creationId xmlns:a16="http://schemas.microsoft.com/office/drawing/2014/main" id="{ABE181E0-C6CF-42C8-B9CE-CA09077F3ADC}"/>
              </a:ext>
            </a:extLst>
          </p:cNvPr>
          <p:cNvSpPr>
            <a:spLocks xmlns:a="http://schemas.openxmlformats.org/drawingml/2006/main" noGrp="1"/>
          </p:cNvSpPr>
          <p:nvPr/>
        </p:nvSpPr>
        <p:spPr>
          <a:xfrm xmlns:a="http://schemas.openxmlformats.org/drawingml/2006/main">
            <a:off x="771525" y="347662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02</a:t>
            </a:r>
          </a:p>
        </p:txBody>
      </p:sp>
      <p:sp>
        <p:nvSpPr>
          <p:cNvPr id="519" name="">
            <a:extLst xmlns:a="http://schemas.openxmlformats.org/drawingml/2006/main">
              <a:ext uri="{FF2B5EF4-FFF2-40B4-BE49-F238E27FC236}">
                <a16:creationId xmlns:a16="http://schemas.microsoft.com/office/drawing/2014/main" id="{04525507-7E12-44F9-8D43-55E58719A986}"/>
              </a:ext>
            </a:extLst>
          </p:cNvPr>
          <p:cNvSpPr>
            <a:spLocks xmlns:a="http://schemas.openxmlformats.org/drawingml/2006/main" noGrp="1"/>
          </p:cNvSpPr>
          <p:nvPr/>
        </p:nvSpPr>
        <p:spPr>
          <a:xfrm xmlns:a="http://schemas.openxmlformats.org/drawingml/2006/main">
            <a:off x="1819275" y="347662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c688fe9734d04586"/>
              </a:rPr>
              <a:t>CES Guide including negotiation guidance</a:t>
            </a:r>
          </a:p>
        </p:txBody>
      </p:sp>
      <p:sp>
        <p:nvSpPr>
          <p:cNvPr id="520" name="">
            <a:extLst xmlns:a="http://schemas.openxmlformats.org/drawingml/2006/main">
              <a:ext uri="{FF2B5EF4-FFF2-40B4-BE49-F238E27FC236}">
                <a16:creationId xmlns:a16="http://schemas.microsoft.com/office/drawing/2014/main" id="{9B728B45-2ABF-4095-8E8F-FABE09B30027}"/>
              </a:ext>
            </a:extLst>
          </p:cNvPr>
          <p:cNvSpPr>
            <a:spLocks xmlns:a="http://schemas.openxmlformats.org/drawingml/2006/main" noGrp="1"/>
          </p:cNvSpPr>
          <p:nvPr/>
        </p:nvSpPr>
        <p:spPr>
          <a:xfrm xmlns:a="http://schemas.openxmlformats.org/drawingml/2006/main">
            <a:off x="1819275" y="409575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careers.rutgers.edu/students-alumni/career-internship-guide</a:t>
            </a:r>
          </a:p>
        </p:txBody>
      </p:sp>
      <p:sp>
        <p:nvSpPr>
          <p:cNvPr id="521" name="">
            <a:extLst xmlns:a="http://schemas.openxmlformats.org/drawingml/2006/main">
              <a:ext uri="{FF2B5EF4-FFF2-40B4-BE49-F238E27FC236}">
                <a16:creationId xmlns:a16="http://schemas.microsoft.com/office/drawing/2014/main" id="{BD1BC485-0D47-4A59-A893-24C2C15F9519}"/>
              </a:ext>
            </a:extLst>
          </p:cNvPr>
          <p:cNvSpPr>
            <a:spLocks xmlns:a="http://schemas.openxmlformats.org/drawingml/2006/main" noGrp="1"/>
          </p:cNvSpPr>
          <p:nvPr/>
        </p:nvSpPr>
        <p:spPr>
          <a:xfrm xmlns:a="http://schemas.openxmlformats.org/drawingml/2006/main">
            <a:off x="771525" y="47148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03</a:t>
            </a:r>
          </a:p>
        </p:txBody>
      </p:sp>
      <p:sp>
        <p:nvSpPr>
          <p:cNvPr id="522" name="">
            <a:extLst xmlns:a="http://schemas.openxmlformats.org/drawingml/2006/main">
              <a:ext uri="{FF2B5EF4-FFF2-40B4-BE49-F238E27FC236}">
                <a16:creationId xmlns:a16="http://schemas.microsoft.com/office/drawing/2014/main" id="{9DEB1332-01A2-4CB5-AF3B-B9FC5AAF29D3}"/>
              </a:ext>
            </a:extLst>
          </p:cNvPr>
          <p:cNvSpPr>
            <a:spLocks xmlns:a="http://schemas.openxmlformats.org/drawingml/2006/main" noGrp="1"/>
          </p:cNvSpPr>
          <p:nvPr/>
        </p:nvSpPr>
        <p:spPr>
          <a:xfrm xmlns:a="http://schemas.openxmlformats.org/drawingml/2006/main">
            <a:off x="1819275" y="47148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d5245aa77ae042e1"/>
              </a:rPr>
              <a:t>CES advising</a:t>
            </a:r>
          </a:p>
        </p:txBody>
      </p:sp>
      <p:sp>
        <p:nvSpPr>
          <p:cNvPr id="523" name="">
            <a:extLst xmlns:a="http://schemas.openxmlformats.org/drawingml/2006/main">
              <a:ext uri="{FF2B5EF4-FFF2-40B4-BE49-F238E27FC236}">
                <a16:creationId xmlns:a16="http://schemas.microsoft.com/office/drawing/2014/main" id="{34AA6F0D-CFD9-4330-B920-C66714EBBF4D}"/>
              </a:ext>
            </a:extLst>
          </p:cNvPr>
          <p:cNvSpPr>
            <a:spLocks xmlns:a="http://schemas.openxmlformats.org/drawingml/2006/main" noGrp="1"/>
          </p:cNvSpPr>
          <p:nvPr/>
        </p:nvSpPr>
        <p:spPr>
          <a:xfrm xmlns:a="http://schemas.openxmlformats.org/drawingml/2006/main">
            <a:off x="1819275" y="53340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careers.rutgers.edu/students-and-alumni</a:t>
            </a:r>
          </a:p>
        </p:txBody>
      </p:sp>
      <p:sp>
        <p:nvSpPr>
          <p:cNvPr id="524" name="">
            <a:extLst xmlns:a="http://schemas.openxmlformats.org/drawingml/2006/main">
              <a:ext uri="{FF2B5EF4-FFF2-40B4-BE49-F238E27FC236}">
                <a16:creationId xmlns:a16="http://schemas.microsoft.com/office/drawing/2014/main" id="{40113C12-49CD-4253-AC9F-D26786BAD8C6}"/>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17</a:t>
            </a:r>
          </a:p>
        </p:txBody>
      </p:sp>
    </p:spTree>
    <p:extLst>
      <p:ext uri="{BB962C8B-B14F-4D97-AF65-F5344CB8AC3E}">
        <p14:creationId xmlns:p14="http://schemas.microsoft.com/office/powerpoint/2010/main" val="1356448442"/>
      </p:ext>
    </p:extLst>
  </p:cSld>
</p:sld>
</file>

<file path=ppt/theme/theme1.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2026-11-02T03:54:22.1870000Z</dcterms:created>
  <dcterms:modified xsi:type="dcterms:W3CDTF">2026-11-02T03:54:22.1870000Z</dcterms:modified>
</coreProperties>
</file>