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ddc25c69e0543f0" /><Relationship Type="http://schemas.openxmlformats.org/officeDocument/2006/relationships/extended-properties" Target="/docProps/app.xml" Id="R01ba8105de8c4ba3" /><Relationship Type="http://schemas.openxmlformats.org/officeDocument/2006/relationships/officeDocument" Target="/ppt/presentation.xml" Id="R4d1e0a5b65684593" /></Relationships>
</file>

<file path=ppt/presentation.xml><?xml version="1.0" encoding="utf-8"?>
<p:presentation xmlns:p="http://schemas.openxmlformats.org/presentationml/2006/main">
  <p:sldMasterIdLst>
    <p:sldMasterId xmlns:r="http://schemas.openxmlformats.org/officeDocument/2006/relationships" id="2147483648" r:id="R21d567b404e54f03"/>
  </p:sldMasterIdLst>
  <p:notesMasterIdLst>
    <p:notesMasterId xmlns:r="http://schemas.openxmlformats.org/officeDocument/2006/relationships" r:id="R541d30e75503411b"/>
  </p:notesMasterIdLst>
  <p:sldIdLst>
    <p:sldId xmlns:r="http://schemas.openxmlformats.org/officeDocument/2006/relationships" id="256" r:id="Rb673f7c5bac84a10"/>
    <p:sldId xmlns:r="http://schemas.openxmlformats.org/officeDocument/2006/relationships" id="257" r:id="R1ac078337d014cac"/>
    <p:sldId xmlns:r="http://schemas.openxmlformats.org/officeDocument/2006/relationships" id="258" r:id="Rb0d65341a9974d8c"/>
    <p:sldId xmlns:r="http://schemas.openxmlformats.org/officeDocument/2006/relationships" id="259" r:id="R0809475b8a5140f3"/>
    <p:sldId xmlns:r="http://schemas.openxmlformats.org/officeDocument/2006/relationships" id="260" r:id="Ra972e04d46fa4952"/>
    <p:sldId xmlns:r="http://schemas.openxmlformats.org/officeDocument/2006/relationships" id="261" r:id="Rb3010f3b05fa4840"/>
    <p:sldId xmlns:r="http://schemas.openxmlformats.org/officeDocument/2006/relationships" id="262" r:id="R57f0c212043344f0"/>
    <p:sldId xmlns:r="http://schemas.openxmlformats.org/officeDocument/2006/relationships" id="263" r:id="Rc5a88f16d727434b"/>
    <p:sldId xmlns:r="http://schemas.openxmlformats.org/officeDocument/2006/relationships" id="264" r:id="R447ccb07583a494c"/>
    <p:sldId xmlns:r="http://schemas.openxmlformats.org/officeDocument/2006/relationships" id="265" r:id="R0d98c1d7737544bd"/>
    <p:sldId xmlns:r="http://schemas.openxmlformats.org/officeDocument/2006/relationships" id="266" r:id="R485159b49d424480"/>
    <p:sldId xmlns:r="http://schemas.openxmlformats.org/officeDocument/2006/relationships" id="267" r:id="R53cd2c6793f44d9e"/>
    <p:sldId xmlns:r="http://schemas.openxmlformats.org/officeDocument/2006/relationships" id="268" r:id="Rb247371cbb774fd4"/>
    <p:sldId xmlns:r="http://schemas.openxmlformats.org/officeDocument/2006/relationships" id="269" r:id="Rb8c2348a006b40b8"/>
    <p:sldId xmlns:r="http://schemas.openxmlformats.org/officeDocument/2006/relationships" id="270" r:id="R406604127fbf49a1"/>
    <p:sldId xmlns:r="http://schemas.openxmlformats.org/officeDocument/2006/relationships" id="271" r:id="Ra4ecbb672a4245c4"/>
    <p:sldId xmlns:r="http://schemas.openxmlformats.org/officeDocument/2006/relationships" id="272" r:id="R64028d84cfe84c30"/>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c8620f08f6744865" /><Relationship Type="http://schemas.openxmlformats.org/officeDocument/2006/relationships/slideMaster" Target="/ppt/slideMasters/slideMaster1.xml" Id="R21d567b404e54f03" /><Relationship Type="http://schemas.openxmlformats.org/officeDocument/2006/relationships/notesMaster" Target="/ppt/notesMasters/notesMaster1.xml" Id="R541d30e75503411b" /><Relationship Type="http://schemas.openxmlformats.org/officeDocument/2006/relationships/presProps" Target="/ppt/presProps.xml" Id="R1b3c392096bb4b4c" /><Relationship Type="http://schemas.openxmlformats.org/officeDocument/2006/relationships/viewProps" Target="/ppt/viewProps.xml" Id="R78ecbdf5997c42b7" /><Relationship Type="http://schemas.openxmlformats.org/officeDocument/2006/relationships/tableStyles" Target="/ppt/tableStyles.xml" Id="Ra7ed3fa407a04b17" /><Relationship Type="http://schemas.openxmlformats.org/officeDocument/2006/relationships/slide" Target="/ppt/slides/slide1.xml" Id="Rb673f7c5bac84a10" /><Relationship Type="http://schemas.openxmlformats.org/officeDocument/2006/relationships/slide" Target="/ppt/slides/slide2.xml" Id="R1ac078337d014cac" /><Relationship Type="http://schemas.openxmlformats.org/officeDocument/2006/relationships/slide" Target="/ppt/slides/slide3.xml" Id="Rb0d65341a9974d8c" /><Relationship Type="http://schemas.openxmlformats.org/officeDocument/2006/relationships/slide" Target="/ppt/slides/slide4.xml" Id="R0809475b8a5140f3" /><Relationship Type="http://schemas.openxmlformats.org/officeDocument/2006/relationships/slide" Target="/ppt/slides/slide5.xml" Id="Ra972e04d46fa4952" /><Relationship Type="http://schemas.openxmlformats.org/officeDocument/2006/relationships/slide" Target="/ppt/slides/slide6.xml" Id="Rb3010f3b05fa4840" /><Relationship Type="http://schemas.openxmlformats.org/officeDocument/2006/relationships/slide" Target="/ppt/slides/slide7.xml" Id="R57f0c212043344f0" /><Relationship Type="http://schemas.openxmlformats.org/officeDocument/2006/relationships/slide" Target="/ppt/slides/slide8.xml" Id="Rc5a88f16d727434b" /><Relationship Type="http://schemas.openxmlformats.org/officeDocument/2006/relationships/slide" Target="/ppt/slides/slide9.xml" Id="R447ccb07583a494c" /><Relationship Type="http://schemas.openxmlformats.org/officeDocument/2006/relationships/slide" Target="/ppt/slides/slide10.xml" Id="R0d98c1d7737544bd" /><Relationship Type="http://schemas.openxmlformats.org/officeDocument/2006/relationships/slide" Target="/ppt/slides/slide11.xml" Id="R485159b49d424480" /><Relationship Type="http://schemas.openxmlformats.org/officeDocument/2006/relationships/slide" Target="/ppt/slides/slide12.xml" Id="R53cd2c6793f44d9e" /><Relationship Type="http://schemas.openxmlformats.org/officeDocument/2006/relationships/slide" Target="/ppt/slides/slide13.xml" Id="Rb247371cbb774fd4" /><Relationship Type="http://schemas.openxmlformats.org/officeDocument/2006/relationships/slide" Target="/ppt/slides/slide14.xml" Id="Rb8c2348a006b40b8" /><Relationship Type="http://schemas.openxmlformats.org/officeDocument/2006/relationships/slide" Target="/ppt/slides/slide15.xml" Id="R406604127fbf49a1" /><Relationship Type="http://schemas.openxmlformats.org/officeDocument/2006/relationships/slide" Target="/ppt/slides/slide16.xml" Id="Ra4ecbb672a4245c4" /><Relationship Type="http://schemas.openxmlformats.org/officeDocument/2006/relationships/slide" Target="/ppt/slides/slide17.xml" Id="R64028d84cfe84c3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a5b55b6057a4fc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97f305e683c4d8d" /><Relationship Type="http://schemas.openxmlformats.org/officeDocument/2006/relationships/notesMaster" Target="/ppt/notesMasters/notesMaster1.xml" Id="Re32a52b0a1b2456e" /></Relationships>
</file>

<file path=ppt/notesSlides/_rels/notesSlide2.xml.rels>&#65279;<?xml version="1.0" encoding="utf-8"?><Relationships xmlns="http://schemas.openxmlformats.org/package/2006/relationships"><Relationship Type="http://schemas.openxmlformats.org/officeDocument/2006/relationships/slide" Target="/ppt/slides/slide2.xml" Id="R48a9804dacd94c7d" /><Relationship Type="http://schemas.openxmlformats.org/officeDocument/2006/relationships/notesMaster" Target="/ppt/notesMasters/notesMaster1.xml" Id="Ra57d714c69174605" /></Relationships>
</file>

<file path=ppt/notesSlides/_rels/notesSlide3.xml.rels>&#65279;<?xml version="1.0" encoding="utf-8"?><Relationships xmlns="http://schemas.openxmlformats.org/package/2006/relationships"><Relationship Type="http://schemas.openxmlformats.org/officeDocument/2006/relationships/slide" Target="/ppt/slides/slide3.xml" Id="R7660c8457ce446f7" /><Relationship Type="http://schemas.openxmlformats.org/officeDocument/2006/relationships/notesMaster" Target="/ppt/notesMasters/notesMaster1.xml" Id="R83e1c5f2388d484d" /></Relationships>
</file>

<file path=ppt/notesSlides/_rels/notesSlide4.xml.rels>&#65279;<?xml version="1.0" encoding="utf-8"?><Relationships xmlns="http://schemas.openxmlformats.org/package/2006/relationships"><Relationship Type="http://schemas.openxmlformats.org/officeDocument/2006/relationships/slide" Target="/ppt/slides/slide4.xml" Id="Re4db48595e464707" /><Relationship Type="http://schemas.openxmlformats.org/officeDocument/2006/relationships/notesMaster" Target="/ppt/notesMasters/notesMaster1.xml" Id="R87194a2238d54641" /></Relationships>
</file>

<file path=ppt/notesSlides/_rels/notesSlide5.xml.rels>&#65279;<?xml version="1.0" encoding="utf-8"?><Relationships xmlns="http://schemas.openxmlformats.org/package/2006/relationships"><Relationship Type="http://schemas.openxmlformats.org/officeDocument/2006/relationships/slide" Target="/ppt/slides/slide5.xml" Id="R58277804b5b448a1" /><Relationship Type="http://schemas.openxmlformats.org/officeDocument/2006/relationships/notesMaster" Target="/ppt/notesMasters/notesMaster1.xml" Id="Rbfd97781d3324d0c" /></Relationships>
</file>

<file path=ppt/notesSlides/_rels/notesSlide6.xml.rels>&#65279;<?xml version="1.0" encoding="utf-8"?><Relationships xmlns="http://schemas.openxmlformats.org/package/2006/relationships"><Relationship Type="http://schemas.openxmlformats.org/officeDocument/2006/relationships/slide" Target="/ppt/slides/slide6.xml" Id="R69e02af0b10b41e9" /><Relationship Type="http://schemas.openxmlformats.org/officeDocument/2006/relationships/notesMaster" Target="/ppt/notesMasters/notesMaster1.xml" Id="Rec30b4651ab242e5" /></Relationships>
</file>

<file path=ppt/notesSlides/_rels/notesSlide7.xml.rels>&#65279;<?xml version="1.0" encoding="utf-8"?><Relationships xmlns="http://schemas.openxmlformats.org/package/2006/relationships"><Relationship Type="http://schemas.openxmlformats.org/officeDocument/2006/relationships/slide" Target="/ppt/slides/slide7.xml" Id="R96199ec0190042f7" /><Relationship Type="http://schemas.openxmlformats.org/officeDocument/2006/relationships/notesMaster" Target="/ppt/notesMasters/notesMaster1.xml" Id="Rf339eb5f68534359" /></Relationships>
</file>

<file path=ppt/notesSlides/_rels/notesSlide8.xml.rels>&#65279;<?xml version="1.0" encoding="utf-8"?><Relationships xmlns="http://schemas.openxmlformats.org/package/2006/relationships"><Relationship Type="http://schemas.openxmlformats.org/officeDocument/2006/relationships/slide" Target="/ppt/slides/slide8.xml" Id="R5daaf08fc2f14fed" /><Relationship Type="http://schemas.openxmlformats.org/officeDocument/2006/relationships/notesMaster" Target="/ppt/notesMasters/notesMaster1.xml" Id="R11c5cac023d74e0a" /></Relationships>
</file>

<file path=ppt/notesSlides/_rels/notesSlide9.xml.rels>&#65279;<?xml version="1.0" encoding="utf-8"?><Relationships xmlns="http://schemas.openxmlformats.org/package/2006/relationships"><Relationship Type="http://schemas.openxmlformats.org/officeDocument/2006/relationships/slide" Target="/ppt/slides/slide9.xml" Id="R5006d2540a0a47de" /><Relationship Type="http://schemas.openxmlformats.org/officeDocument/2006/relationships/notesMaster" Target="/ppt/notesMasters/notesMaster1.xml" Id="R8364d73babfb480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e8f5564249e46a7" /><Relationship Type="http://schemas.openxmlformats.org/officeDocument/2006/relationships/notesMaster" Target="/ppt/notesMasters/notesMaster1.xml" Id="Re0ccac06f589459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e9818c8c4e1412b" /><Relationship Type="http://schemas.openxmlformats.org/officeDocument/2006/relationships/notesMaster" Target="/ppt/notesMasters/notesMaster1.xml" Id="R4b994a21e42c40a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127bad4d7764f09" /><Relationship Type="http://schemas.openxmlformats.org/officeDocument/2006/relationships/notesMaster" Target="/ppt/notesMasters/notesMaster1.xml" Id="Rfe2630ff20b8423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82638b9be6d4ec2" /><Relationship Type="http://schemas.openxmlformats.org/officeDocument/2006/relationships/notesMaster" Target="/ppt/notesMasters/notesMaster1.xml" Id="Rcf0335b56b394e5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fbfaf0458ef49a7" /><Relationship Type="http://schemas.openxmlformats.org/officeDocument/2006/relationships/notesMaster" Target="/ppt/notesMasters/notesMaster1.xml" Id="Rea26e50a7c4f471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41c4de4f7f04f2c" /><Relationship Type="http://schemas.openxmlformats.org/officeDocument/2006/relationships/notesMaster" Target="/ppt/notesMasters/notesMaster1.xml" Id="Rdfbbb582bb6649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cfa57b1716949f3" /><Relationship Type="http://schemas.openxmlformats.org/officeDocument/2006/relationships/notesMaster" Target="/ppt/notesMasters/notesMaster1.xml" Id="R72593a8fd4a74ba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ec45bb51943419a" /><Relationship Type="http://schemas.openxmlformats.org/officeDocument/2006/relationships/notesMaster" Target="/ppt/notesMasters/notesMaster1.xml" Id="Ra0b5158b6420426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Prepare Evidence-Based Job Applications</a:t>
            </a:r>
          </a:p>
          <a:p xmlns:a="http://schemas.openxmlformats.org/drawingml/2006/main">
            <a:r>
              <a:t>SLIDE 1 OF 17</a:t>
            </a:r>
            <a:endParaRPr/>
          </a:p>
          <a:p xmlns:a="http://schemas.openxmlformats.org/drawingml/2006/main">
            <a:r>
              <a:t/>
            </a:r>
          </a:p>
          <a:p xmlns:a="http://schemas.openxmlformats.org/drawingml/2006/main">
            <a:r>
              <a:t>FACILITATOR GUIDE</a:t>
            </a:r>
          </a:p>
          <a:p xmlns:a="http://schemas.openxmlformats.org/drawingml/2006/main">
            <a:r>
              <a:t>Learning objectives</a:t>
            </a:r>
          </a:p>
          <a:p xmlns:a="http://schemas.openxmlformats.org/drawingml/2006/main">
            <a:r>
              <a:t>Identify requirements and preferences in a posting.</a:t>
            </a:r>
          </a:p>
          <a:p xmlns:a="http://schemas.openxmlformats.org/drawingml/2006/main">
            <a:r>
              <a:t>Connect experience to an actual requirement without inventing qualifications.</a:t>
            </a:r>
          </a:p>
          <a:p xmlns:a="http://schemas.openxmlformats.org/drawingml/2006/main">
            <a:r>
              <a:t>Revise a resume statement or application paragraph after feedback.</a:t>
            </a:r>
          </a:p>
          <a:p xmlns:a="http://schemas.openxmlformats.org/drawingml/2006/main">
            <a:r>
              <a:t>Use AI critically and plan primary, alternative, and adjacent applications.</a:t>
            </a:r>
          </a:p>
          <a:p xmlns:a="http://schemas.openxmlformats.org/drawingml/2006/main">
            <a:r>
              <a:t/>
            </a:r>
          </a:p>
          <a:p xmlns:a="http://schemas.openxmlformats.org/drawingml/2006/main">
            <a:r>
              <a:t>Preparation and materials</a:t>
            </a:r>
          </a:p>
          <a:p xmlns:a="http://schemas.openxmlformats.org/drawingml/2006/main">
            <a:r>
              <a:t>Read this guide and the linked resources before teaching. Rehearse the worked example. Print the Student planner and make the key terms and feedback checklist available. Prepare a timer, writing space, and A/B/C/D response method. Slides and paid tools are not required. Keep the instructor answer key separate from student materials.</a:t>
            </a:r>
          </a:p>
          <a:p xmlns:a="http://schemas.openxmlformats.org/drawingml/2006/main">
            <a:r>
              <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a:p xmlns:a="http://schemas.openxmlformats.org/drawingml/2006/main">
            <a:r>
              <a:t/>
            </a:r>
          </a:p>
          <a:p xmlns:a="http://schemas.openxmlformats.org/drawingml/2006/main">
            <a:r>
              <a:t>PHOTO</a:t>
            </a:r>
          </a:p>
          <a:p xmlns:a="http://schemas.openxmlformats.org/drawingml/2006/main">
            <a:r>
              <a:t>Image embedded in authorized Symposium reference deck: image12.jpeg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Prepare Evidence-Based Job Applications</a:t>
            </a:r>
          </a:p>
          <a:p xmlns:a="http://schemas.openxmlformats.org/drawingml/2006/main">
            <a:r>
              <a:t>SLIDE 2 OF 17</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0 to 5 minutes Opening challenge</a:t>
            </a:r>
          </a:p>
          <a:p xmlns:a="http://schemas.openxmlformats.org/drawingml/2006/main">
            <a:r>
              <a:t>Facilitator actions:</a:t>
            </a:r>
          </a:p>
          <a:p xmlns:a="http://schemas.openxmlformats.org/drawingml/2006/main">
            <a:r>
              <a:t>Read the prompt below. Give one minute to think, two minutes for partners to try it, and two minutes to hear two observations. Start with participation before explaining the framework.</a:t>
            </a:r>
          </a:p>
          <a:p xmlns:a="http://schemas.openxmlformats.org/drawingml/2006/main">
            <a:r>
              <a:t>Say to students:</a:t>
            </a:r>
          </a:p>
          <a:p xmlns:a="http://schemas.openxmlformats.org/drawingml/2006/main">
            <a:r>
              <a:t>“Compare “Helped with projects” with “Checked source records and corrected inconsistent entries before the team finalized its report.” Underline the action in each and vote on which gives a reviewer more useful evidence. Explain why.”</a:t>
            </a:r>
          </a:p>
          <a:p xmlns:a="http://schemas.openxmlformats.org/drawingml/2006/main">
            <a:r>
              <a:t>Ask students:</a:t>
            </a:r>
          </a:p>
          <a:p xmlns:a="http://schemas.openxmlformats.org/drawingml/2006/main">
            <a:r>
              <a:t>“What did you notice, and what would help you improve your next attempt?”</a:t>
            </a:r>
          </a:p>
          <a:p xmlns:a="http://schemas.openxmlformats.org/drawingml/2006/main">
            <a:r>
              <a:t>Expected responses:</a:t>
            </a:r>
          </a:p>
          <a:p xmlns:a="http://schemas.openxmlformats.org/drawingml/2006/main">
            <a:r>
              <a:t>A specific observation about the task, a choice, or a gap in information.</a:t>
            </a:r>
          </a:p>
          <a:p xmlns:a="http://schemas.openxmlformats.org/drawingml/2006/main">
            <a:r>
              <a:t>If students need support:</a:t>
            </a:r>
          </a:p>
          <a:p xmlns:a="http://schemas.openxmlformats.org/drawingml/2006/main">
            <a:r>
              <a:t>For a duty-only statement, ask what the student personally did and why it mattered. For an invented metric, remove it and describe an honest purpose or outcome. For a missing required qualification, identify the gap or ask for clarification; do not teach keyword stuffing or falsely claiming the qualification.</a:t>
            </a:r>
          </a:p>
          <a:p xmlns:a="http://schemas.openxmlformats.org/drawingml/2006/main">
            <a:r>
              <a:t>Transition to the next activity:</a:t>
            </a:r>
          </a:p>
          <a:p xmlns:a="http://schemas.openxmlformats.org/drawingml/2006/main">
            <a:r>
              <a:t>“Let us add language and a method that can help with the next attempt.”</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Prepare Evidence-Based Job Applications</a:t>
            </a:r>
          </a:p>
          <a:p xmlns:a="http://schemas.openxmlformats.org/drawingml/2006/main">
            <a:r>
              <a:t>SLIDE 3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“An application helps a reviewer see evidence relevant to a particular opportunity. Start with the posting, identify what is required, and select truthful examples of your contribution. Use numbers only when supported. AI may help you question or revise wording, but you must verify every claim and follow the opportunity’s instructions.”</a:t>
            </a:r>
          </a:p>
          <a:p xmlns:a="http://schemas.openxmlformats.org/drawingml/2006/main">
            <a:r>
              <a:t/>
            </a:r>
          </a:p>
          <a:p xmlns:a="http://schemas.openxmlformats.org/drawingml/2006/main">
            <a:r>
              <a:t>Key terms:</a:t>
            </a:r>
          </a:p>
          <a:p xmlns:a="http://schemas.openxmlformats.org/drawingml/2006/main">
            <a:r>
              <a:t>Requirement: A condition the posting says is needed; clarify ambiguous wording with an appropriate source.</a:t>
            </a:r>
          </a:p>
          <a:p xmlns:a="http://schemas.openxmlformats.org/drawingml/2006/main">
            <a:r>
              <a:t>Evidence: A specific action, output, result, or feedback supporting a claim.</a:t>
            </a:r>
          </a:p>
          <a:p xmlns:a="http://schemas.openxmlformats.org/drawingml/2006/main">
            <a:r>
              <a:t>Tailoring: Selecting accurate details relevant to a particular opportunity.</a:t>
            </a:r>
          </a:p>
          <a:p xmlns:a="http://schemas.openxmlformats.org/drawingml/2006/main">
            <a:r>
              <a:t>Accomplishment statement: A concise description of your contribution and its result or purpose.</a:t>
            </a:r>
          </a:p>
          <a:p xmlns:a="http://schemas.openxmlformats.org/drawingml/2006/main">
            <a:r>
              <a:t>AI assisted drafting: Using a tool for suggestions while checking truth, relevance, privacy, and any application rules.</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Prepare Evidence-Based Job Applications</a:t>
            </a:r>
          </a:p>
          <a:p xmlns:a="http://schemas.openxmlformats.org/drawingml/2006/main">
            <a:r>
              <a:t>SLIDE 4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“An application helps a reviewer see evidence relevant to a particular opportunity. Start with the posting, identify what is required, and select truthful examples of your contribution. Use numbers only when supported. AI may help you question or revise wording, but you must verify every claim and follow the opportunity’s instructions.”</a:t>
            </a:r>
          </a:p>
          <a:p xmlns:a="http://schemas.openxmlformats.org/drawingml/2006/main">
            <a:r>
              <a:t/>
            </a:r>
          </a:p>
          <a:p xmlns:a="http://schemas.openxmlformats.org/drawingml/2006/main">
            <a:r>
              <a:t>Key terms:</a:t>
            </a:r>
          </a:p>
          <a:p xmlns:a="http://schemas.openxmlformats.org/drawingml/2006/main">
            <a:r>
              <a:t>Requirement: A condition the posting says is needed; clarify ambiguous wording with an appropriate source.</a:t>
            </a:r>
          </a:p>
          <a:p xmlns:a="http://schemas.openxmlformats.org/drawingml/2006/main">
            <a:r>
              <a:t>Evidence: A specific action, output, result, or feedback supporting a claim.</a:t>
            </a:r>
          </a:p>
          <a:p xmlns:a="http://schemas.openxmlformats.org/drawingml/2006/main">
            <a:r>
              <a:t>Tailoring: Selecting accurate details relevant to a particular opportunity.</a:t>
            </a:r>
          </a:p>
          <a:p xmlns:a="http://schemas.openxmlformats.org/drawingml/2006/main">
            <a:r>
              <a:t>Accomplishment statement: A concise description of your contribution and its result or purpose.</a:t>
            </a:r>
          </a:p>
          <a:p xmlns:a="http://schemas.openxmlformats.org/drawingml/2006/main">
            <a:r>
              <a:t>AI assisted drafting: Using a tool for suggestions while checking truth, relevance, privacy, and any application rules.</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Prepare Evidence-Based Job Applications</a:t>
            </a:r>
          </a:p>
          <a:p xmlns:a="http://schemas.openxmlformats.org/drawingml/2006/main">
            <a:r>
              <a:t>SLIDE 5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12 to 20 minutes Shared case</a:t>
            </a:r>
          </a:p>
          <a:p xmlns:a="http://schemas.openxmlformats.org/drawingml/2006/main">
            <a:r>
              <a:t>Read aloud:</a:t>
            </a:r>
          </a:p>
          <a:p xmlns:a="http://schemas.openxmlformats.org/drawingml/2006/main">
            <a:r>
              <a:t>A fictional program-assistant posting requests accurate records, clear communication, and teamwork. Morgan has maintained a student club attendance sheet and explained event instructions. An AI draft claims Morgan supervised a department and improved productivity by 40 percent, neither of which occurred.</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Remove the invented role and number. Match record checking and instruction writing to the posting with specific actions. Ask what outcome is actually known. A defensible draft is “Maintained the club attendance sheet and checked entries before sharing the report with the committee.” A result can describe use or purpose when a numerical improvement is not known.</a:t>
            </a:r>
          </a:p>
          <a:p xmlns:a="http://schemas.openxmlformats.org/drawingml/2006/main">
            <a:r>
              <a:t/>
            </a:r>
          </a:p>
          <a:p xmlns:a="http://schemas.openxmlformats.org/drawingml/2006/main">
            <a:r>
              <a:t>Original case:</a:t>
            </a:r>
          </a:p>
          <a:p xmlns:a="http://schemas.openxmlformats.org/drawingml/2006/main">
            <a:r>
              <a:t>A fictional program-assistant posting requests accurate records, clear communication, and teamwork. Morgan has maintained a student club attendance sheet and explained event instructions. An AI draft claims Morgan supervised a department and improved productivity by 40 percent, neither of which occurred.</a:t>
            </a:r>
          </a:p>
          <a:p xmlns:a="http://schemas.openxmlformats.org/drawingml/2006/main">
            <a:r>
              <a:t>Allow pair discussion before showing the next slide.</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Library/Rutgers (R-Comm)/NR18OIT_Students5408N.JPG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Prepare Evidence-Based Job Applications</a:t>
            </a:r>
          </a:p>
          <a:p xmlns:a="http://schemas.openxmlformats.org/drawingml/2006/main">
            <a:r>
              <a:t>SLIDE 6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Remove the invented role and number. Match record checking and instruction writing to the posting with specific actions. Ask what outcome is actually known. A defensible draft is “Maintained the club attendance sheet and checked entries before sharing the report with the committee.” A result can describe use or purpose when a numerical improvement is not known.</a:t>
            </a:r>
          </a:p>
          <a:p xmlns:a="http://schemas.openxmlformats.org/drawingml/2006/main">
            <a:r>
              <a:t/>
            </a:r>
          </a:p>
          <a:p xmlns:a="http://schemas.openxmlformats.org/drawingml/2006/main">
            <a:r>
              <a:t>12 to 20 minutes Shared case</a:t>
            </a:r>
          </a:p>
          <a:p xmlns:a="http://schemas.openxmlformats.org/drawingml/2006/main">
            <a:r>
              <a:t>Read aloud:</a:t>
            </a:r>
          </a:p>
          <a:p xmlns:a="http://schemas.openxmlformats.org/drawingml/2006/main">
            <a:r>
              <a:t>A fictional program-assistant posting requests accurate records, clear communication, and teamwork. Morgan has maintained a student club attendance sheet and explained event instructions. An AI draft claims Morgan supervised a department and improved productivity by 40 percent, neither of which occurred.</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Remove the invented role and number. Match record checking and instruction writing to the posting with specific actions. Ask what outcome is actually known. A defensible draft is “Maintained the club attendance sheet and checked entries before sharing the report with the committee.” A result can describe use or purpose when a numerical improvement is not known.</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Prepare Evidence-Based Job Applications</a:t>
            </a:r>
          </a:p>
          <a:p xmlns:a="http://schemas.openxmlformats.org/drawingml/2006/main">
            <a:r>
              <a:t>SLIDE 7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20 to 35 minutes Main activity</a:t>
            </a:r>
          </a:p>
          <a:p xmlns:a="http://schemas.openxmlformats.org/drawingml/2006/main">
            <a:r>
              <a:t>Facilitator actions:</a:t>
            </a:r>
          </a:p>
          <a:p xmlns:a="http://schemas.openxmlformats.org/drawingml/2006/main">
            <a:r>
              <a:t>Use the Application evidence planner. Spend three minutes marking requirements in a real posting or the fictional case, five building an evidence match, four drafting two statements, and three checking claims and search alternatives. If students use AI, have them critique a supplied fictional draft; no account or upload of personal material is required.</a:t>
            </a:r>
          </a:p>
          <a:p xmlns:a="http://schemas.openxmlformats.org/drawingml/2006/main">
            <a:r>
              <a:t>Say to students:</a:t>
            </a:r>
          </a:p>
          <a:p xmlns:a="http://schemas.openxmlformats.org/drawingml/2006/main">
            <a:r>
              <a:t>“Create a first draft using the planner. Mark anything you do not know instead of inventing a fact. You will receive feedback and revise.”</a:t>
            </a:r>
          </a:p>
          <a:p xmlns:a="http://schemas.openxmlformats.org/drawingml/2006/main">
            <a:r>
              <a:t>Coaching guidance:</a:t>
            </a:r>
          </a:p>
          <a:p xmlns:a="http://schemas.openxmlformats.org/drawingml/2006/main">
            <a:r>
              <a:t>For a duty-only statement, ask what the student personally did and why it mattered. For an invented metric, remove it and describe an honest purpose or outcome. For a missing required qualification, identify the gap or ask for clarification; do not teach keyword stuffing or falsely claiming the qualification.</a:t>
            </a:r>
          </a:p>
          <a:p xmlns:a="http://schemas.openxmlformats.org/drawingml/2006/main">
            <a:r>
              <a:t>Transition to the next activity:</a:t>
            </a:r>
          </a:p>
          <a:p xmlns:a="http://schemas.openxmlformats.org/drawingml/2006/main">
            <a:r>
              <a:t>“Choose the part of your draft you most want a listener to test.”</a:t>
            </a:r>
          </a:p>
          <a:p xmlns:a="http://schemas.openxmlformats.org/drawingml/2006/main">
            <a:r>
              <a:t/>
            </a:r>
          </a:p>
          <a:p xmlns:a="http://schemas.openxmlformats.org/drawingml/2006/main">
            <a:r>
              <a:t>WORKSHEET PROMPTS</a:t>
            </a:r>
          </a:p>
          <a:p xmlns:a="http://schemas.openxmlformats.org/drawingml/2006/main">
            <a:r>
              <a:t>Opportunity, source, and access date. Identify two requirements and distinguish any preferences.</a:t>
            </a:r>
          </a:p>
          <a:p xmlns:a="http://schemas.openxmlformats.org/drawingml/2006/main">
            <a:r>
              <a:t/>
            </a:r>
          </a:p>
          <a:p xmlns:a="http://schemas.openxmlformats.org/drawingml/2006/main">
            <a:r>
              <a:t>For each requirement, record an experience, your action, a known result or purpose, and evidence you could explain.</a:t>
            </a:r>
          </a:p>
          <a:p xmlns:a="http://schemas.openxmlformats.org/drawingml/2006/main">
            <a:r>
              <a:t/>
            </a:r>
          </a:p>
          <a:p xmlns:a="http://schemas.openxmlformats.org/drawingml/2006/main">
            <a:r>
              <a:t>Draft two resume statements or a short application paragraph using only verified details.</a:t>
            </a:r>
          </a:p>
          <a:p xmlns:a="http://schemas.openxmlformats.org/drawingml/2006/main">
            <a:r>
              <a:t/>
            </a:r>
          </a:p>
          <a:p xmlns:a="http://schemas.openxmlformats.org/drawingml/2006/main">
            <a:r>
              <a:t>Audit claims, numbers, tool suggestions, and instructions. What did you change, reject, or still need to verify?</a:t>
            </a:r>
          </a:p>
          <a:p xmlns:a="http://schemas.openxmlformats.org/drawingml/2006/main">
            <a:r>
              <a:t/>
            </a:r>
          </a:p>
          <a:p xmlns:a="http://schemas.openxmlformats.org/drawingml/2006/main">
            <a:r>
              <a:t>Plan A opportunity, Plan B option, and an adjacent role using similar skills. Set an action date and a signal that would prompt revising your search.</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Prepare Evidence-Based Job Applications</a:t>
            </a:r>
          </a:p>
          <a:p xmlns:a="http://schemas.openxmlformats.org/drawingml/2006/main">
            <a:r>
              <a:t>SLIDE 8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A worked response</a:t>
            </a:r>
          </a:p>
          <a:p xmlns:a="http://schemas.openxmlformats.org/drawingml/2006/main">
            <a:r>
              <a:t>The posting asks for reliable records. In my club, I maintained the attendance sheet and checked unclear entries with organizers before preparing the committee report. I can explain my checking process and the report’s use. I would not claim supervisory authority or a percentage change without evidence.</a:t>
            </a:r>
          </a:p>
          <a:p xmlns:a="http://schemas.openxmlformats.org/drawingml/2006/main">
            <a:r>
              <a:t/>
            </a:r>
          </a:p>
          <a:p xmlns:a="http://schemas.openxmlformats.org/drawingml/2006/main">
            <a:r>
              <a:t>The posting asks for reliable records. In my club, I maintained the attendance sheet and checked unclear entries with organizers before preparing the committee report. I can explain my checking process and the report’s use. I would not claim supervisory authority or a percentage change without evidence.</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Prepare Evidence-Based Job Applications</a:t>
            </a:r>
          </a:p>
          <a:p xmlns:a="http://schemas.openxmlformats.org/drawingml/2006/main">
            <a:r>
              <a:t>SLIDE 9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a reviewer or advisor. Ask the speaker to explain their reasoning and point out information that needs clarification.</a:t>
            </a:r>
          </a:p>
          <a:p xmlns:a="http://schemas.openxmlformats.org/drawingml/2006/main">
            <a:r>
              <a:t>Feedback sentence: “The detail ___ helped because ___. I still need to understand ___. Try changing ___.”</a:t>
            </a:r>
          </a:p>
          <a:p xmlns:a="http://schemas.openxmlformats.org/drawingml/2006/main">
            <a:r>
              <a:t/>
            </a:r>
          </a:p>
          <a:p xmlns:a="http://schemas.openxmlformats.org/drawingml/2006/main">
            <a:r>
              <a:t>Review checks:</a:t>
            </a:r>
          </a:p>
          <a:p xmlns:a="http://schemas.openxmlformats.org/drawingml/2006/main">
            <a:r>
              <a:t>Does the excerpt address a real requirement?</a:t>
            </a:r>
          </a:p>
          <a:p xmlns:a="http://schemas.openxmlformats.org/drawingml/2006/main">
            <a:r>
              <a:t>Can the student explain their personal contribution?</a:t>
            </a:r>
          </a:p>
          <a:p xmlns:a="http://schemas.openxmlformats.org/drawingml/2006/main">
            <a:r>
              <a:t>Are results and numbers accurate and appropriately limited?</a:t>
            </a:r>
          </a:p>
          <a:p xmlns:a="http://schemas.openxmlformats.org/drawingml/2006/main">
            <a:r>
              <a:t>Were instructions checked and unsupported AI claims removed?</a:t>
            </a:r>
          </a:p>
          <a:p xmlns:a="http://schemas.openxmlformats.org/drawingml/2006/main">
            <a:r>
              <a:t/>
            </a:r>
          </a:p>
          <a:p xmlns:a="http://schemas.openxmlformats.org/drawingml/2006/main">
            <a:r>
              <a:t>Coaching:</a:t>
            </a:r>
          </a:p>
          <a:p xmlns:a="http://schemas.openxmlformats.org/drawingml/2006/main">
            <a:r>
              <a:t>For a duty-only statement, ask what the student personally did and why it mattered. For an invented metric, remove it and describe an honest purpose or outcome. For a missing required qualification, identify the gap or ask for clarification; do not teach keyword stuffing or falsely claiming the qualification.</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Items/Photos/2017-2018 Acamdemic Year/Fall 2017/100917_Mock Interview Clinic/DSC04439.JPG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Prepare Evidence-Based Job Applications</a:t>
            </a:r>
          </a:p>
          <a:p xmlns:a="http://schemas.openxmlformats.org/drawingml/2006/main">
            <a:r>
              <a:t>SLIDE 10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a reviewer or advisor. Ask the speaker to explain their reasoning and point out information that needs clarification.</a:t>
            </a:r>
          </a:p>
          <a:p xmlns:a="http://schemas.openxmlformats.org/drawingml/2006/main">
            <a:r>
              <a:t>Feedback sentence: “The detail ___ helped because ___. I still need to understand ___. Try changing ___.”</a:t>
            </a:r>
          </a:p>
          <a:p xmlns:a="http://schemas.openxmlformats.org/drawingml/2006/main">
            <a:r>
              <a:t>Use the role and deliverable specified in the guide. A written exchange, recorded response, or private practice can provide an equivalent feedback-and-revision cycle.</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Prepare Evidence-Based Job Applications</a:t>
            </a:r>
          </a:p>
          <a:p xmlns:a="http://schemas.openxmlformats.org/drawingml/2006/main">
            <a:r>
              <a:t>SLIDE 11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C. Which truthful evidence you emphasize</a:t>
            </a:r>
          </a:p>
          <a:p xmlns:a="http://schemas.openxmlformats.org/drawingml/2006/main">
            <a:r>
              <a:t>Explanation: Tailoring changes selection and explanation, not the facts.</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Prepare Evidence-Based Job Applications</a:t>
            </a:r>
          </a:p>
          <a:p xmlns:a="http://schemas.openxmlformats.org/drawingml/2006/main">
            <a:r>
              <a:t>SLIDE 12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A. Remove it and use verified evidence</a:t>
            </a:r>
          </a:p>
          <a:p xmlns:a="http://schemas.openxmlformats.org/drawingml/2006/main">
            <a:r>
              <a:t>Explanation: The applicant remains responsible for accuracy.</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Prepare Evidence-Based Job Applications</a:t>
            </a:r>
          </a:p>
          <a:p xmlns:a="http://schemas.openxmlformats.org/drawingml/2006/main">
            <a:r>
              <a:t>SLIDE 13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B. I checked entries with organizers before preparing the report</a:t>
            </a:r>
          </a:p>
          <a:p xmlns:a="http://schemas.openxmlformats.org/drawingml/2006/main">
            <a:r>
              <a:t>Explanation: It describes a specific contribution.</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Prepare Evidence-Based Job Applications</a:t>
            </a:r>
          </a:p>
          <a:p xmlns:a="http://schemas.openxmlformats.org/drawingml/2006/main">
            <a:r>
              <a:t>SLIDE 14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D. To adapt the search while using relevant interests and skills</a:t>
            </a:r>
          </a:p>
          <a:p xmlns:a="http://schemas.openxmlformats.org/drawingml/2006/main">
            <a:r>
              <a:t>Explanation: A search can change without treating the first role as a final destination.</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Prepare Evidence-Based Job Applications</a:t>
            </a:r>
          </a:p>
          <a:p xmlns:a="http://schemas.openxmlformats.org/drawingml/2006/main">
            <a:r>
              <a:t>SLIDE 15 OF 17</a:t>
            </a:r>
            <a:endParaRPr/>
          </a:p>
          <a:p xmlns:a="http://schemas.openxmlformats.org/drawingml/2006/main">
            <a:r>
              <a:t>SESSION TIMING: 54–58 minutes</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Prepare Evidence-Based Job Applications</a:t>
            </a:r>
          </a:p>
          <a:p xmlns:a="http://schemas.openxmlformats.org/drawingml/2006/main">
            <a:r>
              <a:t>SLIDE 16 OF 17</a:t>
            </a:r>
            <a:endParaRPr/>
          </a:p>
          <a:p xmlns:a="http://schemas.openxmlformats.org/drawingml/2006/main">
            <a:r>
              <a:t>SESSION TIMING: 58–60 minutes</a:t>
            </a:r>
          </a:p>
          <a:p xmlns:a="http://schemas.openxmlformats.org/drawingml/2006/main">
            <a:r>
              <a:t/>
            </a:r>
            <a:endParaRPr/>
          </a:p>
          <a:p xmlns:a="http://schemas.openxmlformats.org/drawingml/2006/main">
            <a:r>
              <a:t>FACILITATOR GUIDE</a:t>
            </a:r>
          </a:p>
          <a:p xmlns:a="http://schemas.openxmlformats.org/drawingml/2006/main">
            <a:r>
              <a:t>58 to 60 minutes Exit commitment</a:t>
            </a:r>
          </a:p>
          <a:p xmlns:a="http://schemas.openxmlformats.org/drawingml/2006/main">
            <a:r>
              <a:t>Collect the revised planner, one change made after feedback, and a specific next step with a date. Ask students to name a resource or person they will consult. Close with: “Use what you learned today, check what you still do not know, and revisit the plan after you act.”</a:t>
            </a:r>
          </a:p>
          <a:p xmlns:a="http://schemas.openxmlformats.org/drawingml/2006/main">
            <a:r>
              <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Prepare Evidence-Based Job Applications</a:t>
            </a:r>
          </a:p>
          <a:p xmlns:a="http://schemas.openxmlformats.org/drawingml/2006/main">
            <a:r>
              <a:t>SLIDE 17 OF 17</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Resources and follow through</a:t>
            </a:r>
          </a:p>
          <a:p xmlns:a="http://schemas.openxmlformats.org/drawingml/2006/main">
            <a:r>
              <a:t>After class, ask students to take their dated step and briefly report what they learned. Use the following resources as starting points; tools, dates, and eligibility should be checked before each delivery. Program and employer instructions control actual requirements.</a:t>
            </a:r>
          </a:p>
          <a:p xmlns:a="http://schemas.openxmlformats.org/drawingml/2006/main">
            <a:r>
              <a:t>CES AI and the workforce: https://careers.rutgers.edu/AI</a:t>
            </a:r>
          </a:p>
          <a:p xmlns:a="http://schemas.openxmlformats.org/drawingml/2006/main">
            <a:r>
              <a:t>CES Guide including application guidance: https://careers.rutgers.edu/students-alumni/career-internship-guide</a:t>
            </a:r>
          </a:p>
          <a:p xmlns:a="http://schemas.openxmlformats.org/drawingml/2006/main">
            <a:r>
              <a:t>CES Online Tools including Big Resume: https://careers.rutgers.edu/students-and-alumni/onlinetools</a:t>
            </a:r>
          </a:p>
          <a:p xmlns:a="http://schemas.openxmlformats.org/drawingml/2006/main">
            <a:r>
              <a:t>CES advising: https://careers.rutgers.edu/students-and-alumni</a:t>
            </a:r>
          </a:p>
          <a:p xmlns:a="http://schemas.openxmlformats.org/drawingml/2006/main">
            <a:r>
              <a:t>Framework reference: Building a Career-Ready Campus taskforce criteria supplied by the user. CES Career Journey descriptions reflect the user’s explanation. Resources checked November 1, 2026. Activities and examples are teaching adaptations.</a:t>
            </a:r>
          </a:p>
          <a:p xmlns:a="http://schemas.openxmlformats.org/drawingml/2006/main">
            <a:r>
              <a:t/>
            </a:r>
          </a:p>
          <a:p xmlns:a="http://schemas.openxmlformats.org/drawingml/2006/main">
            <a:r>
              <a:t>SOURCE GUIDE</a:t>
            </a:r>
          </a:p>
          <a:p xmlns:a="http://schemas.openxmlformats.org/drawingml/2006/main">
            <a:r>
              <a:t>/Users/wj85/.codex/outputs/career-readiness-lessons/complete-library/11-applications-facilitator-guide.docx</a:t>
            </a:r>
          </a:p>
          <a:p xmlns:a="http://schemas.openxmlformats.org/drawingml/2006/main">
            <a:r>
              <a:t/>
            </a:r>
          </a:p>
          <a:p xmlns:a="http://schemas.openxmlformats.org/drawingml/2006/main">
            <a:r>
              <a:t>SOURCES</a:t>
            </a:r>
          </a:p>
          <a:p xmlns:a="http://schemas.openxmlformats.org/drawingml/2006/main">
            <a:r>
              <a:t>https://careers.rutgers.edu/AI</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47f5eb0ee8a463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fb5da3e58eb414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990a9ddf2d9453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f004289d3bb48f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d9959f64e144c8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afddbadbabb4228"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4ceb4c87e53249fa"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5e43ffd196fa427b"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d53d257814534ec0"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d8f83b8355134898"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8066d453009b4523"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92981987098c42d1"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40d09dde1cec47f4"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1d3e7fba9a994227"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2cd999ac08ff4768"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a100b89b76df44d1" /><Relationship Type="http://schemas.openxmlformats.org/officeDocument/2006/relationships/image" Target="/ppt/media/image.png" Id="Rc07f53fba4c64f9b"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80f2354d94ec4f87"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1BD2222-11C0-416C-B8FF-B763EA9EB716}"/>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06977AC4-E905-4F69-A08C-E687BF735E85}"/>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6C9FAE6-04C7-4DC8-B790-BC333C328E1E}"/>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AA3D76E7-523E-4595-8051-25129C049A2F}"/>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0875015-DEE3-4845-8957-222F18491F46}"/>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1D414391-91EF-4D76-B26C-1B297203F083}"/>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067B65C-4180-4C85-AEF7-FF72096DD8BE}"/>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A4334EE6-1C58-4288-A026-EEE2DDE14CF8}"/>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BDE42391-E065-44DE-ACBE-01ED61A3CBCB}"/>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CA6FF69-05FF-4800-9E57-E418FDB25C5A}"/>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7A7A337-6E42-488D-8199-BAEDE6D62E3F}"/>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9D89C298-479E-4938-A4FA-6AD72923596B}"/>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0AFADAB8-2A4D-43A7-AF15-95CC93475B78}"/>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94CB8FB1-3039-4AD7-AD43-774B69E29CA5}"/>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376650D-3C67-40A8-B1C0-FD07F87E5F7F}"/>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B013EE8F-AC64-453C-BF05-7C7155F046DF}"/>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9B575E75-2E04-49AF-9A09-AB2D39D92902}"/>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50D3178-11A5-4CE6-A0BA-E9357588B74B}"/>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8028030D-8604-459C-934D-173454A6325C}"/>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9FFB31C1-C9EE-4FA6-A2B4-8FC8AF8AAF28}"/>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DC2D030-9AA7-4278-BC55-54D919CF2E6C}"/>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52C3926-6C93-4721-964A-7144834EEF69}"/>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C89388A5-9118-4336-8D89-6D2CA90D820D}"/>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85966D90-D40B-4EEB-B228-9997258AB837}"/>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04CAB7B0-DE1B-4EED-B1EB-6EE89BAEA596}"/>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512CCDF-D9E2-4CC1-B23C-81BB74568BA9}"/>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FC28E559-5040-4920-A4A7-D27B1DD7726C}"/>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C4A27ECF-49B7-4D7F-918A-81CE77E0B073}"/>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1DF18F56-2276-4D7B-9AA0-14D3DB845F2F}"/>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98B1E76A-4E7A-4653-B3BA-2B84FFD7EDD2}"/>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FF476C5-C878-49A5-855E-11A17265E1C7}"/>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FD5DEF1B-4BEB-42E5-810C-20E31A8A1761}"/>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D61E3268-3671-4B06-8763-75EC2527D1A2}"/>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77DD59B-FACC-429A-9904-2ED0E75FAA5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23967673-2907-4080-B604-A81285185B03}"/>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3614704A-3647-4E4F-BD18-71DDB4F2B484}"/>
              </a:ext>
            </a:extLst>
          </p:cNvPr>
          <p:cNvPicPr>
            <a:picLocks xmlns:a="http://schemas.openxmlformats.org/drawingml/2006/main" noChangeAspect="1"/>
          </p:cNvPicPr>
          <p:nvPr/>
        </p:nvPicPr>
        <p:blipFill>
          <a:blip xmlns:r="http://schemas.openxmlformats.org/officeDocument/2006/relationships" xmlns:a="http://schemas.openxmlformats.org/drawingml/2006/main" r:embed="Rc07f53fba4c64f9b"/>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BA101723-62CC-40AF-80CF-AF0535F6809C}"/>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E7FC9A4A-D0CF-456C-AF8C-FDC45BF198C5}"/>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8BDC118-1812-4DAF-9C09-DDCC19846261}"/>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692a5cd5ac4774" /><Relationship Type="http://schemas.openxmlformats.org/officeDocument/2006/relationships/slideLayout" Target="/ppt/slideLayouts/slideLayout1.xml" Id="Re73b5ae4726c4a35" /><Relationship Type="http://schemas.openxmlformats.org/officeDocument/2006/relationships/slideLayout" Target="/ppt/slideLayouts/slideLayout2.xml" Id="R4ebe8249098f4608" /><Relationship Type="http://schemas.openxmlformats.org/officeDocument/2006/relationships/slideLayout" Target="/ppt/slideLayouts/slideLayout3.xml" Id="R96c28df8b5244674" /><Relationship Type="http://schemas.openxmlformats.org/officeDocument/2006/relationships/slideLayout" Target="/ppt/slideLayouts/slideLayout4.xml" Id="R35390badf6764fa1" /><Relationship Type="http://schemas.openxmlformats.org/officeDocument/2006/relationships/slideLayout" Target="/ppt/slideLayouts/slideLayout5.xml" Id="R5d1fb0cce6394017" /><Relationship Type="http://schemas.openxmlformats.org/officeDocument/2006/relationships/slideLayout" Target="/ppt/slideLayouts/slideLayout6.xml" Id="Rd2f24272a7e24497" /><Relationship Type="http://schemas.openxmlformats.org/officeDocument/2006/relationships/slideLayout" Target="/ppt/slideLayouts/slideLayout7.xml" Id="R69e1cbc1a73146fb" /><Relationship Type="http://schemas.openxmlformats.org/officeDocument/2006/relationships/slideLayout" Target="/ppt/slideLayouts/slideLayout8.xml" Id="R8a1d59616a8e49b7" /><Relationship Type="http://schemas.openxmlformats.org/officeDocument/2006/relationships/slideLayout" Target="/ppt/slideLayouts/slideLayout9.xml" Id="R0c0939870cb44065" /><Relationship Type="http://schemas.openxmlformats.org/officeDocument/2006/relationships/slideLayout" Target="/ppt/slideLayouts/slideLayout10.xml" Id="R38525fdc8a9349b3" /><Relationship Type="http://schemas.openxmlformats.org/officeDocument/2006/relationships/slideLayout" Target="/ppt/slideLayouts/slideLayout11.xml" Id="Rd3bac147ea1c4784" /><Relationship Type="http://schemas.openxmlformats.org/officeDocument/2006/relationships/slideLayout" Target="/ppt/slideLayouts/slideLayout12.xml" Id="R28b1bd159e6e487e" /><Relationship Type="http://schemas.openxmlformats.org/officeDocument/2006/relationships/slideLayout" Target="/ppt/slideLayouts/slideLayout13.xml" Id="Re471d3ae027a4084" /><Relationship Type="http://schemas.openxmlformats.org/officeDocument/2006/relationships/slideLayout" Target="/ppt/slideLayouts/slideLayout14.xml" Id="Rb4da3c094fdd4d20" /><Relationship Type="http://schemas.openxmlformats.org/officeDocument/2006/relationships/slideLayout" Target="/ppt/slideLayouts/slideLayout15.xml" Id="R25a9f573f53a40d1" /><Relationship Type="http://schemas.openxmlformats.org/officeDocument/2006/relationships/slideLayout" Target="/ppt/slideLayouts/slideLayout16.xml" Id="R741d4651c9cc4636" /><Relationship Type="http://schemas.openxmlformats.org/officeDocument/2006/relationships/slideLayout" Target="/ppt/slideLayouts/slideLayout17.xml" Id="Rd053214d47f14612"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73b5ae4726c4a35"/>
    <p:sldLayoutId xmlns:r="http://schemas.openxmlformats.org/officeDocument/2006/relationships" id="2147483650" r:id="R4ebe8249098f4608"/>
    <p:sldLayoutId xmlns:r="http://schemas.openxmlformats.org/officeDocument/2006/relationships" id="2147483651" r:id="R96c28df8b5244674"/>
    <p:sldLayoutId xmlns:r="http://schemas.openxmlformats.org/officeDocument/2006/relationships" id="2147483652" r:id="R35390badf6764fa1"/>
    <p:sldLayoutId xmlns:r="http://schemas.openxmlformats.org/officeDocument/2006/relationships" id="2147483653" r:id="R5d1fb0cce6394017"/>
    <p:sldLayoutId xmlns:r="http://schemas.openxmlformats.org/officeDocument/2006/relationships" id="2147483654" r:id="Rd2f24272a7e24497"/>
    <p:sldLayoutId xmlns:r="http://schemas.openxmlformats.org/officeDocument/2006/relationships" id="2147483655" r:id="R69e1cbc1a73146fb"/>
    <p:sldLayoutId xmlns:r="http://schemas.openxmlformats.org/officeDocument/2006/relationships" id="2147483656" r:id="R8a1d59616a8e49b7"/>
    <p:sldLayoutId xmlns:r="http://schemas.openxmlformats.org/officeDocument/2006/relationships" id="2147483657" r:id="R0c0939870cb44065"/>
    <p:sldLayoutId xmlns:r="http://schemas.openxmlformats.org/officeDocument/2006/relationships" id="2147483658" r:id="R38525fdc8a9349b3"/>
    <p:sldLayoutId xmlns:r="http://schemas.openxmlformats.org/officeDocument/2006/relationships" id="2147483659" r:id="Rd3bac147ea1c4784"/>
    <p:sldLayoutId xmlns:r="http://schemas.openxmlformats.org/officeDocument/2006/relationships" id="2147483660" r:id="R28b1bd159e6e487e"/>
    <p:sldLayoutId xmlns:r="http://schemas.openxmlformats.org/officeDocument/2006/relationships" id="2147483661" r:id="Re471d3ae027a4084"/>
    <p:sldLayoutId xmlns:r="http://schemas.openxmlformats.org/officeDocument/2006/relationships" id="2147483662" r:id="Rb4da3c094fdd4d20"/>
    <p:sldLayoutId xmlns:r="http://schemas.openxmlformats.org/officeDocument/2006/relationships" id="2147483663" r:id="R25a9f573f53a40d1"/>
    <p:sldLayoutId xmlns:r="http://schemas.openxmlformats.org/officeDocument/2006/relationships" id="2147483664" r:id="R741d4651c9cc4636"/>
    <p:sldLayoutId xmlns:r="http://schemas.openxmlformats.org/officeDocument/2006/relationships" id="2147483665" r:id="Rd053214d47f14612"/>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9beb2c0088d4d13" /><Relationship Type="http://schemas.openxmlformats.org/officeDocument/2006/relationships/image" Target="/ppt/media/image2.png" Id="Rf66fbe9257884c07" /><Relationship Type="http://schemas.openxmlformats.org/officeDocument/2006/relationships/image" Target="/ppt/media/image.jpeg" Id="R2695e5acc83c4a47" /><Relationship Type="http://schemas.openxmlformats.org/officeDocument/2006/relationships/notesSlide" Target="/ppt/notesSlides/notesSlide1.xml" Id="R859005914b42420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9b659a15da44425" /><Relationship Type="http://schemas.openxmlformats.org/officeDocument/2006/relationships/notesSlide" Target="/ppt/notesSlides/notesSlide2.xml" Id="R1164a259392740d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85f109feec0440e" /><Relationship Type="http://schemas.openxmlformats.org/officeDocument/2006/relationships/notesSlide" Target="/ppt/notesSlides/notesSlide3.xml" Id="R7263f72aea4841d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96e6650a2b347aa" /><Relationship Type="http://schemas.openxmlformats.org/officeDocument/2006/relationships/notesSlide" Target="/ppt/notesSlides/notesSlide4.xml" Id="R6a5c0b41ebfa490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6d34cac19784065" /><Relationship Type="http://schemas.openxmlformats.org/officeDocument/2006/relationships/image" Target="/ppt/media/image2.jpeg" Id="Rc4e18e7d89d54e0b" /><Relationship Type="http://schemas.openxmlformats.org/officeDocument/2006/relationships/notesSlide" Target="/ppt/notesSlides/notesSlide5.xml" Id="R48d38de7653642f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2b011f7fc6948c6" /><Relationship Type="http://schemas.openxmlformats.org/officeDocument/2006/relationships/notesSlide" Target="/ppt/notesSlides/notesSlide6.xml" Id="R885145f4aff24aa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5becb532d934bdc" /><Relationship Type="http://schemas.openxmlformats.org/officeDocument/2006/relationships/notesSlide" Target="/ppt/notesSlides/notesSlide7.xml" Id="Rceede9c83c93412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8dc217056174261" /><Relationship Type="http://schemas.openxmlformats.org/officeDocument/2006/relationships/notesSlide" Target="/ppt/notesSlides/notesSlide8.xml" Id="R3f281e68fa9b4d2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bafd2388eb44230" /><Relationship Type="http://schemas.openxmlformats.org/officeDocument/2006/relationships/image" Target="/ppt/media/image3.jpeg" Id="Rb0b3a1d52745468e" /><Relationship Type="http://schemas.openxmlformats.org/officeDocument/2006/relationships/notesSlide" Target="/ppt/notesSlides/notesSlide9.xml" Id="R1594cbb195ec4fe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0e21be22d954267" /><Relationship Type="http://schemas.openxmlformats.org/officeDocument/2006/relationships/notesSlide" Target="/ppt/notesSlides/notesSlide10.xml" Id="R7e9371f032c74f6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c46228ba6ea4119" /><Relationship Type="http://schemas.openxmlformats.org/officeDocument/2006/relationships/notesSlide" Target="/ppt/notesSlides/notesSlide11.xml" Id="Ra4465c9a12de461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9a99c3e626e4e23" /><Relationship Type="http://schemas.openxmlformats.org/officeDocument/2006/relationships/notesSlide" Target="/ppt/notesSlides/notesSlide12.xml" Id="R731525900ce04eb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e97911fbc04c4dac" /><Relationship Type="http://schemas.openxmlformats.org/officeDocument/2006/relationships/notesSlide" Target="/ppt/notesSlides/notesSlide13.xml" Id="R60e24c1ccc774a9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16c4f077a45490c" /><Relationship Type="http://schemas.openxmlformats.org/officeDocument/2006/relationships/notesSlide" Target="/ppt/notesSlides/notesSlide14.xml" Id="R2885c4c38f1440b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74d362df74e4df3" /><Relationship Type="http://schemas.openxmlformats.org/officeDocument/2006/relationships/notesSlide" Target="/ppt/notesSlides/notesSlide15.xml" Id="Rea88468b2fe0451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6045da6dc39649de" /><Relationship Type="http://schemas.openxmlformats.org/officeDocument/2006/relationships/notesSlide" Target="/ppt/notesSlides/notesSlide16.xml" Id="R2d3a8358799a4f6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8a75c9ba1dc4720" /><Relationship Type="http://schemas.openxmlformats.org/officeDocument/2006/relationships/hyperlink" Target="https://careers.rutgers.edu/AI" TargetMode="External" Id="R38170b6fecde4d00" /><Relationship Type="http://schemas.openxmlformats.org/officeDocument/2006/relationships/hyperlink" Target="https://careers.rutgers.edu/students-alumni/career-internship-guide" TargetMode="External" Id="R639ba71af50f4e10" /><Relationship Type="http://schemas.openxmlformats.org/officeDocument/2006/relationships/hyperlink" Target="https://careers.rutgers.edu/students-and-alumni/onlinetools" TargetMode="External" Id="R6037c8b3cabd443f" /><Relationship Type="http://schemas.openxmlformats.org/officeDocument/2006/relationships/notesSlide" Target="/ppt/notesSlides/notesSlide17.xml" Id="R97210216fbec43a5"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79C2F970-F4FD-4696-8A17-9E72973566EE}"/>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E2BA330E-17BE-4D85-9135-24B8BA0F405A}"/>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PURSUE YOUR POST-GRADUATE GOALS</a:t>
            </a:r>
          </a:p>
        </p:txBody>
      </p:sp>
      <p:sp>
        <p:nvSpPr>
          <p:cNvPr id="22" name="Object 22">
            <a:extLst xmlns:a="http://schemas.openxmlformats.org/drawingml/2006/main">
              <a:ext uri="{FF2B5EF4-FFF2-40B4-BE49-F238E27FC236}">
                <a16:creationId xmlns:a16="http://schemas.microsoft.com/office/drawing/2014/main" id="{6BF90A48-D751-410B-AD5D-4274895C38F4}"/>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Prepare Evidence-Based</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Job Applications</a:t>
            </a:r>
          </a:p>
        </p:txBody>
      </p:sp>
      <p:sp>
        <p:nvSpPr>
          <p:cNvPr id="23" name="Object 23">
            <a:extLst xmlns:a="http://schemas.openxmlformats.org/drawingml/2006/main">
              <a:ext uri="{FF2B5EF4-FFF2-40B4-BE49-F238E27FC236}">
                <a16:creationId xmlns:a16="http://schemas.microsoft.com/office/drawing/2014/main" id="{9CFD0BEF-1087-42FD-ADFC-F36913D4F1E1}"/>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Connect the requirements to your actual contribution.</a:t>
            </a:r>
          </a:p>
        </p:txBody>
      </p:sp>
      <p:pic>
        <p:nvPicPr>
          <p:cNvPr id="25" name="RNBCES_H_RED_BLACK_RGB.png">
            <a:extLst xmlns:a="http://schemas.openxmlformats.org/drawingml/2006/main">
              <a:ext uri="{FF2B5EF4-FFF2-40B4-BE49-F238E27FC236}">
                <a16:creationId xmlns:a16="http://schemas.microsoft.com/office/drawing/2014/main" id="{3376D44E-6F2B-40D3-AC2F-DBDF935CF0FF}"/>
              </a:ext>
            </a:extLst>
          </p:cNvPr>
          <p:cNvPicPr>
            <a:picLocks xmlns:a="http://schemas.openxmlformats.org/drawingml/2006/main" noChangeAspect="1"/>
          </p:cNvPicPr>
          <p:nvPr/>
        </p:nvPicPr>
        <p:blipFill>
          <a:blip xmlns:r="http://schemas.openxmlformats.org/officeDocument/2006/relationships" xmlns:a="http://schemas.openxmlformats.org/drawingml/2006/main" r:embed="Rf66fbe9257884c07"/>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7AC3CD0B-C8CF-442D-8CD9-B90C645B52D3}"/>
              </a:ext>
            </a:extLst>
          </p:cNvPr>
          <p:cNvPicPr>
            <a:picLocks xmlns:a="http://schemas.openxmlformats.org/drawingml/2006/main" noChangeAspect="1"/>
          </p:cNvPicPr>
          <p:nvPr/>
        </p:nvPicPr>
        <p:blipFill>
          <a:blip xmlns:r="http://schemas.openxmlformats.org/officeDocument/2006/relationships" xmlns:a="http://schemas.openxmlformats.org/drawingml/2006/main" r:embed="R2695e5acc83c4a47"/>
          <a:srcRect xmlns:a="http://schemas.openxmlformats.org/drawingml/2006/main" l="0" t="12" r="0" b="12"/>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1223715833"/>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25790F40-CFD2-4DE1-8159-75F9FDEF6868}"/>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The evidence behind a requirement</a:t>
            </a:r>
          </a:p>
        </p:txBody>
      </p:sp>
      <p:sp>
        <p:nvSpPr>
          <p:cNvPr id="7" name="">
            <a:extLst xmlns:a="http://schemas.openxmlformats.org/drawingml/2006/main">
              <a:ext uri="{FF2B5EF4-FFF2-40B4-BE49-F238E27FC236}">
                <a16:creationId xmlns:a16="http://schemas.microsoft.com/office/drawing/2014/main" id="{7E84BE1A-2173-4A0D-837A-721CEC10FD45}"/>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Choose one requirement from a posting or a fictional role. Write one thing you have done that could demonstrate it.</a:t>
            </a:r>
          </a:p>
        </p:txBody>
      </p:sp>
      <p:sp>
        <p:nvSpPr>
          <p:cNvPr id="8" name="">
            <a:extLst xmlns:a="http://schemas.openxmlformats.org/drawingml/2006/main">
              <a:ext uri="{FF2B5EF4-FFF2-40B4-BE49-F238E27FC236}">
                <a16:creationId xmlns:a16="http://schemas.microsoft.com/office/drawing/2014/main" id="{378ADAE4-F7BC-4E9C-B03A-EFE6D42005D8}"/>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Think or write first. Then compare with a partner.</a:t>
            </a:r>
          </a:p>
        </p:txBody>
      </p:sp>
    </p:spTree>
    <p:extLst>
      <p:ext uri="{BB962C8B-B14F-4D97-AF65-F5344CB8AC3E}">
        <p14:creationId xmlns:p14="http://schemas.microsoft.com/office/powerpoint/2010/main" val="75460252"/>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109F77F3-6089-4078-B514-DCA257D7B5A9}"/>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1C7EF90E-4203-4536-B5D5-075D1CF4517A}"/>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E7FA2E67-A890-4996-BBB7-35BB6716491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tailored application</a:t>
            </a:r>
          </a:p>
        </p:txBody>
      </p:sp>
      <p:sp>
        <p:nvSpPr>
          <p:cNvPr id="18" name="Object 18">
            <a:extLst xmlns:a="http://schemas.openxmlformats.org/drawingml/2006/main">
              <a:ext uri="{FF2B5EF4-FFF2-40B4-BE49-F238E27FC236}">
                <a16:creationId xmlns:a16="http://schemas.microsoft.com/office/drawing/2014/main" id="{6F1F28E2-9D22-44DD-8026-D1F1E514B50D}"/>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REQUIREMENT</a:t>
            </a:r>
          </a:p>
        </p:txBody>
      </p:sp>
      <p:sp>
        <p:nvSpPr>
          <p:cNvPr id="19" name="Object 19">
            <a:extLst xmlns:a="http://schemas.openxmlformats.org/drawingml/2006/main">
              <a:ext uri="{FF2B5EF4-FFF2-40B4-BE49-F238E27FC236}">
                <a16:creationId xmlns:a16="http://schemas.microsoft.com/office/drawing/2014/main" id="{21D83DF3-DFA7-4D4F-BC9A-4F18A3860843}"/>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does this role ask someone to do?</a:t>
            </a:r>
          </a:p>
        </p:txBody>
      </p:sp>
      <p:sp>
        <p:nvSpPr>
          <p:cNvPr id="20" name="Object 20">
            <a:extLst xmlns:a="http://schemas.openxmlformats.org/drawingml/2006/main">
              <a:ext uri="{FF2B5EF4-FFF2-40B4-BE49-F238E27FC236}">
                <a16:creationId xmlns:a16="http://schemas.microsoft.com/office/drawing/2014/main" id="{BD5BED86-317A-4730-9C0C-0EFC48C29B80}"/>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EVIDENCE</a:t>
            </a:r>
          </a:p>
        </p:txBody>
      </p:sp>
      <p:sp>
        <p:nvSpPr>
          <p:cNvPr id="21" name="Object 21">
            <a:extLst xmlns:a="http://schemas.openxmlformats.org/drawingml/2006/main">
              <a:ext uri="{FF2B5EF4-FFF2-40B4-BE49-F238E27FC236}">
                <a16:creationId xmlns:a16="http://schemas.microsoft.com/office/drawing/2014/main" id="{93169A36-33E2-4B3A-A423-4267BADD394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specific action or outcome can you support?</a:t>
            </a:r>
          </a:p>
        </p:txBody>
      </p:sp>
      <p:sp>
        <p:nvSpPr>
          <p:cNvPr id="22" name="Object 22">
            <a:extLst xmlns:a="http://schemas.openxmlformats.org/drawingml/2006/main">
              <a:ext uri="{FF2B5EF4-FFF2-40B4-BE49-F238E27FC236}">
                <a16:creationId xmlns:a16="http://schemas.microsoft.com/office/drawing/2014/main" id="{B08C2926-4ACA-48EC-80F8-0E075452A23F}"/>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EXPLANATION</a:t>
            </a:r>
          </a:p>
        </p:txBody>
      </p:sp>
      <p:sp>
        <p:nvSpPr>
          <p:cNvPr id="23" name="Object 23">
            <a:extLst xmlns:a="http://schemas.openxmlformats.org/drawingml/2006/main">
              <a:ext uri="{FF2B5EF4-FFF2-40B4-BE49-F238E27FC236}">
                <a16:creationId xmlns:a16="http://schemas.microsoft.com/office/drawing/2014/main" id="{30079FE9-8585-422A-B321-2D88EB40F969}"/>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How does your example show relevant preparation?</a:t>
            </a:r>
          </a:p>
        </p:txBody>
      </p:sp>
      <p:sp>
        <p:nvSpPr>
          <p:cNvPr id="712" name="Object 17">
            <a:extLst xmlns:a="http://schemas.openxmlformats.org/drawingml/2006/main">
              <a:ext uri="{FF2B5EF4-FFF2-40B4-BE49-F238E27FC236}">
                <a16:creationId xmlns:a16="http://schemas.microsoft.com/office/drawing/2014/main" id="{A557C3BE-A885-4D99-8A91-75C26454089C}"/>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26227BAD-7D74-4B39-B55F-7D81D89B7C87}"/>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3A0858D7-BD4E-41DE-ADC8-3DD621BB6B05}"/>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DDE0AE87-6B6C-4388-8936-9434BC9A646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2090452685"/>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109F77F3-6089-4078-B514-DCA257D7B5A9}"/>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1C7EF90E-4203-4536-B5D5-075D1CF4517A}"/>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E7FA2E67-A890-4996-BBB7-35BB6716491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Responsible use of AI</a:t>
            </a:r>
          </a:p>
        </p:txBody>
      </p:sp>
      <p:sp>
        <p:nvSpPr>
          <p:cNvPr id="18" name="Object 18">
            <a:extLst xmlns:a="http://schemas.openxmlformats.org/drawingml/2006/main">
              <a:ext uri="{FF2B5EF4-FFF2-40B4-BE49-F238E27FC236}">
                <a16:creationId xmlns:a16="http://schemas.microsoft.com/office/drawing/2014/main" id="{6F1F28E2-9D22-44DD-8026-D1F1E514B50D}"/>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USEFUL ROLE</a:t>
            </a:r>
          </a:p>
        </p:txBody>
      </p:sp>
      <p:sp>
        <p:nvSpPr>
          <p:cNvPr id="19" name="Object 19">
            <a:extLst xmlns:a="http://schemas.openxmlformats.org/drawingml/2006/main">
              <a:ext uri="{FF2B5EF4-FFF2-40B4-BE49-F238E27FC236}">
                <a16:creationId xmlns:a16="http://schemas.microsoft.com/office/drawing/2014/main" id="{21D83DF3-DFA7-4D4F-BC9A-4F18A3860843}"/>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Organizing, questioning, or editing your draft</a:t>
            </a:r>
          </a:p>
        </p:txBody>
      </p:sp>
      <p:sp>
        <p:nvSpPr>
          <p:cNvPr id="20" name="Object 20">
            <a:extLst xmlns:a="http://schemas.openxmlformats.org/drawingml/2006/main">
              <a:ext uri="{FF2B5EF4-FFF2-40B4-BE49-F238E27FC236}">
                <a16:creationId xmlns:a16="http://schemas.microsoft.com/office/drawing/2014/main" id="{BD5BED86-317A-4730-9C0C-0EFC48C29B80}"/>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YOUR RESPONSIBILITY</a:t>
            </a:r>
          </a:p>
        </p:txBody>
      </p:sp>
      <p:sp>
        <p:nvSpPr>
          <p:cNvPr id="21" name="Object 21">
            <a:extLst xmlns:a="http://schemas.openxmlformats.org/drawingml/2006/main">
              <a:ext uri="{FF2B5EF4-FFF2-40B4-BE49-F238E27FC236}">
                <a16:creationId xmlns:a16="http://schemas.microsoft.com/office/drawing/2014/main" id="{93169A36-33E2-4B3A-A423-4267BADD394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Check accuracy, ownership, and application instructions.</a:t>
            </a:r>
          </a:p>
        </p:txBody>
      </p:sp>
      <p:sp>
        <p:nvSpPr>
          <p:cNvPr id="22" name="Object 22">
            <a:extLst xmlns:a="http://schemas.openxmlformats.org/drawingml/2006/main">
              <a:ext uri="{FF2B5EF4-FFF2-40B4-BE49-F238E27FC236}">
                <a16:creationId xmlns:a16="http://schemas.microsoft.com/office/drawing/2014/main" id="{B08C2926-4ACA-48EC-80F8-0E075452A23F}"/>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REQUIRED CHECK</a:t>
            </a:r>
          </a:p>
        </p:txBody>
      </p:sp>
      <p:sp>
        <p:nvSpPr>
          <p:cNvPr id="23" name="Object 23">
            <a:extLst xmlns:a="http://schemas.openxmlformats.org/drawingml/2006/main">
              <a:ext uri="{FF2B5EF4-FFF2-40B4-BE49-F238E27FC236}">
                <a16:creationId xmlns:a16="http://schemas.microsoft.com/office/drawing/2014/main" id="{30079FE9-8585-422A-B321-2D88EB40F969}"/>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Remove invented responsibilities, metrics, and achievements.</a:t>
            </a:r>
          </a:p>
        </p:txBody>
      </p:sp>
      <p:sp>
        <p:nvSpPr>
          <p:cNvPr id="712" name="Object 17">
            <a:extLst xmlns:a="http://schemas.openxmlformats.org/drawingml/2006/main">
              <a:ext uri="{FF2B5EF4-FFF2-40B4-BE49-F238E27FC236}">
                <a16:creationId xmlns:a16="http://schemas.microsoft.com/office/drawing/2014/main" id="{A557C3BE-A885-4D99-8A91-75C26454089C}"/>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26227BAD-7D74-4B39-B55F-7D81D89B7C87}"/>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3A0858D7-BD4E-41DE-ADC8-3DD621BB6B05}"/>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255DEBDE-65D0-4486-9C56-9C4948CA933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2090452685"/>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114FE9D7-66BA-4CDD-820F-9240C39783E6}"/>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96B9BF5F-D973-4E08-AB69-A7C2197F2172}"/>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39B46726-3D0E-4080-888C-1842EED559B3}"/>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EXPERIENCE</a:t>
            </a:r>
          </a:p>
        </p:txBody>
      </p:sp>
      <p:sp>
        <p:nvSpPr>
          <p:cNvPr id="21" name="Object 21">
            <a:extLst xmlns:a="http://schemas.openxmlformats.org/drawingml/2006/main">
              <a:ext uri="{FF2B5EF4-FFF2-40B4-BE49-F238E27FC236}">
                <a16:creationId xmlns:a16="http://schemas.microsoft.com/office/drawing/2014/main" id="{03DCFF67-94BB-4884-8566-3465EC6E2203}"/>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Morgan maintained club attendance records and explained event instructions.</a:t>
            </a:r>
          </a:p>
        </p:txBody>
      </p:sp>
      <p:sp>
        <p:nvSpPr>
          <p:cNvPr id="22" name="Object 22">
            <a:extLst xmlns:a="http://schemas.openxmlformats.org/drawingml/2006/main">
              <a:ext uri="{FF2B5EF4-FFF2-40B4-BE49-F238E27FC236}">
                <a16:creationId xmlns:a16="http://schemas.microsoft.com/office/drawing/2014/main" id="{A5162793-CA4F-454E-9844-ADF04B439E84}"/>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AI DRAFT</a:t>
            </a:r>
          </a:p>
        </p:txBody>
      </p:sp>
      <p:sp>
        <p:nvSpPr>
          <p:cNvPr id="23" name="Object 23">
            <a:extLst xmlns:a="http://schemas.openxmlformats.org/drawingml/2006/main">
              <a:ext uri="{FF2B5EF4-FFF2-40B4-BE49-F238E27FC236}">
                <a16:creationId xmlns:a16="http://schemas.microsoft.com/office/drawing/2014/main" id="{F0975EF0-CFD4-4DD0-B2D1-7D512BEE2CAD}"/>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It claims Morgan supervised a department and improved productivity by 40%.</a:t>
            </a:r>
          </a:p>
        </p:txBody>
      </p:sp>
      <p:sp>
        <p:nvSpPr>
          <p:cNvPr id="24" name="Object 24">
            <a:extLst xmlns:a="http://schemas.openxmlformats.org/drawingml/2006/main">
              <a:ext uri="{FF2B5EF4-FFF2-40B4-BE49-F238E27FC236}">
                <a16:creationId xmlns:a16="http://schemas.microsoft.com/office/drawing/2014/main" id="{1B627C47-B505-4273-950A-27CF5BB5DB9A}"/>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PROBLEM</a:t>
            </a:r>
          </a:p>
        </p:txBody>
      </p:sp>
      <p:sp>
        <p:nvSpPr>
          <p:cNvPr id="25" name="Object 25">
            <a:extLst xmlns:a="http://schemas.openxmlformats.org/drawingml/2006/main">
              <a:ext uri="{FF2B5EF4-FFF2-40B4-BE49-F238E27FC236}">
                <a16:creationId xmlns:a16="http://schemas.microsoft.com/office/drawing/2014/main" id="{4CBF0410-5F97-46A9-BFAB-74ADF5E73293}"/>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Neither the leadership claim nor the metric has evidence.</a:t>
            </a:r>
          </a:p>
        </p:txBody>
      </p:sp>
      <p:pic>
        <p:nvPicPr>
          <p:cNvPr id="513" name="">
            <a:extLst xmlns:a="http://schemas.openxmlformats.org/drawingml/2006/main">
              <a:ext uri="{FF2B5EF4-FFF2-40B4-BE49-F238E27FC236}">
                <a16:creationId xmlns:a16="http://schemas.microsoft.com/office/drawing/2014/main" id="{D0193CDB-45D9-4A15-9105-6C94206CA193}"/>
              </a:ext>
            </a:extLst>
          </p:cNvPr>
          <p:cNvPicPr>
            <a:picLocks xmlns:a="http://schemas.openxmlformats.org/drawingml/2006/main" noChangeAspect="1"/>
          </p:cNvPicPr>
          <p:nvPr/>
        </p:nvPicPr>
        <p:blipFill>
          <a:blip xmlns:r="http://schemas.openxmlformats.org/officeDocument/2006/relationships" xmlns:a="http://schemas.openxmlformats.org/drawingml/2006/main" r:embed="Rc4e18e7d89d54e0b"/>
          <a:srcRect xmlns:a="http://schemas.openxmlformats.org/drawingml/2006/main" l="24229" t="0" r="24229"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66D7A060-86D4-46B1-BF86-AD81CECC59F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848743125"/>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109F77F3-6089-4078-B514-DCA257D7B5A9}"/>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1C7EF90E-4203-4536-B5D5-075D1CF4517A}"/>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E7FA2E67-A890-4996-BBB7-35BB6716491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Case discussion</a:t>
            </a:r>
          </a:p>
        </p:txBody>
      </p:sp>
      <p:sp>
        <p:nvSpPr>
          <p:cNvPr id="18" name="Object 18">
            <a:extLst xmlns:a="http://schemas.openxmlformats.org/drawingml/2006/main">
              <a:ext uri="{FF2B5EF4-FFF2-40B4-BE49-F238E27FC236}">
                <a16:creationId xmlns:a16="http://schemas.microsoft.com/office/drawing/2014/main" id="{6F1F28E2-9D22-44DD-8026-D1F1E514B50D}"/>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VERIFY THE ACTION</a:t>
            </a:r>
          </a:p>
        </p:txBody>
      </p:sp>
      <p:sp>
        <p:nvSpPr>
          <p:cNvPr id="19" name="Object 19">
            <a:extLst xmlns:a="http://schemas.openxmlformats.org/drawingml/2006/main">
              <a:ext uri="{FF2B5EF4-FFF2-40B4-BE49-F238E27FC236}">
                <a16:creationId xmlns:a16="http://schemas.microsoft.com/office/drawing/2014/main" id="{21D83DF3-DFA7-4D4F-BC9A-4F18A3860843}"/>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State what Morgan personally did.</a:t>
            </a:r>
          </a:p>
        </p:txBody>
      </p:sp>
      <p:sp>
        <p:nvSpPr>
          <p:cNvPr id="20" name="Object 20">
            <a:extLst xmlns:a="http://schemas.openxmlformats.org/drawingml/2006/main">
              <a:ext uri="{FF2B5EF4-FFF2-40B4-BE49-F238E27FC236}">
                <a16:creationId xmlns:a16="http://schemas.microsoft.com/office/drawing/2014/main" id="{BD5BED86-317A-4730-9C0C-0EFC48C29B80}"/>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REMOVE INVENTIONS</a:t>
            </a:r>
          </a:p>
        </p:txBody>
      </p:sp>
      <p:sp>
        <p:nvSpPr>
          <p:cNvPr id="21" name="Object 21">
            <a:extLst xmlns:a="http://schemas.openxmlformats.org/drawingml/2006/main">
              <a:ext uri="{FF2B5EF4-FFF2-40B4-BE49-F238E27FC236}">
                <a16:creationId xmlns:a16="http://schemas.microsoft.com/office/drawing/2014/main" id="{93169A36-33E2-4B3A-A423-4267BADD394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 plausible-sounding metric still needs evidence.</a:t>
            </a:r>
          </a:p>
        </p:txBody>
      </p:sp>
      <p:sp>
        <p:nvSpPr>
          <p:cNvPr id="22" name="Object 22">
            <a:extLst xmlns:a="http://schemas.openxmlformats.org/drawingml/2006/main">
              <a:ext uri="{FF2B5EF4-FFF2-40B4-BE49-F238E27FC236}">
                <a16:creationId xmlns:a16="http://schemas.microsoft.com/office/drawing/2014/main" id="{B08C2926-4ACA-48EC-80F8-0E075452A23F}"/>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 TO THE ROLE</a:t>
            </a:r>
          </a:p>
        </p:txBody>
      </p:sp>
      <p:sp>
        <p:nvSpPr>
          <p:cNvPr id="23" name="Object 23">
            <a:extLst xmlns:a="http://schemas.openxmlformats.org/drawingml/2006/main">
              <a:ext uri="{FF2B5EF4-FFF2-40B4-BE49-F238E27FC236}">
                <a16:creationId xmlns:a16="http://schemas.microsoft.com/office/drawing/2014/main" id="{30079FE9-8585-422A-B321-2D88EB40F969}"/>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Explain why the verified action matters for this posting.</a:t>
            </a:r>
          </a:p>
        </p:txBody>
      </p:sp>
      <p:sp>
        <p:nvSpPr>
          <p:cNvPr id="712" name="Object 17">
            <a:extLst xmlns:a="http://schemas.openxmlformats.org/drawingml/2006/main">
              <a:ext uri="{FF2B5EF4-FFF2-40B4-BE49-F238E27FC236}">
                <a16:creationId xmlns:a16="http://schemas.microsoft.com/office/drawing/2014/main" id="{A557C3BE-A885-4D99-8A91-75C26454089C}"/>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26227BAD-7D74-4B39-B55F-7D81D89B7C87}"/>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3A0858D7-BD4E-41DE-ADC8-3DD621BB6B05}"/>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D2AA1ADF-0E42-44C4-A0DA-99D26480CB7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2090452685"/>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109F77F3-6089-4078-B514-DCA257D7B5A9}"/>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1C7EF90E-4203-4536-B5D5-075D1CF4517A}"/>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E7FA2E67-A890-4996-BBB7-35BB6716491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student planner</a:t>
            </a:r>
          </a:p>
        </p:txBody>
      </p:sp>
      <p:sp>
        <p:nvSpPr>
          <p:cNvPr id="18" name="Object 18">
            <a:extLst xmlns:a="http://schemas.openxmlformats.org/drawingml/2006/main">
              <a:ext uri="{FF2B5EF4-FFF2-40B4-BE49-F238E27FC236}">
                <a16:creationId xmlns:a16="http://schemas.microsoft.com/office/drawing/2014/main" id="{6F1F28E2-9D22-44DD-8026-D1F1E514B50D}"/>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MAP THE POSTING</a:t>
            </a:r>
          </a:p>
        </p:txBody>
      </p:sp>
      <p:sp>
        <p:nvSpPr>
          <p:cNvPr id="19" name="Object 19">
            <a:extLst xmlns:a="http://schemas.openxmlformats.org/drawingml/2006/main">
              <a:ext uri="{FF2B5EF4-FFF2-40B4-BE49-F238E27FC236}">
                <a16:creationId xmlns:a16="http://schemas.microsoft.com/office/drawing/2014/main" id="{21D83DF3-DFA7-4D4F-BC9A-4F18A3860843}"/>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Choose requirements and identify supporting examples.</a:t>
            </a:r>
          </a:p>
        </p:txBody>
      </p:sp>
      <p:sp>
        <p:nvSpPr>
          <p:cNvPr id="20" name="Object 20">
            <a:extLst xmlns:a="http://schemas.openxmlformats.org/drawingml/2006/main">
              <a:ext uri="{FF2B5EF4-FFF2-40B4-BE49-F238E27FC236}">
                <a16:creationId xmlns:a16="http://schemas.microsoft.com/office/drawing/2014/main" id="{BD5BED86-317A-4730-9C0C-0EFC48C29B80}"/>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DRAFT AND CHECK</a:t>
            </a:r>
          </a:p>
        </p:txBody>
      </p:sp>
      <p:sp>
        <p:nvSpPr>
          <p:cNvPr id="21" name="Object 21">
            <a:extLst xmlns:a="http://schemas.openxmlformats.org/drawingml/2006/main">
              <a:ext uri="{FF2B5EF4-FFF2-40B4-BE49-F238E27FC236}">
                <a16:creationId xmlns:a16="http://schemas.microsoft.com/office/drawing/2014/main" id="{93169A36-33E2-4B3A-A423-4267BADD394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Write two evidence statements. Verify every claim.</a:t>
            </a:r>
          </a:p>
        </p:txBody>
      </p:sp>
      <p:sp>
        <p:nvSpPr>
          <p:cNvPr id="22" name="Object 22">
            <a:extLst xmlns:a="http://schemas.openxmlformats.org/drawingml/2006/main">
              <a:ext uri="{FF2B5EF4-FFF2-40B4-BE49-F238E27FC236}">
                <a16:creationId xmlns:a16="http://schemas.microsoft.com/office/drawing/2014/main" id="{B08C2926-4ACA-48EC-80F8-0E075452A23F}"/>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ADAPT THE SEARCH</a:t>
            </a:r>
          </a:p>
        </p:txBody>
      </p:sp>
      <p:sp>
        <p:nvSpPr>
          <p:cNvPr id="23" name="Object 23">
            <a:extLst xmlns:a="http://schemas.openxmlformats.org/drawingml/2006/main">
              <a:ext uri="{FF2B5EF4-FFF2-40B4-BE49-F238E27FC236}">
                <a16:creationId xmlns:a16="http://schemas.microsoft.com/office/drawing/2014/main" id="{30079FE9-8585-422A-B321-2D88EB40F969}"/>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Identify a target, another option, and an adjacent route.</a:t>
            </a:r>
          </a:p>
        </p:txBody>
      </p:sp>
      <p:sp>
        <p:nvSpPr>
          <p:cNvPr id="712" name="Object 17">
            <a:extLst xmlns:a="http://schemas.openxmlformats.org/drawingml/2006/main">
              <a:ext uri="{FF2B5EF4-FFF2-40B4-BE49-F238E27FC236}">
                <a16:creationId xmlns:a16="http://schemas.microsoft.com/office/drawing/2014/main" id="{A557C3BE-A885-4D99-8A91-75C26454089C}"/>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26227BAD-7D74-4B39-B55F-7D81D89B7C87}"/>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3A0858D7-BD4E-41DE-ADC8-3DD621BB6B05}"/>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692321A9-F1CE-4331-8636-9701509D3E3A}"/>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matching Student planner in the facilitator guide.</a:t>
            </a:r>
          </a:p>
        </p:txBody>
      </p:sp>
      <p:sp>
        <p:nvSpPr>
          <p:cNvPr id="716" name="">
            <a:extLst xmlns:a="http://schemas.openxmlformats.org/drawingml/2006/main">
              <a:ext uri="{FF2B5EF4-FFF2-40B4-BE49-F238E27FC236}">
                <a16:creationId xmlns:a16="http://schemas.microsoft.com/office/drawing/2014/main" id="{8A840B61-BFEF-439A-8B81-353412BA781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2090452685"/>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50396408-3277-4B50-B654-42270039774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45B5A26-4A89-4D82-9901-368105FBC00D}"/>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worked response</a:t>
            </a:r>
          </a:p>
        </p:txBody>
      </p:sp>
      <p:sp>
        <p:nvSpPr>
          <p:cNvPr id="515" name="">
            <a:extLst xmlns:a="http://schemas.openxmlformats.org/drawingml/2006/main">
              <a:ext uri="{FF2B5EF4-FFF2-40B4-BE49-F238E27FC236}">
                <a16:creationId xmlns:a16="http://schemas.microsoft.com/office/drawing/2014/main" id="{2A86C830-8655-44EC-9E24-753DDEADDCAB}"/>
              </a:ext>
            </a:extLst>
          </p:cNvPr>
          <p:cNvSpPr>
            <a:spLocks xmlns:a="http://schemas.openxmlformats.org/drawingml/2006/main" noGrp="1"/>
          </p:cNvSpPr>
          <p:nvPr/>
        </p:nvSpPr>
        <p:spPr>
          <a:xfrm xmlns:a="http://schemas.openxmlformats.org/drawingml/2006/main">
            <a:off x="819150" y="2171700"/>
            <a:ext cx="1038225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ok"/>
                <a:ea typeface="MetaPro-Book"/>
                <a:cs typeface="MetaPro-Book"/>
              </a:defRPr>
            </a:defPPr>
            <a:lvl1pPr>
              <a:defRPr sz="2475">
                <a:solidFill>
                  <a:srgbClr val="161616"/>
                </a:solidFill>
                <a:latin typeface="MetaPro-Book"/>
                <a:ea typeface="MetaPro-Book"/>
                <a:cs typeface="MetaPro-Book"/>
              </a:defRPr>
            </a:lvl1pPr>
            <a:lvl2pPr>
              <a:defRPr sz="2475">
                <a:solidFill>
                  <a:srgbClr val="161616"/>
                </a:solidFill>
                <a:latin typeface="MetaPro-Book"/>
                <a:ea typeface="MetaPro-Book"/>
                <a:cs typeface="MetaPro-Book"/>
              </a:defRPr>
            </a:lvl2pPr>
            <a:lvl3pPr>
              <a:defRPr sz="2475">
                <a:solidFill>
                  <a:srgbClr val="161616"/>
                </a:solidFill>
                <a:latin typeface="MetaPro-Book"/>
                <a:ea typeface="MetaPro-Book"/>
                <a:cs typeface="MetaPro-Book"/>
              </a:defRPr>
            </a:lvl3pPr>
            <a:lvl4pPr>
              <a:defRPr sz="2475">
                <a:solidFill>
                  <a:srgbClr val="161616"/>
                </a:solidFill>
                <a:latin typeface="MetaPro-Book"/>
                <a:ea typeface="MetaPro-Book"/>
                <a:cs typeface="MetaPro-Book"/>
              </a:defRPr>
            </a:lvl4pPr>
            <a:lvl5pPr>
              <a:defRPr sz="2475">
                <a:solidFill>
                  <a:srgbClr val="161616"/>
                </a:solidFill>
                <a:latin typeface="MetaPro-Book"/>
                <a:ea typeface="MetaPro-Book"/>
                <a:cs typeface="MetaPro-Book"/>
              </a:defRPr>
            </a:lvl5pPr>
            <a:lvl6pPr>
              <a:defRPr sz="2475">
                <a:solidFill>
                  <a:srgbClr val="161616"/>
                </a:solidFill>
                <a:latin typeface="MetaPro-Book"/>
                <a:ea typeface="MetaPro-Book"/>
                <a:cs typeface="MetaPro-Book"/>
              </a:defRPr>
            </a:lvl6pPr>
            <a:lvl7pPr>
              <a:defRPr sz="2475">
                <a:solidFill>
                  <a:srgbClr val="161616"/>
                </a:solidFill>
                <a:latin typeface="MetaPro-Book"/>
                <a:ea typeface="MetaPro-Book"/>
                <a:cs typeface="MetaPro-Book"/>
              </a:defRPr>
            </a:lvl7pPr>
            <a:lvl8pPr>
              <a:defRPr sz="2475">
                <a:solidFill>
                  <a:srgbClr val="161616"/>
                </a:solidFill>
                <a:latin typeface="MetaPro-Book"/>
                <a:ea typeface="MetaPro-Book"/>
                <a:cs typeface="MetaPro-Book"/>
              </a:defRPr>
            </a:lvl8pPr>
            <a:lvl9pPr>
              <a:defRPr sz="2475">
                <a:solidFill>
                  <a:srgbClr val="161616"/>
                </a:solidFill>
                <a:latin typeface="MetaPro-Book"/>
                <a:ea typeface="MetaPro-Book"/>
                <a:cs typeface="MetaPro-Book"/>
              </a:defRPr>
            </a:lvl9pPr>
          </a:lstStyle>
          <a:p xmlns:a="http://schemas.openxmlformats.org/drawingml/2006/main">
            <a:pPr>
              <a:defRPr sz="2475">
                <a:solidFill>
                  <a:srgbClr val="161616"/>
                </a:solidFill>
                <a:latin typeface="MetaPro-Book"/>
                <a:ea typeface="MetaPro-Book"/>
                <a:cs typeface="MetaPro-Book"/>
              </a:defRPr>
            </a:pPr>
            <a:r>
              <a:rPr sz="2475">
                <a:solidFill>
                  <a:srgbClr val="161616"/>
                </a:solidFill>
                <a:latin typeface="MetaPro-Book"/>
                <a:ea typeface="MetaPro-Book"/>
                <a:cs typeface="MetaPro-Book"/>
              </a:rPr>
              <a:t>The posting asks for reliable records. In my club, I maintained the attendance sheet and checked unclear entries with organizers before preparing the committee report. I can explain my checking process and the report’s use. I would not claim supervisory authority or a percentage change without evidence.</a:t>
            </a:r>
          </a:p>
        </p:txBody>
      </p:sp>
      <p:sp>
        <p:nvSpPr>
          <p:cNvPr id="516" name="">
            <a:extLst xmlns:a="http://schemas.openxmlformats.org/drawingml/2006/main">
              <a:ext uri="{FF2B5EF4-FFF2-40B4-BE49-F238E27FC236}">
                <a16:creationId xmlns:a16="http://schemas.microsoft.com/office/drawing/2014/main" id="{12AD7AD6-DD97-4424-A05B-9B3F60ADBF9C}"/>
              </a:ext>
            </a:extLst>
          </p:cNvPr>
          <p:cNvSpPr>
            <a:spLocks xmlns:a="http://schemas.openxmlformats.org/drawingml/2006/main" noGrp="1"/>
          </p:cNvSpPr>
          <p:nvPr/>
        </p:nvSpPr>
        <p:spPr>
          <a:xfrm xmlns:a="http://schemas.openxmlformats.org/drawingml/2006/main">
            <a:off x="819150" y="5572125"/>
            <a:ext cx="10382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CC0033"/>
                </a:solidFill>
                <a:latin typeface="MetaPro-Bold"/>
                <a:ea typeface="MetaPro-Bold"/>
                <a:cs typeface="MetaPro-Bold"/>
              </a:defRPr>
            </a:defPPr>
            <a:lvl1pPr>
              <a:defRPr sz="2175">
                <a:solidFill>
                  <a:srgbClr val="CC0033"/>
                </a:solidFill>
                <a:latin typeface="MetaPro-Bold"/>
                <a:ea typeface="MetaPro-Bold"/>
                <a:cs typeface="MetaPro-Bold"/>
              </a:defRPr>
            </a:lvl1pPr>
            <a:lvl2pPr>
              <a:defRPr sz="2175">
                <a:solidFill>
                  <a:srgbClr val="CC0033"/>
                </a:solidFill>
                <a:latin typeface="MetaPro-Bold"/>
                <a:ea typeface="MetaPro-Bold"/>
                <a:cs typeface="MetaPro-Bold"/>
              </a:defRPr>
            </a:lvl2pPr>
            <a:lvl3pPr>
              <a:defRPr sz="2175">
                <a:solidFill>
                  <a:srgbClr val="CC0033"/>
                </a:solidFill>
                <a:latin typeface="MetaPro-Bold"/>
                <a:ea typeface="MetaPro-Bold"/>
                <a:cs typeface="MetaPro-Bold"/>
              </a:defRPr>
            </a:lvl3pPr>
            <a:lvl4pPr>
              <a:defRPr sz="2175">
                <a:solidFill>
                  <a:srgbClr val="CC0033"/>
                </a:solidFill>
                <a:latin typeface="MetaPro-Bold"/>
                <a:ea typeface="MetaPro-Bold"/>
                <a:cs typeface="MetaPro-Bold"/>
              </a:defRPr>
            </a:lvl4pPr>
            <a:lvl5pPr>
              <a:defRPr sz="2175">
                <a:solidFill>
                  <a:srgbClr val="CC0033"/>
                </a:solidFill>
                <a:latin typeface="MetaPro-Bold"/>
                <a:ea typeface="MetaPro-Bold"/>
                <a:cs typeface="MetaPro-Bold"/>
              </a:defRPr>
            </a:lvl5pPr>
            <a:lvl6pPr>
              <a:defRPr sz="2175">
                <a:solidFill>
                  <a:srgbClr val="CC0033"/>
                </a:solidFill>
                <a:latin typeface="MetaPro-Bold"/>
                <a:ea typeface="MetaPro-Bold"/>
                <a:cs typeface="MetaPro-Bold"/>
              </a:defRPr>
            </a:lvl6pPr>
            <a:lvl7pPr>
              <a:defRPr sz="2175">
                <a:solidFill>
                  <a:srgbClr val="CC0033"/>
                </a:solidFill>
                <a:latin typeface="MetaPro-Bold"/>
                <a:ea typeface="MetaPro-Bold"/>
                <a:cs typeface="MetaPro-Bold"/>
              </a:defRPr>
            </a:lvl7pPr>
            <a:lvl8pPr>
              <a:defRPr sz="2175">
                <a:solidFill>
                  <a:srgbClr val="CC0033"/>
                </a:solidFill>
                <a:latin typeface="MetaPro-Bold"/>
                <a:ea typeface="MetaPro-Bold"/>
                <a:cs typeface="MetaPro-Bold"/>
              </a:defRPr>
            </a:lvl8pPr>
            <a:lvl9pPr>
              <a:defRPr sz="2175">
                <a:solidFill>
                  <a:srgbClr val="CC0033"/>
                </a:solidFill>
                <a:latin typeface="MetaPro-Bold"/>
                <a:ea typeface="MetaPro-Bold"/>
                <a:cs typeface="MetaPro-Bold"/>
              </a:defRPr>
            </a:lvl9pPr>
          </a:lstStyle>
          <a:p xmlns:a="http://schemas.openxmlformats.org/drawingml/2006/main">
            <a:pPr>
              <a:defRPr sz="2175">
                <a:solidFill>
                  <a:srgbClr val="CC0033"/>
                </a:solidFill>
                <a:latin typeface="MetaPro-Bold"/>
                <a:ea typeface="MetaPro-Bold"/>
                <a:cs typeface="MetaPro-Bold"/>
              </a:defRPr>
            </a:pPr>
            <a:r>
              <a:rPr sz="2175">
                <a:solidFill>
                  <a:srgbClr val="CC0033"/>
                </a:solidFill>
                <a:latin typeface="MetaPro-Bold"/>
                <a:ea typeface="MetaPro-Bold"/>
                <a:cs typeface="MetaPro-Bold"/>
              </a:rPr>
              <a:t>What makes the response specific? What would you adapt?</a:t>
            </a:r>
          </a:p>
        </p:txBody>
      </p:sp>
      <p:sp>
        <p:nvSpPr>
          <p:cNvPr id="517" name="">
            <a:extLst xmlns:a="http://schemas.openxmlformats.org/drawingml/2006/main">
              <a:ext uri="{FF2B5EF4-FFF2-40B4-BE49-F238E27FC236}">
                <a16:creationId xmlns:a16="http://schemas.microsoft.com/office/drawing/2014/main" id="{3569FB75-A731-463A-B102-B0692ABA2F8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60454211"/>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114FE9D7-66BA-4CDD-820F-9240C39783E6}"/>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96B9BF5F-D973-4E08-AB69-A7C2197F2172}"/>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Feedback and revision</a:t>
            </a:r>
          </a:p>
        </p:txBody>
      </p:sp>
      <p:sp>
        <p:nvSpPr>
          <p:cNvPr id="20" name="Object 20">
            <a:extLst xmlns:a="http://schemas.openxmlformats.org/drawingml/2006/main">
              <a:ext uri="{FF2B5EF4-FFF2-40B4-BE49-F238E27FC236}">
                <a16:creationId xmlns:a16="http://schemas.microsoft.com/office/drawing/2014/main" id="{39B46726-3D0E-4080-888C-1842EED559B3}"/>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IS CLEAR</a:t>
            </a:r>
          </a:p>
        </p:txBody>
      </p:sp>
      <p:sp>
        <p:nvSpPr>
          <p:cNvPr id="21" name="Object 21">
            <a:extLst xmlns:a="http://schemas.openxmlformats.org/drawingml/2006/main">
              <a:ext uri="{FF2B5EF4-FFF2-40B4-BE49-F238E27FC236}">
                <a16:creationId xmlns:a16="http://schemas.microsoft.com/office/drawing/2014/main" id="{03DCFF67-94BB-4884-8566-3465EC6E2203}"/>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Name one specific detail that supports the response.</a:t>
            </a:r>
          </a:p>
        </p:txBody>
      </p:sp>
      <p:sp>
        <p:nvSpPr>
          <p:cNvPr id="22" name="Object 22">
            <a:extLst xmlns:a="http://schemas.openxmlformats.org/drawingml/2006/main">
              <a:ext uri="{FF2B5EF4-FFF2-40B4-BE49-F238E27FC236}">
                <a16:creationId xmlns:a16="http://schemas.microsoft.com/office/drawing/2014/main" id="{A5162793-CA4F-454E-9844-ADF04B439E84}"/>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NEEDS WORK</a:t>
            </a:r>
          </a:p>
        </p:txBody>
      </p:sp>
      <p:sp>
        <p:nvSpPr>
          <p:cNvPr id="23" name="Object 23">
            <a:extLst xmlns:a="http://schemas.openxmlformats.org/drawingml/2006/main">
              <a:ext uri="{FF2B5EF4-FFF2-40B4-BE49-F238E27FC236}">
                <a16:creationId xmlns:a16="http://schemas.microsoft.com/office/drawing/2014/main" id="{F0975EF0-CFD4-4DD0-B2D1-7D512BEE2CAD}"/>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Identify one missing piece or unsupported assumption.</a:t>
            </a:r>
          </a:p>
        </p:txBody>
      </p:sp>
      <p:sp>
        <p:nvSpPr>
          <p:cNvPr id="24" name="Object 24">
            <a:extLst xmlns:a="http://schemas.openxmlformats.org/drawingml/2006/main">
              <a:ext uri="{FF2B5EF4-FFF2-40B4-BE49-F238E27FC236}">
                <a16:creationId xmlns:a16="http://schemas.microsoft.com/office/drawing/2014/main" id="{1B627C47-B505-4273-950A-27CF5BB5DB9A}"/>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CHANGES</a:t>
            </a:r>
          </a:p>
        </p:txBody>
      </p:sp>
      <p:sp>
        <p:nvSpPr>
          <p:cNvPr id="25" name="Object 25">
            <a:extLst xmlns:a="http://schemas.openxmlformats.org/drawingml/2006/main">
              <a:ext uri="{FF2B5EF4-FFF2-40B4-BE49-F238E27FC236}">
                <a16:creationId xmlns:a16="http://schemas.microsoft.com/office/drawing/2014/main" id="{4CBF0410-5F97-46A9-BFAB-74ADF5E73293}"/>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Agree on one revision, then try again.</a:t>
            </a:r>
          </a:p>
        </p:txBody>
      </p:sp>
      <p:pic>
        <p:nvPicPr>
          <p:cNvPr id="513" name="">
            <a:extLst xmlns:a="http://schemas.openxmlformats.org/drawingml/2006/main">
              <a:ext uri="{FF2B5EF4-FFF2-40B4-BE49-F238E27FC236}">
                <a16:creationId xmlns:a16="http://schemas.microsoft.com/office/drawing/2014/main" id="{1884D83F-D8CC-4DFB-AF1C-0BC77A14F4AA}"/>
              </a:ext>
            </a:extLst>
          </p:cNvPr>
          <p:cNvPicPr>
            <a:picLocks xmlns:a="http://schemas.openxmlformats.org/drawingml/2006/main" noChangeAspect="1"/>
          </p:cNvPicPr>
          <p:nvPr/>
        </p:nvPicPr>
        <p:blipFill>
          <a:blip xmlns:r="http://schemas.openxmlformats.org/officeDocument/2006/relationships" xmlns:a="http://schemas.openxmlformats.org/drawingml/2006/main" r:embed="Rb0b3a1d52745468e"/>
          <a:srcRect xmlns:a="http://schemas.openxmlformats.org/drawingml/2006/main" l="0" t="1872" r="0" b="1872"/>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E413333B-C9BE-402C-AADC-D812A1D03DC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848743125"/>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109F77F3-6089-4078-B514-DCA257D7B5A9}"/>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1C7EF90E-4203-4536-B5D5-075D1CF4517A}"/>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E7FA2E67-A890-4996-BBB7-35BB6716491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Both partners get a second attempt</a:t>
            </a:r>
          </a:p>
        </p:txBody>
      </p:sp>
      <p:sp>
        <p:nvSpPr>
          <p:cNvPr id="18" name="Object 18">
            <a:extLst xmlns:a="http://schemas.openxmlformats.org/drawingml/2006/main">
              <a:ext uri="{FF2B5EF4-FFF2-40B4-BE49-F238E27FC236}">
                <a16:creationId xmlns:a16="http://schemas.microsoft.com/office/drawing/2014/main" id="{6F1F28E2-9D22-44DD-8026-D1F1E514B50D}"/>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ROUND ONE</a:t>
            </a:r>
          </a:p>
        </p:txBody>
      </p:sp>
      <p:sp>
        <p:nvSpPr>
          <p:cNvPr id="19" name="Object 19">
            <a:extLst xmlns:a="http://schemas.openxmlformats.org/drawingml/2006/main">
              <a:ext uri="{FF2B5EF4-FFF2-40B4-BE49-F238E27FC236}">
                <a16:creationId xmlns:a16="http://schemas.microsoft.com/office/drawing/2014/main" id="{21D83DF3-DFA7-4D4F-BC9A-4F18A3860843}"/>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A explains or role-plays. Partner B gives specific feedback.</a:t>
            </a:r>
          </a:p>
        </p:txBody>
      </p:sp>
      <p:sp>
        <p:nvSpPr>
          <p:cNvPr id="20" name="Object 20">
            <a:extLst xmlns:a="http://schemas.openxmlformats.org/drawingml/2006/main">
              <a:ext uri="{FF2B5EF4-FFF2-40B4-BE49-F238E27FC236}">
                <a16:creationId xmlns:a16="http://schemas.microsoft.com/office/drawing/2014/main" id="{BD5BED86-317A-4730-9C0C-0EFC48C29B80}"/>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SWAP ROLES</a:t>
            </a:r>
          </a:p>
        </p:txBody>
      </p:sp>
      <p:sp>
        <p:nvSpPr>
          <p:cNvPr id="21" name="Object 21">
            <a:extLst xmlns:a="http://schemas.openxmlformats.org/drawingml/2006/main">
              <a:ext uri="{FF2B5EF4-FFF2-40B4-BE49-F238E27FC236}">
                <a16:creationId xmlns:a16="http://schemas.microsoft.com/office/drawing/2014/main" id="{93169A36-33E2-4B3A-A423-4267BADD394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B explains or role-plays. Partner A gives feedback.</a:t>
            </a:r>
          </a:p>
        </p:txBody>
      </p:sp>
      <p:sp>
        <p:nvSpPr>
          <p:cNvPr id="22" name="Object 22">
            <a:extLst xmlns:a="http://schemas.openxmlformats.org/drawingml/2006/main">
              <a:ext uri="{FF2B5EF4-FFF2-40B4-BE49-F238E27FC236}">
                <a16:creationId xmlns:a16="http://schemas.microsoft.com/office/drawing/2014/main" id="{B08C2926-4ACA-48EC-80F8-0E075452A23F}"/>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30079FE9-8585-422A-B321-2D88EB40F969}"/>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Both apply one suggestion and repeat the key response.</a:t>
            </a:r>
          </a:p>
        </p:txBody>
      </p:sp>
      <p:sp>
        <p:nvSpPr>
          <p:cNvPr id="712" name="Object 17">
            <a:extLst xmlns:a="http://schemas.openxmlformats.org/drawingml/2006/main">
              <a:ext uri="{FF2B5EF4-FFF2-40B4-BE49-F238E27FC236}">
                <a16:creationId xmlns:a16="http://schemas.microsoft.com/office/drawing/2014/main" id="{A557C3BE-A885-4D99-8A91-75C26454089C}"/>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26227BAD-7D74-4B39-B55F-7D81D89B7C87}"/>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3A0858D7-BD4E-41DE-ADC8-3DD621BB6B05}"/>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0494138C-DB70-4D2D-8C55-A980BC57608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2090452685"/>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50396408-3277-4B50-B654-42270039774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45B5A26-4A89-4D82-9901-368105FBC00D}"/>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5497AC94-604F-43F9-BF1F-F076441EA98B}"/>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should tailoring change?</a:t>
            </a:r>
          </a:p>
        </p:txBody>
      </p:sp>
      <p:sp>
        <p:nvSpPr>
          <p:cNvPr id="516" name="">
            <a:extLst xmlns:a="http://schemas.openxmlformats.org/drawingml/2006/main">
              <a:ext uri="{FF2B5EF4-FFF2-40B4-BE49-F238E27FC236}">
                <a16:creationId xmlns:a16="http://schemas.microsoft.com/office/drawing/2014/main" id="{C4F9307A-5EE1-4950-861C-8108CFD44DC7}"/>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E4387D63-AD1F-4BDE-B26D-B7DE844BE48F}"/>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Facts about your history</a:t>
            </a:r>
          </a:p>
        </p:txBody>
      </p:sp>
      <p:sp>
        <p:nvSpPr>
          <p:cNvPr id="518" name="">
            <a:extLst xmlns:a="http://schemas.openxmlformats.org/drawingml/2006/main">
              <a:ext uri="{FF2B5EF4-FFF2-40B4-BE49-F238E27FC236}">
                <a16:creationId xmlns:a16="http://schemas.microsoft.com/office/drawing/2014/main" id="{7922BBE2-1AD9-4D49-8BAD-D3293FD44AEB}"/>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AF7F2E2F-B07B-41FE-989A-FDDE4893D538}"/>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Whether you meet a requirement</a:t>
            </a:r>
          </a:p>
        </p:txBody>
      </p:sp>
      <p:sp>
        <p:nvSpPr>
          <p:cNvPr id="520" name="">
            <a:extLst xmlns:a="http://schemas.openxmlformats.org/drawingml/2006/main">
              <a:ext uri="{FF2B5EF4-FFF2-40B4-BE49-F238E27FC236}">
                <a16:creationId xmlns:a16="http://schemas.microsoft.com/office/drawing/2014/main" id="{F7EAB4E0-6E9C-48AA-9D1E-76E3D21F50DD}"/>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7C21F549-B9F3-4B3E-9A0A-7C292A67C229}"/>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Which truthful evidence you emphasize</a:t>
            </a:r>
          </a:p>
        </p:txBody>
      </p:sp>
      <p:sp>
        <p:nvSpPr>
          <p:cNvPr id="522" name="">
            <a:extLst xmlns:a="http://schemas.openxmlformats.org/drawingml/2006/main">
              <a:ext uri="{FF2B5EF4-FFF2-40B4-BE49-F238E27FC236}">
                <a16:creationId xmlns:a16="http://schemas.microsoft.com/office/drawing/2014/main" id="{5FDFE23B-5447-4C62-A45E-389765703334}"/>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0BEF6C0A-50E8-4E2B-BB0C-6AC893033654}"/>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Your job title to sound senior</a:t>
            </a:r>
          </a:p>
        </p:txBody>
      </p:sp>
      <p:sp>
        <p:nvSpPr>
          <p:cNvPr id="524" name="">
            <a:extLst xmlns:a="http://schemas.openxmlformats.org/drawingml/2006/main">
              <a:ext uri="{FF2B5EF4-FFF2-40B4-BE49-F238E27FC236}">
                <a16:creationId xmlns:a16="http://schemas.microsoft.com/office/drawing/2014/main" id="{4F4B34BE-E7D7-4C47-8947-4867F298AE7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60454211"/>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50396408-3277-4B50-B654-42270039774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45B5A26-4A89-4D82-9901-368105FBC00D}"/>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E52530A8-6BDC-44BE-8305-8C74758568CD}"/>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should happen to an unsupported AI metric?</a:t>
            </a:r>
          </a:p>
        </p:txBody>
      </p:sp>
      <p:sp>
        <p:nvSpPr>
          <p:cNvPr id="516" name="">
            <a:extLst xmlns:a="http://schemas.openxmlformats.org/drawingml/2006/main">
              <a:ext uri="{FF2B5EF4-FFF2-40B4-BE49-F238E27FC236}">
                <a16:creationId xmlns:a16="http://schemas.microsoft.com/office/drawing/2014/main" id="{FF4B21DF-B425-492A-80A2-136326A89888}"/>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D6E0305F-9117-4F07-82DB-051437042071}"/>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Remove it and use verified evidence</a:t>
            </a:r>
          </a:p>
        </p:txBody>
      </p:sp>
      <p:sp>
        <p:nvSpPr>
          <p:cNvPr id="518" name="">
            <a:extLst xmlns:a="http://schemas.openxmlformats.org/drawingml/2006/main">
              <a:ext uri="{FF2B5EF4-FFF2-40B4-BE49-F238E27FC236}">
                <a16:creationId xmlns:a16="http://schemas.microsoft.com/office/drawing/2014/main" id="{B5896152-02CD-4F7A-B200-57113096B4F6}"/>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911D97EE-3657-44A5-AF78-CD494DE41E0B}"/>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Keep it if it sounds plausible</a:t>
            </a:r>
          </a:p>
        </p:txBody>
      </p:sp>
      <p:sp>
        <p:nvSpPr>
          <p:cNvPr id="520" name="">
            <a:extLst xmlns:a="http://schemas.openxmlformats.org/drawingml/2006/main">
              <a:ext uri="{FF2B5EF4-FFF2-40B4-BE49-F238E27FC236}">
                <a16:creationId xmlns:a16="http://schemas.microsoft.com/office/drawing/2014/main" id="{5AA335A1-6AC5-4753-95BB-C660E46A557A}"/>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BC5FE6FA-4E5F-4014-BF8C-4D679B10CF0E}"/>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Ask a friend to endorse it</a:t>
            </a:r>
          </a:p>
        </p:txBody>
      </p:sp>
      <p:sp>
        <p:nvSpPr>
          <p:cNvPr id="522" name="">
            <a:extLst xmlns:a="http://schemas.openxmlformats.org/drawingml/2006/main">
              <a:ext uri="{FF2B5EF4-FFF2-40B4-BE49-F238E27FC236}">
                <a16:creationId xmlns:a16="http://schemas.microsoft.com/office/drawing/2014/main" id="{4B0A3FE1-1A27-4EDE-8E23-9039C91204B0}"/>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70F6CA79-9CDC-45D0-8A9D-A3391D54C9F2}"/>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Hide it in a cover letter</a:t>
            </a:r>
          </a:p>
        </p:txBody>
      </p:sp>
      <p:sp>
        <p:nvSpPr>
          <p:cNvPr id="524" name="">
            <a:extLst xmlns:a="http://schemas.openxmlformats.org/drawingml/2006/main">
              <a:ext uri="{FF2B5EF4-FFF2-40B4-BE49-F238E27FC236}">
                <a16:creationId xmlns:a16="http://schemas.microsoft.com/office/drawing/2014/main" id="{BF66E8DB-ED51-4F34-9314-190466B9691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60454211"/>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50396408-3277-4B50-B654-42270039774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45B5A26-4A89-4D82-9901-368105FBC00D}"/>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BA25F033-0282-46E3-AC8A-60457C27EB90}"/>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statement provides evidence?</a:t>
            </a:r>
          </a:p>
        </p:txBody>
      </p:sp>
      <p:sp>
        <p:nvSpPr>
          <p:cNvPr id="516" name="">
            <a:extLst xmlns:a="http://schemas.openxmlformats.org/drawingml/2006/main">
              <a:ext uri="{FF2B5EF4-FFF2-40B4-BE49-F238E27FC236}">
                <a16:creationId xmlns:a16="http://schemas.microsoft.com/office/drawing/2014/main" id="{57D4836C-5403-47FF-87E3-0BD99D587C89}"/>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226CAA26-C7DC-4599-9CB9-8FAEDB3EAD7E}"/>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am excellent</a:t>
            </a:r>
          </a:p>
        </p:txBody>
      </p:sp>
      <p:sp>
        <p:nvSpPr>
          <p:cNvPr id="518" name="">
            <a:extLst xmlns:a="http://schemas.openxmlformats.org/drawingml/2006/main">
              <a:ext uri="{FF2B5EF4-FFF2-40B4-BE49-F238E27FC236}">
                <a16:creationId xmlns:a16="http://schemas.microsoft.com/office/drawing/2014/main" id="{A92836E5-86DF-47A9-91E6-CDE263609CED}"/>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315B79F6-7B95-48DE-81C8-5EF00ABAE58D}"/>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checked entries with organizers before preparing the report</a:t>
            </a:r>
          </a:p>
        </p:txBody>
      </p:sp>
      <p:sp>
        <p:nvSpPr>
          <p:cNvPr id="520" name="">
            <a:extLst xmlns:a="http://schemas.openxmlformats.org/drawingml/2006/main">
              <a:ext uri="{FF2B5EF4-FFF2-40B4-BE49-F238E27FC236}">
                <a16:creationId xmlns:a16="http://schemas.microsoft.com/office/drawing/2014/main" id="{FE52EC82-2052-49FE-86ED-58C5C81FB9BB}"/>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EDFB2FA5-B9F6-4EB8-B99F-596E9809FA09}"/>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Everyone says I am perfect</a:t>
            </a:r>
          </a:p>
        </p:txBody>
      </p:sp>
      <p:sp>
        <p:nvSpPr>
          <p:cNvPr id="522" name="">
            <a:extLst xmlns:a="http://schemas.openxmlformats.org/drawingml/2006/main">
              <a:ext uri="{FF2B5EF4-FFF2-40B4-BE49-F238E27FC236}">
                <a16:creationId xmlns:a16="http://schemas.microsoft.com/office/drawing/2014/main" id="{0D8D89E3-19DB-4E17-AA14-1FB4C47CB229}"/>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4B9D0CAB-59FB-4F14-8F9D-252EF9B70F5A}"/>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deserve this job</a:t>
            </a:r>
          </a:p>
        </p:txBody>
      </p:sp>
      <p:sp>
        <p:nvSpPr>
          <p:cNvPr id="524" name="">
            <a:extLst xmlns:a="http://schemas.openxmlformats.org/drawingml/2006/main">
              <a:ext uri="{FF2B5EF4-FFF2-40B4-BE49-F238E27FC236}">
                <a16:creationId xmlns:a16="http://schemas.microsoft.com/office/drawing/2014/main" id="{78FC9D6A-F976-477B-B679-F62B4FADDE7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60454211"/>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50396408-3277-4B50-B654-42270039774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45B5A26-4A89-4D82-9901-368105FBC00D}"/>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BD58D2B0-0798-4A99-9D3F-24E561063A5A}"/>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Why include adjacent opportunities?</a:t>
            </a:r>
          </a:p>
        </p:txBody>
      </p:sp>
      <p:sp>
        <p:nvSpPr>
          <p:cNvPr id="516" name="">
            <a:extLst xmlns:a="http://schemas.openxmlformats.org/drawingml/2006/main">
              <a:ext uri="{FF2B5EF4-FFF2-40B4-BE49-F238E27FC236}">
                <a16:creationId xmlns:a16="http://schemas.microsoft.com/office/drawing/2014/main" id="{F3477DF5-94FF-412B-8892-6F929E70D7C1}"/>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AB83BCBA-BEBC-4EC8-B0B5-45A85070E3ED}"/>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To apply randomly</a:t>
            </a:r>
          </a:p>
        </p:txBody>
      </p:sp>
      <p:sp>
        <p:nvSpPr>
          <p:cNvPr id="518" name="">
            <a:extLst xmlns:a="http://schemas.openxmlformats.org/drawingml/2006/main">
              <a:ext uri="{FF2B5EF4-FFF2-40B4-BE49-F238E27FC236}">
                <a16:creationId xmlns:a16="http://schemas.microsoft.com/office/drawing/2014/main" id="{B5850A90-BD39-48A4-83C1-338A3E1F8401}"/>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E2774855-4E3F-41CC-B5E0-01A59401DB1D}"/>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To abandon all priorities</a:t>
            </a:r>
          </a:p>
        </p:txBody>
      </p:sp>
      <p:sp>
        <p:nvSpPr>
          <p:cNvPr id="520" name="">
            <a:extLst xmlns:a="http://schemas.openxmlformats.org/drawingml/2006/main">
              <a:ext uri="{FF2B5EF4-FFF2-40B4-BE49-F238E27FC236}">
                <a16:creationId xmlns:a16="http://schemas.microsoft.com/office/drawing/2014/main" id="{BA4471CE-46E7-41E0-9D27-852AA0D47E85}"/>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CA8F8778-3D76-42AF-A9DA-718D4A7A8CFD}"/>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To avoid learning about requirements</a:t>
            </a:r>
          </a:p>
        </p:txBody>
      </p:sp>
      <p:sp>
        <p:nvSpPr>
          <p:cNvPr id="522" name="">
            <a:extLst xmlns:a="http://schemas.openxmlformats.org/drawingml/2006/main">
              <a:ext uri="{FF2B5EF4-FFF2-40B4-BE49-F238E27FC236}">
                <a16:creationId xmlns:a16="http://schemas.microsoft.com/office/drawing/2014/main" id="{B931FFB0-F0D7-48C7-8313-5D3C9A1BD37E}"/>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EEE91D59-4C44-44A0-8520-89D5D79CF6BB}"/>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To adapt the search while using relevant interests and skills</a:t>
            </a:r>
          </a:p>
        </p:txBody>
      </p:sp>
      <p:sp>
        <p:nvSpPr>
          <p:cNvPr id="524" name="">
            <a:extLst xmlns:a="http://schemas.openxmlformats.org/drawingml/2006/main">
              <a:ext uri="{FF2B5EF4-FFF2-40B4-BE49-F238E27FC236}">
                <a16:creationId xmlns:a16="http://schemas.microsoft.com/office/drawing/2014/main" id="{A28839EA-7488-485C-B9D5-4FB8A8BBFD5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60454211"/>
      </p:ext>
    </p:extLst>
  </p:cSld>
</p:sld>
</file>

<file path=ppt/slides/slide15.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25790F40-CFD2-4DE1-8159-75F9FDEF6868}"/>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An adaptation challenge</a:t>
            </a:r>
          </a:p>
        </p:txBody>
      </p:sp>
      <p:sp>
        <p:nvSpPr>
          <p:cNvPr id="7" name="">
            <a:extLst xmlns:a="http://schemas.openxmlformats.org/drawingml/2006/main">
              <a:ext uri="{FF2B5EF4-FFF2-40B4-BE49-F238E27FC236}">
                <a16:creationId xmlns:a16="http://schemas.microsoft.com/office/drawing/2014/main" id="{E8AFD761-0DD5-4E2A-A7B8-12470D5B725B}"/>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The next posting emphasizes a different skill. Which evidence would you keep, revise, or replace?</a:t>
            </a:r>
          </a:p>
        </p:txBody>
      </p:sp>
      <p:sp>
        <p:nvSpPr>
          <p:cNvPr id="8" name="">
            <a:extLst xmlns:a="http://schemas.openxmlformats.org/drawingml/2006/main">
              <a:ext uri="{FF2B5EF4-FFF2-40B4-BE49-F238E27FC236}">
                <a16:creationId xmlns:a16="http://schemas.microsoft.com/office/drawing/2014/main" id="{F4E1E680-6F47-4C2D-8D57-2A7557FD26D8}"/>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Explain what you would change and why. Then revise your plan.</a:t>
            </a:r>
          </a:p>
        </p:txBody>
      </p:sp>
    </p:spTree>
    <p:extLst>
      <p:ext uri="{BB962C8B-B14F-4D97-AF65-F5344CB8AC3E}">
        <p14:creationId xmlns:p14="http://schemas.microsoft.com/office/powerpoint/2010/main" val="75460252"/>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67740D75-0F18-4732-B630-758A23CC6B8F}"/>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97EA367B-A5A4-4D4B-A863-B52ED3A61D06}"/>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21F25933-CECC-40CE-90C8-FE2FB3B3F97D}"/>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5F91142D-C195-42E8-8B45-C442CC6DDBF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25C0287E-F33D-4E31-9575-1ACF4CEB7AB4}"/>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revision</a:t>
            </a:r>
          </a:p>
        </p:txBody>
      </p:sp>
      <p:sp>
        <p:nvSpPr>
          <p:cNvPr id="22" name="Object 22">
            <a:extLst xmlns:a="http://schemas.openxmlformats.org/drawingml/2006/main">
              <a:ext uri="{FF2B5EF4-FFF2-40B4-BE49-F238E27FC236}">
                <a16:creationId xmlns:a16="http://schemas.microsoft.com/office/drawing/2014/main" id="{5A007054-18AA-40A4-8916-688EC0DB8DD7}"/>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improved after feedback?</a:t>
            </a:r>
          </a:p>
        </p:txBody>
      </p:sp>
      <p:sp>
        <p:nvSpPr>
          <p:cNvPr id="23" name="Object 23">
            <a:extLst xmlns:a="http://schemas.openxmlformats.org/drawingml/2006/main">
              <a:ext uri="{FF2B5EF4-FFF2-40B4-BE49-F238E27FC236}">
                <a16:creationId xmlns:a16="http://schemas.microsoft.com/office/drawing/2014/main" id="{1B280E99-1469-4713-B1D1-407CD1286593}"/>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action</a:t>
            </a:r>
          </a:p>
        </p:txBody>
      </p:sp>
      <p:sp>
        <p:nvSpPr>
          <p:cNvPr id="24" name="Object 24">
            <a:extLst xmlns:a="http://schemas.openxmlformats.org/drawingml/2006/main">
              <a:ext uri="{FF2B5EF4-FFF2-40B4-BE49-F238E27FC236}">
                <a16:creationId xmlns:a16="http://schemas.microsoft.com/office/drawing/2014/main" id="{01BB6737-7686-4FC1-9150-73C73FC82637}"/>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specific step will you take?</a:t>
            </a:r>
          </a:p>
        </p:txBody>
      </p:sp>
      <p:sp>
        <p:nvSpPr>
          <p:cNvPr id="25" name="Object 25">
            <a:extLst xmlns:a="http://schemas.openxmlformats.org/drawingml/2006/main">
              <a:ext uri="{FF2B5EF4-FFF2-40B4-BE49-F238E27FC236}">
                <a16:creationId xmlns:a16="http://schemas.microsoft.com/office/drawing/2014/main" id="{A349D29E-F52E-4B2A-A61F-BA1907142DA0}"/>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check</a:t>
            </a:r>
          </a:p>
        </p:txBody>
      </p:sp>
      <p:sp>
        <p:nvSpPr>
          <p:cNvPr id="26" name="Object 26">
            <a:extLst xmlns:a="http://schemas.openxmlformats.org/drawingml/2006/main">
              <a:ext uri="{FF2B5EF4-FFF2-40B4-BE49-F238E27FC236}">
                <a16:creationId xmlns:a16="http://schemas.microsoft.com/office/drawing/2014/main" id="{2671D930-2CE2-4AC4-A851-3A643A40521B}"/>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When will you review it, and what will you look for?</a:t>
            </a:r>
          </a:p>
        </p:txBody>
      </p:sp>
      <p:sp>
        <p:nvSpPr>
          <p:cNvPr id="27" name="Object 27">
            <a:extLst xmlns:a="http://schemas.openxmlformats.org/drawingml/2006/main">
              <a:ext uri="{FF2B5EF4-FFF2-40B4-BE49-F238E27FC236}">
                <a16:creationId xmlns:a16="http://schemas.microsoft.com/office/drawing/2014/main" id="{9BD52FC8-97BC-4206-8C57-46FCB9FDB063}"/>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pPr>
            <a:r>
              <a:rPr sz="2300" b="1" i="0">
                <a:solidFill>
                  <a:srgbClr val="CC0033"/>
                </a:solidFill>
                <a:latin typeface="MetaPro-Bold"/>
                <a:ea typeface="MetaPro-Bold"/>
                <a:cs typeface="MetaPro-Bold"/>
              </a:rPr>
              <a:t/>
            </a:r>
          </a:p>
        </p:txBody>
      </p:sp>
      <p:sp>
        <p:nvSpPr>
          <p:cNvPr id="28" name="Object 28">
            <a:extLst xmlns:a="http://schemas.openxmlformats.org/drawingml/2006/main">
              <a:ext uri="{FF2B5EF4-FFF2-40B4-BE49-F238E27FC236}">
                <a16:creationId xmlns:a16="http://schemas.microsoft.com/office/drawing/2014/main" id="{6184B99C-C55E-4467-82B5-D0E2274F63E3}"/>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pPr>
            <a:r>
              <a:rPr sz="2200" b="0" i="0">
                <a:solidFill>
                  <a:srgbClr val="171717"/>
                </a:solidFill>
                <a:latin typeface="MetaPro-Book"/>
                <a:ea typeface="MetaPro-Book"/>
                <a:cs typeface="MetaPro-Book"/>
              </a:rPr>
              <a:t/>
            </a:r>
          </a:p>
        </p:txBody>
      </p:sp>
      <p:sp>
        <p:nvSpPr>
          <p:cNvPr id="20" name="Object 20">
            <a:extLst xmlns:a="http://schemas.openxmlformats.org/drawingml/2006/main">
              <a:ext uri="{FF2B5EF4-FFF2-40B4-BE49-F238E27FC236}">
                <a16:creationId xmlns:a16="http://schemas.microsoft.com/office/drawing/2014/main" id="{C745ECC0-A368-49EB-983C-048E65EC806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Your next step</a:t>
            </a:r>
          </a:p>
        </p:txBody>
      </p:sp>
      <p:sp>
        <p:nvSpPr>
          <p:cNvPr id="516" name="">
            <a:extLst xmlns:a="http://schemas.openxmlformats.org/drawingml/2006/main">
              <a:ext uri="{FF2B5EF4-FFF2-40B4-BE49-F238E27FC236}">
                <a16:creationId xmlns:a16="http://schemas.microsoft.com/office/drawing/2014/main" id="{8D1C50A8-F005-41B0-AB89-D1BB7E67D1E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1816058591"/>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50396408-3277-4B50-B654-42270039774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45B5A26-4A89-4D82-9901-368105FBC00D}"/>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BCF9FC6C-F6D6-4137-8BC7-ACC315FA9CAA}"/>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09967038-7298-4D2E-B158-D362C1E35177}"/>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38170b6fecde4d00"/>
              </a:rPr>
              <a:t>CES AI and the workforce</a:t>
            </a:r>
          </a:p>
        </p:txBody>
      </p:sp>
      <p:sp>
        <p:nvSpPr>
          <p:cNvPr id="517" name="">
            <a:extLst xmlns:a="http://schemas.openxmlformats.org/drawingml/2006/main">
              <a:ext uri="{FF2B5EF4-FFF2-40B4-BE49-F238E27FC236}">
                <a16:creationId xmlns:a16="http://schemas.microsoft.com/office/drawing/2014/main" id="{127206B0-99CA-4735-A77F-49B800499823}"/>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careers.rutgers.edu/AI</a:t>
            </a:r>
          </a:p>
        </p:txBody>
      </p:sp>
      <p:sp>
        <p:nvSpPr>
          <p:cNvPr id="518" name="">
            <a:extLst xmlns:a="http://schemas.openxmlformats.org/drawingml/2006/main">
              <a:ext uri="{FF2B5EF4-FFF2-40B4-BE49-F238E27FC236}">
                <a16:creationId xmlns:a16="http://schemas.microsoft.com/office/drawing/2014/main" id="{5F1C3865-FD94-46B0-B3B8-46F32BCBB220}"/>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C6CC566E-01CA-468C-A104-FBE88C1385D0}"/>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639ba71af50f4e10"/>
              </a:rPr>
              <a:t>CES Guide including application guidance</a:t>
            </a:r>
          </a:p>
        </p:txBody>
      </p:sp>
      <p:sp>
        <p:nvSpPr>
          <p:cNvPr id="520" name="">
            <a:extLst xmlns:a="http://schemas.openxmlformats.org/drawingml/2006/main">
              <a:ext uri="{FF2B5EF4-FFF2-40B4-BE49-F238E27FC236}">
                <a16:creationId xmlns:a16="http://schemas.microsoft.com/office/drawing/2014/main" id="{E10430BA-5013-44B0-A354-32A0CA679513}"/>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1" name="">
            <a:extLst xmlns:a="http://schemas.openxmlformats.org/drawingml/2006/main">
              <a:ext uri="{FF2B5EF4-FFF2-40B4-BE49-F238E27FC236}">
                <a16:creationId xmlns:a16="http://schemas.microsoft.com/office/drawing/2014/main" id="{2BA438D9-5E11-4D18-9A7C-07181E8F6D43}"/>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CFC0781A-662E-4079-AF1B-8DA0B193FE5B}"/>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6037c8b3cabd443f"/>
              </a:rPr>
              <a:t>CES Online Tools including Big Resume</a:t>
            </a:r>
          </a:p>
        </p:txBody>
      </p:sp>
      <p:sp>
        <p:nvSpPr>
          <p:cNvPr id="523" name="">
            <a:extLst xmlns:a="http://schemas.openxmlformats.org/drawingml/2006/main">
              <a:ext uri="{FF2B5EF4-FFF2-40B4-BE49-F238E27FC236}">
                <a16:creationId xmlns:a16="http://schemas.microsoft.com/office/drawing/2014/main" id="{C8948927-3CFD-49DC-9EF3-96FF364AC5DA}"/>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careers.rutgers.edu/students-and-alumni/onlinetools</a:t>
            </a:r>
          </a:p>
        </p:txBody>
      </p:sp>
      <p:sp>
        <p:nvSpPr>
          <p:cNvPr id="524" name="">
            <a:extLst xmlns:a="http://schemas.openxmlformats.org/drawingml/2006/main">
              <a:ext uri="{FF2B5EF4-FFF2-40B4-BE49-F238E27FC236}">
                <a16:creationId xmlns:a16="http://schemas.microsoft.com/office/drawing/2014/main" id="{882C0547-E5B2-4885-8E51-B7849B89106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60454211"/>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2026-11-02T03:54:16.8180000Z</dcterms:created>
  <dcterms:modified xsi:type="dcterms:W3CDTF">2026-11-02T03:54:16.8180000Z</dcterms:modified>
</coreProperties>
</file>