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7c03c5390744033" /><Relationship Type="http://schemas.openxmlformats.org/officeDocument/2006/relationships/extended-properties" Target="/docProps/app.xml" Id="R63cd63e47ccd4e68" /><Relationship Type="http://schemas.openxmlformats.org/officeDocument/2006/relationships/officeDocument" Target="/ppt/presentation.xml" Id="Rda913f7203e744aa" /></Relationships>
</file>

<file path=ppt/presentation.xml><?xml version="1.0" encoding="utf-8"?>
<p:presentation xmlns:p="http://schemas.openxmlformats.org/presentationml/2006/main">
  <p:sldMasterIdLst>
    <p:sldMasterId xmlns:r="http://schemas.openxmlformats.org/officeDocument/2006/relationships" id="2147483648" r:id="Rd508914cbb0f44c0"/>
  </p:sldMasterIdLst>
  <p:notesMasterIdLst>
    <p:notesMasterId xmlns:r="http://schemas.openxmlformats.org/officeDocument/2006/relationships" r:id="R81a667b13dd041ec"/>
  </p:notesMasterIdLst>
  <p:sldIdLst>
    <p:sldId xmlns:r="http://schemas.openxmlformats.org/officeDocument/2006/relationships" id="256" r:id="R99fb30d819404e97"/>
    <p:sldId xmlns:r="http://schemas.openxmlformats.org/officeDocument/2006/relationships" id="257" r:id="R79929ebec8ab47ce"/>
    <p:sldId xmlns:r="http://schemas.openxmlformats.org/officeDocument/2006/relationships" id="258" r:id="R777457fd76174b07"/>
    <p:sldId xmlns:r="http://schemas.openxmlformats.org/officeDocument/2006/relationships" id="259" r:id="R279d0911dbcf451f"/>
    <p:sldId xmlns:r="http://schemas.openxmlformats.org/officeDocument/2006/relationships" id="260" r:id="R0ae829ced0ea4988"/>
    <p:sldId xmlns:r="http://schemas.openxmlformats.org/officeDocument/2006/relationships" id="261" r:id="R1d13782d499343f9"/>
    <p:sldId xmlns:r="http://schemas.openxmlformats.org/officeDocument/2006/relationships" id="262" r:id="R4ff080cd00a44f14"/>
    <p:sldId xmlns:r="http://schemas.openxmlformats.org/officeDocument/2006/relationships" id="263" r:id="R45f5285e35ff4474"/>
    <p:sldId xmlns:r="http://schemas.openxmlformats.org/officeDocument/2006/relationships" id="264" r:id="Rb00cb3c692804e4c"/>
    <p:sldId xmlns:r="http://schemas.openxmlformats.org/officeDocument/2006/relationships" id="265" r:id="R4faed68fe52e4170"/>
    <p:sldId xmlns:r="http://schemas.openxmlformats.org/officeDocument/2006/relationships" id="266" r:id="R431cabcee00f4eca"/>
    <p:sldId xmlns:r="http://schemas.openxmlformats.org/officeDocument/2006/relationships" id="267" r:id="Rd3f6efa7bbca4529"/>
    <p:sldId xmlns:r="http://schemas.openxmlformats.org/officeDocument/2006/relationships" id="268" r:id="Rfa9a767c588848a3"/>
    <p:sldId xmlns:r="http://schemas.openxmlformats.org/officeDocument/2006/relationships" id="269" r:id="R7df38858ebdc42d8"/>
    <p:sldId xmlns:r="http://schemas.openxmlformats.org/officeDocument/2006/relationships" id="270" r:id="R8f9987a4ace3450e"/>
    <p:sldId xmlns:r="http://schemas.openxmlformats.org/officeDocument/2006/relationships" id="271" r:id="R2f11e7621e4d41b3"/>
    <p:sldId xmlns:r="http://schemas.openxmlformats.org/officeDocument/2006/relationships" id="272" r:id="Rf0927b4434534b51"/>
  </p:sldIdLst>
  <p:sldSz cx="12192000" cy="6858000"/>
  <p:notesSz cx="6858000" cy="9144000"/>
  <p:defaultTextStyle>
    <a:defPPr xmlns:a="http://schemas.openxmlformats.org/drawingml/2006/main">
      <a:buNone/>
    </a:defPPr>
    <a:lvl1pPr xmlns:a="http://schemas.openxmlformats.org/drawingml/2006/main" algn="l" defTabSz="457200">
      <a:spcBef>
        <a:spcPct val="0"/>
      </a:spcBef>
      <a:spcAft>
        <a:spcPct val="0"/>
      </a:spcAft>
      <a:buNone/>
      <a:defRPr kern="1200">
        <a:solidFill>
          <a:schemeClr val="tx1"/>
        </a:solidFill>
        <a:latin typeface="Calibri"/>
        <a:ea typeface="Calibri"/>
        <a:cs typeface="Calibri"/>
      </a:defRPr>
    </a:lvl1pPr>
    <a:lvl2pPr xmlns:a="http://schemas.openxmlformats.org/drawingml/2006/main" marL="457200" algn="l" defTabSz="457200">
      <a:spcBef>
        <a:spcPct val="0"/>
      </a:spcBef>
      <a:spcAft>
        <a:spcPct val="0"/>
      </a:spcAft>
      <a:buNone/>
      <a:defRPr kern="1200">
        <a:solidFill>
          <a:schemeClr val="tx1"/>
        </a:solidFill>
        <a:latin typeface="Calibri"/>
        <a:ea typeface="Calibri"/>
        <a:cs typeface="Calibri"/>
      </a:defRPr>
    </a:lvl2pPr>
    <a:lvl3pPr xmlns:a="http://schemas.openxmlformats.org/drawingml/2006/main" marL="914400" algn="l" defTabSz="457200">
      <a:spcBef>
        <a:spcPct val="0"/>
      </a:spcBef>
      <a:spcAft>
        <a:spcPct val="0"/>
      </a:spcAft>
      <a:buNone/>
      <a:defRPr kern="1200">
        <a:solidFill>
          <a:schemeClr val="tx1"/>
        </a:solidFill>
        <a:latin typeface="Calibri"/>
        <a:ea typeface="Calibri"/>
        <a:cs typeface="Calibri"/>
      </a:defRPr>
    </a:lvl3pPr>
    <a:lvl4pPr xmlns:a="http://schemas.openxmlformats.org/drawingml/2006/main" marL="1371600" algn="l" defTabSz="457200">
      <a:spcBef>
        <a:spcPct val="0"/>
      </a:spcBef>
      <a:spcAft>
        <a:spcPct val="0"/>
      </a:spcAft>
      <a:buNone/>
      <a:defRPr kern="1200">
        <a:solidFill>
          <a:schemeClr val="tx1"/>
        </a:solidFill>
        <a:latin typeface="Calibri"/>
        <a:ea typeface="Calibri"/>
        <a:cs typeface="Calibri"/>
      </a:defRPr>
    </a:lvl4pPr>
    <a:lvl5pPr xmlns:a="http://schemas.openxmlformats.org/drawingml/2006/main" marL="1828800" algn="l" defTabSz="457200">
      <a:spcBef>
        <a:spcPct val="0"/>
      </a:spcBef>
      <a:spcAft>
        <a:spcPct val="0"/>
      </a:spcAft>
      <a:buNone/>
      <a:defRPr kern="1200">
        <a:solidFill>
          <a:schemeClr val="tx1"/>
        </a:solidFill>
        <a:latin typeface="Calibri"/>
        <a:ea typeface="Calibri"/>
        <a:cs typeface="Calibri"/>
      </a:defRPr>
    </a:lvl5pPr>
    <a:lvl6pPr xmlns:a="http://schemas.openxmlformats.org/drawingml/2006/main" marL="2286000" algn="l" defTabSz="914400">
      <a:buNone/>
      <a:defRPr kern="1200">
        <a:solidFill>
          <a:schemeClr val="tx1"/>
        </a:solidFill>
        <a:latin typeface="Calibri"/>
        <a:ea typeface="Calibri"/>
        <a:cs typeface="Calibri"/>
      </a:defRPr>
    </a:lvl6pPr>
    <a:lvl7pPr xmlns:a="http://schemas.openxmlformats.org/drawingml/2006/main" marL="2743200" algn="l" defTabSz="914400">
      <a:buNone/>
      <a:defRPr kern="1200">
        <a:solidFill>
          <a:schemeClr val="tx1"/>
        </a:solidFill>
        <a:latin typeface="Calibri"/>
        <a:ea typeface="Calibri"/>
        <a:cs typeface="Calibri"/>
      </a:defRPr>
    </a:lvl7pPr>
    <a:lvl8pPr xmlns:a="http://schemas.openxmlformats.org/drawingml/2006/main" marL="3200400" algn="l" defTabSz="914400">
      <a:buNone/>
      <a:defRPr kern="1200">
        <a:solidFill>
          <a:schemeClr val="tx1"/>
        </a:solidFill>
        <a:latin typeface="Calibri"/>
        <a:ea typeface="Calibri"/>
        <a:cs typeface="Calibri"/>
      </a:defRPr>
    </a:lvl8pPr>
    <a:lvl9pPr xmlns:a="http://schemas.openxmlformats.org/drawingml/2006/main" marL="3657600" algn="l" defTabSz="914400">
      <a:buNone/>
      <a:defRPr kern="1200">
        <a:solidFill>
          <a:schemeClr val="tx1"/>
        </a:solidFill>
        <a:latin typeface="Calibri"/>
        <a:ea typeface="Calibri"/>
        <a:cs typeface="Calibri"/>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howGuides="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6e390142d0ac47bb" /><Relationship Type="http://schemas.openxmlformats.org/officeDocument/2006/relationships/slideMaster" Target="/ppt/slideMasters/slideMaster1.xml" Id="Rd508914cbb0f44c0" /><Relationship Type="http://schemas.openxmlformats.org/officeDocument/2006/relationships/notesMaster" Target="/ppt/notesMasters/notesMaster1.xml" Id="R81a667b13dd041ec" /><Relationship Type="http://schemas.openxmlformats.org/officeDocument/2006/relationships/presProps" Target="/ppt/presProps.xml" Id="R881adfab795448df" /><Relationship Type="http://schemas.openxmlformats.org/officeDocument/2006/relationships/viewProps" Target="/ppt/viewProps.xml" Id="R3e62d0a439c14352" /><Relationship Type="http://schemas.openxmlformats.org/officeDocument/2006/relationships/tableStyles" Target="/ppt/tableStyles.xml" Id="R8afc1d0ef5984d31" /><Relationship Type="http://schemas.openxmlformats.org/officeDocument/2006/relationships/slide" Target="/ppt/slides/slide1.xml" Id="R99fb30d819404e97" /><Relationship Type="http://schemas.openxmlformats.org/officeDocument/2006/relationships/slide" Target="/ppt/slides/slide2.xml" Id="R79929ebec8ab47ce" /><Relationship Type="http://schemas.openxmlformats.org/officeDocument/2006/relationships/slide" Target="/ppt/slides/slide3.xml" Id="R777457fd76174b07" /><Relationship Type="http://schemas.openxmlformats.org/officeDocument/2006/relationships/slide" Target="/ppt/slides/slide4.xml" Id="R279d0911dbcf451f" /><Relationship Type="http://schemas.openxmlformats.org/officeDocument/2006/relationships/slide" Target="/ppt/slides/slide5.xml" Id="R0ae829ced0ea4988" /><Relationship Type="http://schemas.openxmlformats.org/officeDocument/2006/relationships/slide" Target="/ppt/slides/slide6.xml" Id="R1d13782d499343f9" /><Relationship Type="http://schemas.openxmlformats.org/officeDocument/2006/relationships/slide" Target="/ppt/slides/slide7.xml" Id="R4ff080cd00a44f14" /><Relationship Type="http://schemas.openxmlformats.org/officeDocument/2006/relationships/slide" Target="/ppt/slides/slide8.xml" Id="R45f5285e35ff4474" /><Relationship Type="http://schemas.openxmlformats.org/officeDocument/2006/relationships/slide" Target="/ppt/slides/slide9.xml" Id="Rb00cb3c692804e4c" /><Relationship Type="http://schemas.openxmlformats.org/officeDocument/2006/relationships/slide" Target="/ppt/slides/slide10.xml" Id="R4faed68fe52e4170" /><Relationship Type="http://schemas.openxmlformats.org/officeDocument/2006/relationships/slide" Target="/ppt/slides/slide11.xml" Id="R431cabcee00f4eca" /><Relationship Type="http://schemas.openxmlformats.org/officeDocument/2006/relationships/slide" Target="/ppt/slides/slide12.xml" Id="Rd3f6efa7bbca4529" /><Relationship Type="http://schemas.openxmlformats.org/officeDocument/2006/relationships/slide" Target="/ppt/slides/slide13.xml" Id="Rfa9a767c588848a3" /><Relationship Type="http://schemas.openxmlformats.org/officeDocument/2006/relationships/slide" Target="/ppt/slides/slide14.xml" Id="R7df38858ebdc42d8" /><Relationship Type="http://schemas.openxmlformats.org/officeDocument/2006/relationships/slide" Target="/ppt/slides/slide15.xml" Id="R8f9987a4ace3450e" /><Relationship Type="http://schemas.openxmlformats.org/officeDocument/2006/relationships/slide" Target="/ppt/slides/slide16.xml" Id="R2f11e7621e4d41b3" /><Relationship Type="http://schemas.openxmlformats.org/officeDocument/2006/relationships/slide" Target="/ppt/slides/slide17.xml" Id="Rf0927b4434534b5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81cc560341f443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8bf427fb7594c5e" /><Relationship Type="http://schemas.openxmlformats.org/officeDocument/2006/relationships/notesMaster" Target="/ppt/notesMasters/notesMaster1.xml" Id="R7f290167c8be4377" /></Relationships>
</file>

<file path=ppt/notesSlides/_rels/notesSlide2.xml.rels>&#65279;<?xml version="1.0" encoding="utf-8"?><Relationships xmlns="http://schemas.openxmlformats.org/package/2006/relationships"><Relationship Type="http://schemas.openxmlformats.org/officeDocument/2006/relationships/slide" Target="/ppt/slides/slide2.xml" Id="R488a49af0a314025" /><Relationship Type="http://schemas.openxmlformats.org/officeDocument/2006/relationships/notesMaster" Target="/ppt/notesMasters/notesMaster1.xml" Id="R2b1687322c754cfd" /></Relationships>
</file>

<file path=ppt/notesSlides/_rels/notesSlide3.xml.rels>&#65279;<?xml version="1.0" encoding="utf-8"?><Relationships xmlns="http://schemas.openxmlformats.org/package/2006/relationships"><Relationship Type="http://schemas.openxmlformats.org/officeDocument/2006/relationships/slide" Target="/ppt/slides/slide3.xml" Id="Raec39b3f79ee4fb1" /><Relationship Type="http://schemas.openxmlformats.org/officeDocument/2006/relationships/notesMaster" Target="/ppt/notesMasters/notesMaster1.xml" Id="R967220f8e888416e" /></Relationships>
</file>

<file path=ppt/notesSlides/_rels/notesSlide4.xml.rels>&#65279;<?xml version="1.0" encoding="utf-8"?><Relationships xmlns="http://schemas.openxmlformats.org/package/2006/relationships"><Relationship Type="http://schemas.openxmlformats.org/officeDocument/2006/relationships/slide" Target="/ppt/slides/slide4.xml" Id="Rd0933b8f8c264bc3" /><Relationship Type="http://schemas.openxmlformats.org/officeDocument/2006/relationships/notesMaster" Target="/ppt/notesMasters/notesMaster1.xml" Id="R6bc543583e494707" /></Relationships>
</file>

<file path=ppt/notesSlides/_rels/notesSlide5.xml.rels>&#65279;<?xml version="1.0" encoding="utf-8"?><Relationships xmlns="http://schemas.openxmlformats.org/package/2006/relationships"><Relationship Type="http://schemas.openxmlformats.org/officeDocument/2006/relationships/slide" Target="/ppt/slides/slide5.xml" Id="R1483e8d76e2e475b" /><Relationship Type="http://schemas.openxmlformats.org/officeDocument/2006/relationships/notesMaster" Target="/ppt/notesMasters/notesMaster1.xml" Id="Rb7afbab6cec84a3a" /></Relationships>
</file>

<file path=ppt/notesSlides/_rels/notesSlide6.xml.rels>&#65279;<?xml version="1.0" encoding="utf-8"?><Relationships xmlns="http://schemas.openxmlformats.org/package/2006/relationships"><Relationship Type="http://schemas.openxmlformats.org/officeDocument/2006/relationships/slide" Target="/ppt/slides/slide6.xml" Id="R5325a25d56eb4bd7" /><Relationship Type="http://schemas.openxmlformats.org/officeDocument/2006/relationships/notesMaster" Target="/ppt/notesMasters/notesMaster1.xml" Id="R667bfb24d2474377" /></Relationships>
</file>

<file path=ppt/notesSlides/_rels/notesSlide7.xml.rels>&#65279;<?xml version="1.0" encoding="utf-8"?><Relationships xmlns="http://schemas.openxmlformats.org/package/2006/relationships"><Relationship Type="http://schemas.openxmlformats.org/officeDocument/2006/relationships/slide" Target="/ppt/slides/slide7.xml" Id="R43968050d346436c" /><Relationship Type="http://schemas.openxmlformats.org/officeDocument/2006/relationships/notesMaster" Target="/ppt/notesMasters/notesMaster1.xml" Id="R6e563268a79347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da2f33af770c460d" /><Relationship Type="http://schemas.openxmlformats.org/officeDocument/2006/relationships/notesMaster" Target="/ppt/notesMasters/notesMaster1.xml" Id="R2e364e5c7a224035" /></Relationships>
</file>

<file path=ppt/notesSlides/_rels/notesSlide9.xml.rels>&#65279;<?xml version="1.0" encoding="utf-8"?><Relationships xmlns="http://schemas.openxmlformats.org/package/2006/relationships"><Relationship Type="http://schemas.openxmlformats.org/officeDocument/2006/relationships/slide" Target="/ppt/slides/slide9.xml" Id="R2e8769329da842ab" /><Relationship Type="http://schemas.openxmlformats.org/officeDocument/2006/relationships/notesMaster" Target="/ppt/notesMasters/notesMaster1.xml" Id="R68fc007e8e6a43f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570c526987c4b70" /><Relationship Type="http://schemas.openxmlformats.org/officeDocument/2006/relationships/notesMaster" Target="/ppt/notesMasters/notesMaster1.xml" Id="Re2c7ac2372e749f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5e03ecfe04840c0" /><Relationship Type="http://schemas.openxmlformats.org/officeDocument/2006/relationships/notesMaster" Target="/ppt/notesMasters/notesMaster1.xml" Id="Rcadfdf86780245f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45e1b4bd6f84fef" /><Relationship Type="http://schemas.openxmlformats.org/officeDocument/2006/relationships/notesMaster" Target="/ppt/notesMasters/notesMaster1.xml" Id="R931de8b21e3f431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1a74b11c5154a77" /><Relationship Type="http://schemas.openxmlformats.org/officeDocument/2006/relationships/notesMaster" Target="/ppt/notesMasters/notesMaster1.xml" Id="Re7b37e6bfb17403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851436346564cdb" /><Relationship Type="http://schemas.openxmlformats.org/officeDocument/2006/relationships/notesMaster" Target="/ppt/notesMasters/notesMaster1.xml" Id="R2e776de2ca054d6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f12828e69404cce" /><Relationship Type="http://schemas.openxmlformats.org/officeDocument/2006/relationships/notesMaster" Target="/ppt/notesMasters/notesMaster1.xml" Id="R153ee558fae14c5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c5d9ebc764a491b" /><Relationship Type="http://schemas.openxmlformats.org/officeDocument/2006/relationships/notesMaster" Target="/ppt/notesMasters/notesMaster1.xml" Id="Ra66686b3e89849a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b5ec5ffb5c64d23" /><Relationship Type="http://schemas.openxmlformats.org/officeDocument/2006/relationships/notesMaster" Target="/ppt/notesMasters/notesMaster1.xml" Id="Re454b6544e3c450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Explore Careers and Academic Pathways</a:t>
            </a:r>
          </a:p>
          <a:p xmlns:a="http://schemas.openxmlformats.org/drawingml/2006/main">
            <a:r>
              <a:t>SLIDE 1 OF 17</a:t>
            </a:r>
            <a:endParaRPr/>
          </a:p>
          <a:p xmlns:a="http://schemas.openxmlformats.org/drawingml/2006/main">
            <a:r>
              <a:t/>
            </a:r>
          </a:p>
          <a:p xmlns:a="http://schemas.openxmlformats.org/drawingml/2006/main">
            <a:r>
              <a:t>FACILITATOR GUIDE</a:t>
            </a:r>
          </a:p>
          <a:p xmlns:a="http://schemas.openxmlformats.org/drawingml/2006/main">
            <a:r>
              <a:t>Learning objectives</a:t>
            </a:r>
          </a:p>
          <a:p xmlns:a="http://schemas.openxmlformats.org/drawingml/2006/main">
            <a:r>
              <a:t>Connect interests, skills, and values to at least two career possibilities.</a:t>
            </a:r>
          </a:p>
          <a:p xmlns:a="http://schemas.openxmlformats.org/drawingml/2006/main">
            <a:r>
              <a:t>Use credible occupational information and distinguish typical patterns from individual outcomes.</a:t>
            </a:r>
          </a:p>
          <a:p xmlns:a="http://schemas.openxmlformats.org/drawingml/2006/main">
            <a:r>
              <a:t>Investigate more than one academic route and prepare questions for an informed person.</a:t>
            </a:r>
          </a:p>
          <a:p xmlns:a="http://schemas.openxmlformats.org/drawingml/2006/main">
            <a:r>
              <a:t>Revise a tentative fit judgment and design a small exploration experiment.</a:t>
            </a:r>
          </a:p>
          <a:p xmlns:a="http://schemas.openxmlformats.org/drawingml/2006/main">
            <a:r>
              <a:t/>
            </a:r>
          </a:p>
          <a:p xmlns:a="http://schemas.openxmlformats.org/drawingml/2006/main">
            <a:r>
              <a:t>Preparation and materials</a:t>
            </a:r>
          </a:p>
          <a:p xmlns:a="http://schemas.openxmlformats.org/drawingml/2006/main">
            <a:r>
              <a:t>Read this guide and the linked resources before teaching. Rehearse the worked example. Print the Student planner and make the key terms and feedback checklist available. Prepare a timer, writing space, and A/B/C/D response method. Slides and paid tools are not required. Keep the instructor answer key separate from student materials.</a:t>
            </a:r>
          </a:p>
          <a:p xmlns:a="http://schemas.openxmlformats.org/drawingml/2006/main">
            <a:r>
              <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SOURCE GUIDE</a:t>
            </a:r>
          </a:p>
          <a:p xmlns:a="http://schemas.openxmlformats.org/drawingml/2006/main">
            <a:r>
              <a:t>/Users/wj85/.codex/outputs/career-readiness-lessons/complete-library/09-explore-careers-pathways-facilitator-guide.docx</a:t>
            </a:r>
          </a:p>
          <a:p xmlns:a="http://schemas.openxmlformats.org/drawingml/2006/main">
            <a:r>
              <a:t/>
            </a:r>
          </a:p>
          <a:p xmlns:a="http://schemas.openxmlformats.org/drawingml/2006/main">
            <a:r>
              <a:t>SOURCES</a:t>
            </a:r>
          </a:p>
          <a:p xmlns:a="http://schemas.openxmlformats.org/drawingml/2006/main">
            <a:r>
              <a:t>https://www.bls.gov/ooh/</a:t>
            </a:r>
          </a:p>
          <a:p xmlns:a="http://schemas.openxmlformats.org/drawingml/2006/main">
            <a:r>
              <a:t>https://www.onetonline.org/</a:t>
            </a:r>
          </a:p>
          <a:p xmlns:a="http://schemas.openxmlformats.org/drawingml/2006/main">
            <a:r>
              <a:t>https://careers.rutgers.edu/Mentoring</a:t>
            </a:r>
          </a:p>
          <a:p xmlns:a="http://schemas.openxmlformats.org/drawingml/2006/main">
            <a:r>
              <a:t>https://careers.rutgers.edu/students-alumni/career-internship-guide</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Library/Rutgers (R-Comm)/RG_2022_10_26_0405_Rutgers.JPG</a:t>
            </a:r>
          </a:p>
          <a:p xmlns:a="http://schemas.openxmlformats.org/drawingml/2006/main">
            <a:r>
              <a:t>Photograph is illustrative. People shown are not the fictional case participants.</a:t>
            </a:r>
          </a:p>
          <a:p xmlns:a="http://schemas.openxmlformats.org/drawingml/2006/main">
            <a:r>
              <a:t/>
            </a:r>
          </a:p>
          <a:p xmlns:a="http://schemas.openxmlformats.org/drawingml/2006/main">
            <a:r>
              <a:t>DELIVERY</a:t>
            </a:r>
          </a:p>
          <a:p xmlns:a="http://schemas.openxmlformats.org/drawingml/2006/main">
            <a:r>
              <a:t>Move directly to the opening student activity after a brief welcome. Full instructions, worksheets, and accessibility alternatives are in the matching facilitator guide. This deck uses CES branding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Explore Careers and Academic Pathways</a:t>
            </a:r>
          </a:p>
          <a:p xmlns:a="http://schemas.openxmlformats.org/drawingml/2006/main">
            <a:r>
              <a:t>SLIDE 2 OF 17</a:t>
            </a:r>
            <a:endParaRPr/>
          </a:p>
          <a:p xmlns:a="http://schemas.openxmlformats.org/drawingml/2006/main">
            <a:r>
              <a:t>SESSION TIMING: 0–5 minutes</a:t>
            </a:r>
          </a:p>
          <a:p xmlns:a="http://schemas.openxmlformats.org/drawingml/2006/main">
            <a:r>
              <a:t/>
            </a:r>
          </a:p>
          <a:p xmlns:a="http://schemas.openxmlformats.org/drawingml/2006/main">
            <a:r>
              <a:t>FACILITATOR GUIDE</a:t>
            </a:r>
          </a:p>
          <a:p xmlns:a="http://schemas.openxmlformats.org/drawingml/2006/main">
            <a:r>
              <a:t>0 to 5 minutes Opening challenge</a:t>
            </a:r>
          </a:p>
          <a:p xmlns:a="http://schemas.openxmlformats.org/drawingml/2006/main">
            <a:r>
              <a:t>Facilitator actions:</a:t>
            </a:r>
          </a:p>
          <a:p xmlns:a="http://schemas.openxmlformats.org/drawingml/2006/main">
            <a:r>
              <a:t>Read the prompt below. Give one minute to think, two minutes for partners to try it, and two minutes to hear two observations. Start with participation before explaining the framework.</a:t>
            </a:r>
          </a:p>
          <a:p xmlns:a="http://schemas.openxmlformats.org/drawingml/2006/main">
            <a:r>
              <a:t>Say to students:</a:t>
            </a:r>
          </a:p>
          <a:p xmlns:a="http://schemas.openxmlformats.org/drawingml/2006/main">
            <a:r>
              <a:t>“Write one career that interests you and one reason connected to yourself. With a partner, propose another career that might fit the same reason. You can use an example if you are undecided.”</a:t>
            </a:r>
          </a:p>
          <a:p xmlns:a="http://schemas.openxmlformats.org/drawingml/2006/main">
            <a:r>
              <a:t>Ask students:</a:t>
            </a:r>
          </a:p>
          <a:p xmlns:a="http://schemas.openxmlformats.org/drawingml/2006/main">
            <a:r>
              <a:t>“What did you notice, and what would help you improve your next attempt?”</a:t>
            </a:r>
          </a:p>
          <a:p xmlns:a="http://schemas.openxmlformats.org/drawingml/2006/main">
            <a:r>
              <a:t>Expected responses:</a:t>
            </a:r>
          </a:p>
          <a:p xmlns:a="http://schemas.openxmlformats.org/drawingml/2006/main">
            <a:r>
              <a:t>A specific observation about the task, a choice, or a gap in information.</a:t>
            </a:r>
          </a:p>
          <a:p xmlns:a="http://schemas.openxmlformats.org/drawingml/2006/main">
            <a:r>
              <a:t>If students need support:</a:t>
            </a:r>
          </a:p>
          <a:p xmlns:a="http://schemas.openxmlformats.org/drawingml/2006/main">
            <a:r>
              <a:t>If students only compare pay, ask which daily activities or conditions matter to them. If they equate one major with one job, ask an advisor question that would test that assumption. If sources disagree, compare dates, definitions, geography, and occupation categories. Acknowledge uncertainty rather than selecting a convenient number.</a:t>
            </a:r>
          </a:p>
          <a:p xmlns:a="http://schemas.openxmlformats.org/drawingml/2006/main">
            <a:r>
              <a:t>Transition to the next activity:</a:t>
            </a:r>
          </a:p>
          <a:p xmlns:a="http://schemas.openxmlformats.org/drawingml/2006/main">
            <a:r>
              <a:t>“Let us add language and a method that can help with the next attempt.”</a:t>
            </a:r>
          </a:p>
          <a:p xmlns:a="http://schemas.openxmlformats.org/drawingml/2006/main">
            <a:r>
              <a:t/>
            </a:r>
          </a:p>
          <a:p xmlns:a="http://schemas.openxmlformats.org/drawingml/2006/main">
            <a:r>
              <a:t>SOURCE GUIDE</a:t>
            </a:r>
          </a:p>
          <a:p xmlns:a="http://schemas.openxmlformats.org/drawingml/2006/main">
            <a:r>
              <a:t>/Users/wj85/.codex/outputs/career-readiness-lessons/complete-library/09-explore-careers-pathways-facilitator-guide.docx</a:t>
            </a:r>
          </a:p>
          <a:p xmlns:a="http://schemas.openxmlformats.org/drawingml/2006/main">
            <a:r>
              <a:t/>
            </a:r>
          </a:p>
          <a:p xmlns:a="http://schemas.openxmlformats.org/drawingml/2006/main">
            <a:r>
              <a:t>SOURCES</a:t>
            </a:r>
          </a:p>
          <a:p xmlns:a="http://schemas.openxmlformats.org/drawingml/2006/main">
            <a:r>
              <a:t>https://www.bls.gov/ooh/</a:t>
            </a:r>
          </a:p>
          <a:p xmlns:a="http://schemas.openxmlformats.org/drawingml/2006/main">
            <a:r>
              <a:t>https://www.onetonline.org/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Explore Careers and Academic Pathways</a:t>
            </a:r>
          </a:p>
          <a:p xmlns:a="http://schemas.openxmlformats.org/drawingml/2006/main">
            <a:r>
              <a:t>SLIDE 3 OF 17</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A short explanation you can use</a:t>
            </a:r>
          </a:p>
          <a:p xmlns:a="http://schemas.openxmlformats.org/drawingml/2006/main">
            <a:r>
              <a:t>Say to students:</a:t>
            </a:r>
          </a:p>
          <a:p xmlns:a="http://schemas.openxmlformats.org/drawingml/2006/main">
            <a:r>
              <a:t>“Exploration connects what you know about yourself to several possibilities. A major does not establish only one destination. Compare the work itself, preparation, conditions, and information limits. An occupation’s median pay is not a starting offer or a promise; projections do not predict your individual outcome. Use evidence from people and reliable sources, then test your assumptions.”</a:t>
            </a:r>
          </a:p>
          <a:p xmlns:a="http://schemas.openxmlformats.org/drawingml/2006/main">
            <a:r>
              <a:t/>
            </a:r>
          </a:p>
          <a:p xmlns:a="http://schemas.openxmlformats.org/drawingml/2006/main">
            <a:r>
              <a:t>Key terms:</a:t>
            </a:r>
          </a:p>
          <a:p xmlns:a="http://schemas.openxmlformats.org/drawingml/2006/main">
            <a:r>
              <a:t>Career fit: A tentative match between a person’s priorities and the activities or conditions of work.</a:t>
            </a:r>
          </a:p>
          <a:p xmlns:a="http://schemas.openxmlformats.org/drawingml/2006/main">
            <a:r>
              <a:t>Academic pathway: A combination of a program, courses, experiences, or further study that can support a career direction.</a:t>
            </a:r>
          </a:p>
          <a:p xmlns:a="http://schemas.openxmlformats.org/drawingml/2006/main">
            <a:r>
              <a:t>Labor market information: Information about occupations and employment, including duties, education, pay, and projections.</a:t>
            </a:r>
          </a:p>
          <a:p xmlns:a="http://schemas.openxmlformats.org/drawingml/2006/main">
            <a:r>
              <a:t>Typical and required: Typical preparation describes a pattern. A specific employer, program, or licensing body determines actual requirements.</a:t>
            </a:r>
          </a:p>
          <a:p xmlns:a="http://schemas.openxmlformats.org/drawingml/2006/main">
            <a:r>
              <a:t>Informational conversation: A prepared conversation to learn from someone’s experience rather than request a job.</a:t>
            </a:r>
          </a:p>
          <a:p xmlns:a="http://schemas.openxmlformats.org/drawingml/2006/main">
            <a:r>
              <a:t>Nonlinear path: A route that can change through experience, further study, or adjacent opportunities.</a:t>
            </a:r>
          </a:p>
          <a:p xmlns:a="http://schemas.openxmlformats.org/drawingml/2006/main">
            <a:r>
              <a:t/>
            </a:r>
          </a:p>
          <a:p xmlns:a="http://schemas.openxmlformats.org/drawingml/2006/main">
            <a:r>
              <a:t>SOURCE GUIDE</a:t>
            </a:r>
          </a:p>
          <a:p xmlns:a="http://schemas.openxmlformats.org/drawingml/2006/main">
            <a:r>
              <a:t>/Users/wj85/.codex/outputs/career-readiness-lessons/complete-library/09-explore-careers-pathways-facilitator-guide.docx</a:t>
            </a:r>
          </a:p>
          <a:p xmlns:a="http://schemas.openxmlformats.org/drawingml/2006/main">
            <a:r>
              <a:t/>
            </a:r>
          </a:p>
          <a:p xmlns:a="http://schemas.openxmlformats.org/drawingml/2006/main">
            <a:r>
              <a:t>SOURCES</a:t>
            </a:r>
          </a:p>
          <a:p xmlns:a="http://schemas.openxmlformats.org/drawingml/2006/main">
            <a:r>
              <a:t>https://www.bls.gov/ooh/</a:t>
            </a:r>
          </a:p>
          <a:p xmlns:a="http://schemas.openxmlformats.org/drawingml/2006/main">
            <a:r>
              <a:t>https://www.onetonline.org/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Explore Careers and Academic Pathways</a:t>
            </a:r>
          </a:p>
          <a:p xmlns:a="http://schemas.openxmlformats.org/drawingml/2006/main">
            <a:r>
              <a:t>SLIDE 4 OF 17</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Background for a first time facilitator</a:t>
            </a:r>
          </a:p>
          <a:p xmlns:a="http://schemas.openxmlformats.org/drawingml/2006/main">
            <a:r>
              <a:t>Read these terms before class. Introduce them with a short example rather than assuming students know the vocabulary. The teaching suggestions and fictional cases are instructional adaptations, not records of actual outcomes.</a:t>
            </a:r>
          </a:p>
          <a:p xmlns:a="http://schemas.openxmlformats.org/drawingml/2006/main">
            <a:r>
              <a:t/>
            </a:r>
          </a:p>
          <a:p xmlns:a="http://schemas.openxmlformats.org/drawingml/2006/main">
            <a:r>
              <a:t>A short explanation you can use</a:t>
            </a:r>
          </a:p>
          <a:p xmlns:a="http://schemas.openxmlformats.org/drawingml/2006/main">
            <a:r>
              <a:t>Say to students:</a:t>
            </a:r>
          </a:p>
          <a:p xmlns:a="http://schemas.openxmlformats.org/drawingml/2006/main">
            <a:r>
              <a:t>“Exploration connects what you know about yourself to several possibilities. A major does not establish only one destination. Compare the work itself, preparation, conditions, and information limits. An occupation’s median pay is not a starting offer or a promise; projections do not predict your individual outcome. Use evidence from people and reliable sources, then test your assumptions.”</a:t>
            </a:r>
          </a:p>
          <a:p xmlns:a="http://schemas.openxmlformats.org/drawingml/2006/main">
            <a:r>
              <a:t/>
            </a:r>
          </a:p>
          <a:p xmlns:a="http://schemas.openxmlformats.org/drawingml/2006/main">
            <a:r>
              <a:t>Key terms:</a:t>
            </a:r>
          </a:p>
          <a:p xmlns:a="http://schemas.openxmlformats.org/drawingml/2006/main">
            <a:r>
              <a:t>Career fit: A tentative match between a person’s priorities and the activities or conditions of work.</a:t>
            </a:r>
          </a:p>
          <a:p xmlns:a="http://schemas.openxmlformats.org/drawingml/2006/main">
            <a:r>
              <a:t>Academic pathway: A combination of a program, courses, experiences, or further study that can support a career direction.</a:t>
            </a:r>
          </a:p>
          <a:p xmlns:a="http://schemas.openxmlformats.org/drawingml/2006/main">
            <a:r>
              <a:t>Labor market information: Information about occupations and employment, including duties, education, pay, and projections.</a:t>
            </a:r>
          </a:p>
          <a:p xmlns:a="http://schemas.openxmlformats.org/drawingml/2006/main">
            <a:r>
              <a:t>Typical and required: Typical preparation describes a pattern. A specific employer, program, or licensing body determines actual requirements.</a:t>
            </a:r>
          </a:p>
          <a:p xmlns:a="http://schemas.openxmlformats.org/drawingml/2006/main">
            <a:r>
              <a:t>Informational conversation: A prepared conversation to learn from someone’s experience rather than request a job.</a:t>
            </a:r>
          </a:p>
          <a:p xmlns:a="http://schemas.openxmlformats.org/drawingml/2006/main">
            <a:r>
              <a:t>Nonlinear path: A route that can change through experience, further study, or adjacent opportunities.</a:t>
            </a:r>
          </a:p>
          <a:p xmlns:a="http://schemas.openxmlformats.org/drawingml/2006/main">
            <a:r>
              <a:t/>
            </a:r>
          </a:p>
          <a:p xmlns:a="http://schemas.openxmlformats.org/drawingml/2006/main">
            <a:r>
              <a:t>SOURCE GUIDE</a:t>
            </a:r>
          </a:p>
          <a:p xmlns:a="http://schemas.openxmlformats.org/drawingml/2006/main">
            <a:r>
              <a:t>/Users/wj85/.codex/outputs/career-readiness-lessons/complete-library/09-explore-careers-pathways-facilitator-guide.docx</a:t>
            </a:r>
          </a:p>
          <a:p xmlns:a="http://schemas.openxmlformats.org/drawingml/2006/main">
            <a:r>
              <a:t/>
            </a:r>
          </a:p>
          <a:p xmlns:a="http://schemas.openxmlformats.org/drawingml/2006/main">
            <a:r>
              <a:t>SOURCES</a:t>
            </a:r>
          </a:p>
          <a:p xmlns:a="http://schemas.openxmlformats.org/drawingml/2006/main">
            <a:r>
              <a:t>https://www.bls.gov/ooh/</a:t>
            </a:r>
          </a:p>
          <a:p xmlns:a="http://schemas.openxmlformats.org/drawingml/2006/main">
            <a:r>
              <a:t>https://www.onetonline.org/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Explore Careers and Academic Pathways</a:t>
            </a:r>
          </a:p>
          <a:p xmlns:a="http://schemas.openxmlformats.org/drawingml/2006/main">
            <a:r>
              <a:t>SLIDE 5 OF 17</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12 to 20 minutes Shared case</a:t>
            </a:r>
          </a:p>
          <a:p xmlns:a="http://schemas.openxmlformats.org/drawingml/2006/main">
            <a:r>
              <a:t>Read aloud:</a:t>
            </a:r>
          </a:p>
          <a:p xmlns:a="http://schemas.openxmlformats.org/drawingml/2006/main">
            <a:r>
              <a:t>Sam enjoys quantitative questions and helping people make decisions. Sam assumes investment banking requires only a finance major and that a national salary statistic guarantees a first salary. Sam has not compared economics or other preparation routes, work conditions, or employers’ actual requirements.</a:t>
            </a:r>
          </a:p>
          <a:p xmlns:a="http://schemas.openxmlformats.org/drawingml/2006/main">
            <a:r>
              <a:t>Facilitator actions:</a:t>
            </a:r>
          </a:p>
          <a:p xmlns:a="http://schemas.openxmlformats.org/drawingml/2006/main">
            <a:r>
              <a:t>Give pairs three minutes to identify a gap and recommend a change. Use three minutes to hear two recommendations and explain the answer guidance. Spend the final two minutes modeling a revised response or the worked example.</a:t>
            </a:r>
          </a:p>
          <a:p xmlns:a="http://schemas.openxmlformats.org/drawingml/2006/main">
            <a:r>
              <a:t>Ask students:</a:t>
            </a:r>
          </a:p>
          <a:p xmlns:a="http://schemas.openxmlformats.org/drawingml/2006/main">
            <a:r>
              <a:t>“What is missing? What evidence or information would help? What would you change first?”</a:t>
            </a:r>
          </a:p>
          <a:p xmlns:a="http://schemas.openxmlformats.org/drawingml/2006/main">
            <a:r>
              <a:t>Answer guidance:</a:t>
            </a:r>
          </a:p>
          <a:p xmlns:a="http://schemas.openxmlformats.org/drawingml/2006/main">
            <a:r>
              <a:t>Treat finance and economics as routes to investigate, using academic advising and actual requirements. Compare another career that uses analysis and decision support. A national statistic describes a population, not a guaranteed offer. Prepare questions for an alumnus or professional about work, preparation, and less obvious routes. Do not invent admission or licensing requirements.</a:t>
            </a:r>
          </a:p>
          <a:p xmlns:a="http://schemas.openxmlformats.org/drawingml/2006/main">
            <a:r>
              <a:t/>
            </a:r>
          </a:p>
          <a:p xmlns:a="http://schemas.openxmlformats.org/drawingml/2006/main">
            <a:r>
              <a:t>Original case:</a:t>
            </a:r>
          </a:p>
          <a:p xmlns:a="http://schemas.openxmlformats.org/drawingml/2006/main">
            <a:r>
              <a:t>Sam enjoys quantitative questions and helping people make decisions. Sam assumes investment banking requires only a finance major and that a national salary statistic guarantees a first salary. Sam has not compared economics or other preparation routes, work conditions, or employers’ actual requirements.</a:t>
            </a:r>
          </a:p>
          <a:p xmlns:a="http://schemas.openxmlformats.org/drawingml/2006/main">
            <a:r>
              <a:t>Allow pair discussion before showing the next slide.</a:t>
            </a:r>
          </a:p>
          <a:p xmlns:a="http://schemas.openxmlformats.org/drawingml/2006/main">
            <a:r>
              <a:t/>
            </a:r>
          </a:p>
          <a:p xmlns:a="http://schemas.openxmlformats.org/drawingml/2006/main">
            <a:r>
              <a:t>SOURCE GUIDE</a:t>
            </a:r>
          </a:p>
          <a:p xmlns:a="http://schemas.openxmlformats.org/drawingml/2006/main">
            <a:r>
              <a:t>/Users/wj85/.codex/outputs/career-readiness-lessons/complete-library/09-explore-careers-pathways-facilitator-guide.docx</a:t>
            </a:r>
          </a:p>
          <a:p xmlns:a="http://schemas.openxmlformats.org/drawingml/2006/main">
            <a:r>
              <a:t/>
            </a:r>
          </a:p>
          <a:p xmlns:a="http://schemas.openxmlformats.org/drawingml/2006/main">
            <a:r>
              <a:t>SOURCES</a:t>
            </a:r>
          </a:p>
          <a:p xmlns:a="http://schemas.openxmlformats.org/drawingml/2006/main">
            <a:r>
              <a:t>https://www.bls.gov/ooh/</a:t>
            </a:r>
          </a:p>
          <a:p xmlns:a="http://schemas.openxmlformats.org/drawingml/2006/main">
            <a:r>
              <a:t>https://www.onetonline.org/</a:t>
            </a:r>
          </a:p>
          <a:p xmlns:a="http://schemas.openxmlformats.org/drawingml/2006/main">
            <a:r>
              <a:t>https://careers.rutgers.edu/Mentoring</a:t>
            </a:r>
          </a:p>
          <a:p xmlns:a="http://schemas.openxmlformats.org/drawingml/2006/main">
            <a:r>
              <a:t>https://careers.rutgers.edu/students-alumni/career-internship-guide</a:t>
            </a:r>
          </a:p>
          <a:p xmlns:a="http://schemas.openxmlformats.org/drawingml/2006/main">
            <a:r>
              <a:t/>
            </a:r>
          </a:p>
          <a:p xmlns:a="http://schemas.openxmlformats.org/drawingml/2006/main">
            <a:r>
              <a:t>PHOTO</a:t>
            </a:r>
          </a:p>
          <a:p xmlns:a="http://schemas.openxmlformats.org/drawingml/2006/main">
            <a:r>
              <a:t>/Users/wj85/Desktop/Dropbox/Rutgers Work/Marketing &amp; Communications/Marketing Items/Photos/2018-2019 Academic Year/FALL/Fall Staged Shoot-Manny 2018_11_20/Fall Staged Shoot (5 Stars)/Fall Shoot-5 Star-9.jpg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Explore Careers and Academic Pathways</a:t>
            </a:r>
          </a:p>
          <a:p xmlns:a="http://schemas.openxmlformats.org/drawingml/2006/main">
            <a:r>
              <a:t>SLIDE 6 OF 17</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Treat finance and economics as routes to investigate, using academic advising and actual requirements. Compare another career that uses analysis and decision support. A national statistic describes a population, not a guaranteed offer. Prepare questions for an alumnus or professional about work, preparation, and less obvious routes. Do not invent admission or licensing requirements.</a:t>
            </a:r>
          </a:p>
          <a:p xmlns:a="http://schemas.openxmlformats.org/drawingml/2006/main">
            <a:r>
              <a:t/>
            </a:r>
          </a:p>
          <a:p xmlns:a="http://schemas.openxmlformats.org/drawingml/2006/main">
            <a:r>
              <a:t>12 to 20 minutes Shared case</a:t>
            </a:r>
          </a:p>
          <a:p xmlns:a="http://schemas.openxmlformats.org/drawingml/2006/main">
            <a:r>
              <a:t>Read aloud:</a:t>
            </a:r>
          </a:p>
          <a:p xmlns:a="http://schemas.openxmlformats.org/drawingml/2006/main">
            <a:r>
              <a:t>Sam enjoys quantitative questions and helping people make decisions. Sam assumes investment banking requires only a finance major and that a national salary statistic guarantees a first salary. Sam has not compared economics or other preparation routes, work conditions, or employers’ actual requirements.</a:t>
            </a:r>
          </a:p>
          <a:p xmlns:a="http://schemas.openxmlformats.org/drawingml/2006/main">
            <a:r>
              <a:t>Facilitator actions:</a:t>
            </a:r>
          </a:p>
          <a:p xmlns:a="http://schemas.openxmlformats.org/drawingml/2006/main">
            <a:r>
              <a:t>Give pairs three minutes to identify a gap and recommend a change. Use three minutes to hear two recommendations and explain the answer guidance. Spend the final two minutes modeling a revised response or the worked example.</a:t>
            </a:r>
          </a:p>
          <a:p xmlns:a="http://schemas.openxmlformats.org/drawingml/2006/main">
            <a:r>
              <a:t>Ask students:</a:t>
            </a:r>
          </a:p>
          <a:p xmlns:a="http://schemas.openxmlformats.org/drawingml/2006/main">
            <a:r>
              <a:t>“What is missing? What evidence or information would help? What would you change first?”</a:t>
            </a:r>
          </a:p>
          <a:p xmlns:a="http://schemas.openxmlformats.org/drawingml/2006/main">
            <a:r>
              <a:t>Answer guidance:</a:t>
            </a:r>
          </a:p>
          <a:p xmlns:a="http://schemas.openxmlformats.org/drawingml/2006/main">
            <a:r>
              <a:t>Treat finance and economics as routes to investigate, using academic advising and actual requirements. Compare another career that uses analysis and decision support. A national statistic describes a population, not a guaranteed offer. Prepare questions for an alumnus or professional about work, preparation, and less obvious routes. Do not invent admission or licensing requirements.</a:t>
            </a:r>
          </a:p>
          <a:p xmlns:a="http://schemas.openxmlformats.org/drawingml/2006/main">
            <a:r>
              <a:t/>
            </a:r>
          </a:p>
          <a:p xmlns:a="http://schemas.openxmlformats.org/drawingml/2006/main">
            <a:r>
              <a:t>SOURCE GUIDE</a:t>
            </a:r>
          </a:p>
          <a:p xmlns:a="http://schemas.openxmlformats.org/drawingml/2006/main">
            <a:r>
              <a:t>/Users/wj85/.codex/outputs/career-readiness-lessons/complete-library/09-explore-careers-pathways-facilitator-guide.docx</a:t>
            </a:r>
          </a:p>
          <a:p xmlns:a="http://schemas.openxmlformats.org/drawingml/2006/main">
            <a:r>
              <a:t/>
            </a:r>
          </a:p>
          <a:p xmlns:a="http://schemas.openxmlformats.org/drawingml/2006/main">
            <a:r>
              <a:t>SOURCES</a:t>
            </a:r>
          </a:p>
          <a:p xmlns:a="http://schemas.openxmlformats.org/drawingml/2006/main">
            <a:r>
              <a:t>https://www.bls.gov/ooh/</a:t>
            </a:r>
          </a:p>
          <a:p xmlns:a="http://schemas.openxmlformats.org/drawingml/2006/main">
            <a:r>
              <a:t>https://www.onetonline.org/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Explore Careers and Academic Pathways</a:t>
            </a:r>
          </a:p>
          <a:p xmlns:a="http://schemas.openxmlformats.org/drawingml/2006/main">
            <a:r>
              <a:t>SLIDE 7 OF 17</a:t>
            </a:r>
            <a:endParaRPr/>
          </a:p>
          <a:p xmlns:a="http://schemas.openxmlformats.org/drawingml/2006/main">
            <a:r>
              <a:t>SESSION TIMING: 20–35 minutes</a:t>
            </a:r>
          </a:p>
          <a:p xmlns:a="http://schemas.openxmlformats.org/drawingml/2006/main">
            <a:r>
              <a:t/>
            </a:r>
          </a:p>
          <a:p xmlns:a="http://schemas.openxmlformats.org/drawingml/2006/main">
            <a:r>
              <a:t>FACILITATOR GUIDE</a:t>
            </a:r>
          </a:p>
          <a:p xmlns:a="http://schemas.openxmlformats.org/drawingml/2006/main">
            <a:r>
              <a:t>20 to 35 minutes Main activity</a:t>
            </a:r>
          </a:p>
          <a:p xmlns:a="http://schemas.openxmlformats.org/drawingml/2006/main">
            <a:r>
              <a:t>Facilitator actions:</a:t>
            </a:r>
          </a:p>
          <a:p xmlns:a="http://schemas.openxmlformats.org/drawingml/2006/main">
            <a:r>
              <a:t>Use the Career comparison worksheet. Spend three minutes stating personal fit criteria, six examining two occupational profiles, three listing academic routes to verify, and three drafting a message and questions for a professional, advisor, faculty member, or alumnus. Before class, select two accessible profiles from O*NET or BLS and save their URLs and access date; provide printouts if needed. Do not require students to finish a live conversation during class.</a:t>
            </a:r>
          </a:p>
          <a:p xmlns:a="http://schemas.openxmlformats.org/drawingml/2006/main">
            <a:r>
              <a:t>Say to students:</a:t>
            </a:r>
          </a:p>
          <a:p xmlns:a="http://schemas.openxmlformats.org/drawingml/2006/main">
            <a:r>
              <a:t>“Create a first draft using the planner. Mark anything you do not know instead of inventing a fact. You will receive feedback and revise.”</a:t>
            </a:r>
          </a:p>
          <a:p xmlns:a="http://schemas.openxmlformats.org/drawingml/2006/main">
            <a:r>
              <a:t>Coaching guidance:</a:t>
            </a:r>
          </a:p>
          <a:p xmlns:a="http://schemas.openxmlformats.org/drawingml/2006/main">
            <a:r>
              <a:t>If students only compare pay, ask which daily activities or conditions matter to them. If they equate one major with one job, ask an advisor question that would test that assumption. If sources disagree, compare dates, definitions, geography, and occupation categories. Acknowledge uncertainty rather than selecting a convenient number.</a:t>
            </a:r>
          </a:p>
          <a:p xmlns:a="http://schemas.openxmlformats.org/drawingml/2006/main">
            <a:r>
              <a:t>Transition to the next activity:</a:t>
            </a:r>
          </a:p>
          <a:p xmlns:a="http://schemas.openxmlformats.org/drawingml/2006/main">
            <a:r>
              <a:t>“Choose the part of your draft you most want a listener to test.”</a:t>
            </a:r>
          </a:p>
          <a:p xmlns:a="http://schemas.openxmlformats.org/drawingml/2006/main">
            <a:r>
              <a:t/>
            </a:r>
          </a:p>
          <a:p xmlns:a="http://schemas.openxmlformats.org/drawingml/2006/main">
            <a:r>
              <a:t>WORKSHEET PROMPTS</a:t>
            </a:r>
          </a:p>
          <a:p xmlns:a="http://schemas.openxmlformats.org/drawingml/2006/main">
            <a:r>
              <a:t>List two careers and the interests, skills, and values that make each worth exploring.</a:t>
            </a:r>
          </a:p>
          <a:p xmlns:a="http://schemas.openxmlformats.org/drawingml/2006/main">
            <a:r>
              <a:t/>
            </a:r>
          </a:p>
          <a:p xmlns:a="http://schemas.openxmlformats.org/drawingml/2006/main">
            <a:r>
              <a:t>For each, record duties, work conditions, typical preparation, and one labor-market finding. Include source, date, geography, and what remains uncertain.</a:t>
            </a:r>
          </a:p>
          <a:p xmlns:a="http://schemas.openxmlformats.org/drawingml/2006/main">
            <a:r>
              <a:t/>
            </a:r>
          </a:p>
          <a:p xmlns:a="http://schemas.openxmlformats.org/drawingml/2006/main">
            <a:r>
              <a:t>Identify at least two academic routes or combinations of learning to investigate. Mark requirements that need confirmation from an official source.</a:t>
            </a:r>
          </a:p>
          <a:p xmlns:a="http://schemas.openxmlformats.org/drawingml/2006/main">
            <a:r>
              <a:t/>
            </a:r>
          </a:p>
          <a:p xmlns:a="http://schemas.openxmlformats.org/drawingml/2006/main">
            <a:r>
              <a:t>Draft a short request for a conversation and three questions. Identify an actual person or a realistic route to find one.</a:t>
            </a:r>
          </a:p>
          <a:p xmlns:a="http://schemas.openxmlformats.org/drawingml/2006/main">
            <a:r>
              <a:t/>
            </a:r>
          </a:p>
          <a:p xmlns:a="http://schemas.openxmlformats.org/drawingml/2006/main">
            <a:r>
              <a:t>Compare fit, note one assumption you revised, and design an experiment with a date. What finding would change your view?</a:t>
            </a:r>
          </a:p>
          <a:p xmlns:a="http://schemas.openxmlformats.org/drawingml/2006/main">
            <a:r>
              <a:t/>
            </a:r>
          </a:p>
          <a:p xmlns:a="http://schemas.openxmlformats.org/drawingml/2006/main">
            <a:r>
              <a:t>SOURCE GUIDE</a:t>
            </a:r>
          </a:p>
          <a:p xmlns:a="http://schemas.openxmlformats.org/drawingml/2006/main">
            <a:r>
              <a:t>/Users/wj85/.codex/outputs/career-readiness-lessons/complete-library/09-explore-careers-pathways-facilitator-guide.docx</a:t>
            </a:r>
          </a:p>
          <a:p xmlns:a="http://schemas.openxmlformats.org/drawingml/2006/main">
            <a:r>
              <a:t/>
            </a:r>
          </a:p>
          <a:p xmlns:a="http://schemas.openxmlformats.org/drawingml/2006/main">
            <a:r>
              <a:t>SOURCES</a:t>
            </a:r>
          </a:p>
          <a:p xmlns:a="http://schemas.openxmlformats.org/drawingml/2006/main">
            <a:r>
              <a:t>https://www.bls.gov/ooh/</a:t>
            </a:r>
          </a:p>
          <a:p xmlns:a="http://schemas.openxmlformats.org/drawingml/2006/main">
            <a:r>
              <a:t>https://www.onetonline.org/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Explore Careers and Academic Pathways</a:t>
            </a:r>
          </a:p>
          <a:p xmlns:a="http://schemas.openxmlformats.org/drawingml/2006/main">
            <a:r>
              <a:t>SLIDE 8 OF 17</a:t>
            </a:r>
            <a:endParaRPr/>
          </a:p>
          <a:p xmlns:a="http://schemas.openxmlformats.org/drawingml/2006/main">
            <a:r>
              <a:t>SESSION TIMING: 20–35 minutes</a:t>
            </a:r>
          </a:p>
          <a:p xmlns:a="http://schemas.openxmlformats.org/drawingml/2006/main">
            <a:r>
              <a:t/>
            </a:r>
          </a:p>
          <a:p xmlns:a="http://schemas.openxmlformats.org/drawingml/2006/main">
            <a:r>
              <a:t>FACILITATOR GUIDE</a:t>
            </a:r>
          </a:p>
          <a:p xmlns:a="http://schemas.openxmlformats.org/drawingml/2006/main">
            <a:r>
              <a:t>A worked response</a:t>
            </a:r>
          </a:p>
          <a:p xmlns:a="http://schemas.openxmlformats.org/drawingml/2006/main">
            <a:r>
              <a:t>I want work involving analysis and decisions. I will compare investment banking with another analytical role, check occupational information, and ask academic advisors about finance and economics routes. My questions concern daily tasks, preparation, and work conditions. I will request an alumni conversation this week, then revise my comparison rather than treating one title as the only route.</a:t>
            </a:r>
          </a:p>
          <a:p xmlns:a="http://schemas.openxmlformats.org/drawingml/2006/main">
            <a:r>
              <a:t/>
            </a:r>
          </a:p>
          <a:p xmlns:a="http://schemas.openxmlformats.org/drawingml/2006/main">
            <a:r>
              <a:t>I want work involving analysis and decisions. I will compare investment banking with another analytical role, check occupational information, and ask academic advisors about finance and economics routes. My questions concern daily tasks, preparation, and work conditions. I will request an alumni conversation this week, then revise my comparison rather than treating one title as the only route.</a:t>
            </a:r>
          </a:p>
          <a:p xmlns:a="http://schemas.openxmlformats.org/drawingml/2006/main">
            <a:r>
              <a:t/>
            </a:r>
          </a:p>
          <a:p xmlns:a="http://schemas.openxmlformats.org/drawingml/2006/main">
            <a:r>
              <a:t>SOURCE GUIDE</a:t>
            </a:r>
          </a:p>
          <a:p xmlns:a="http://schemas.openxmlformats.org/drawingml/2006/main">
            <a:r>
              <a:t>/Users/wj85/.codex/outputs/career-readiness-lessons/complete-library/09-explore-careers-pathways-facilitator-guide.docx</a:t>
            </a:r>
          </a:p>
          <a:p xmlns:a="http://schemas.openxmlformats.org/drawingml/2006/main">
            <a:r>
              <a:t/>
            </a:r>
          </a:p>
          <a:p xmlns:a="http://schemas.openxmlformats.org/drawingml/2006/main">
            <a:r>
              <a:t>SOURCES</a:t>
            </a:r>
          </a:p>
          <a:p xmlns:a="http://schemas.openxmlformats.org/drawingml/2006/main">
            <a:r>
              <a:t>https://www.bls.gov/ooh/</a:t>
            </a:r>
          </a:p>
          <a:p xmlns:a="http://schemas.openxmlformats.org/drawingml/2006/main">
            <a:r>
              <a:t>https://www.onetonline.org/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Explore Careers and Academic Pathways</a:t>
            </a:r>
          </a:p>
          <a:p xmlns:a="http://schemas.openxmlformats.org/drawingml/2006/main">
            <a:r>
              <a:t>SLIDE 9 OF 17</a:t>
            </a:r>
            <a:endParaRPr/>
          </a:p>
          <a:p xmlns:a="http://schemas.openxmlformats.org/drawingml/2006/main">
            <a:r>
              <a:t>SESSION TIMING: 35–50 minutes</a:t>
            </a:r>
          </a:p>
          <a:p xmlns:a="http://schemas.openxmlformats.org/drawingml/2006/main">
            <a:r>
              <a:t/>
            </a:r>
          </a:p>
          <a:p xmlns:a="http://schemas.openxmlformats.org/drawingml/2006/main">
            <a:r>
              <a:t>FACILITATOR GUIDE</a:t>
            </a:r>
          </a:p>
          <a:p xmlns:a="http://schemas.openxmlformats.org/drawingml/2006/main">
            <a:r>
              <a:t>35 to 50 minutes Individual feedback and revision</a:t>
            </a:r>
          </a:p>
          <a:p xmlns:a="http://schemas.openxmlformats.org/drawingml/2006/main">
            <a:r>
              <a:t>Facilitator actions:</a:t>
            </a:r>
          </a:p>
          <a:p xmlns:a="http://schemas.openxmlformats.org/drawingml/2006/main">
            <a:r>
              <a:t>35–39: Partner A explains or role-plays the draft for two minutes; Partner B gives two minutes of specific feedback using the checklist below. 39–43: Swap. 43–46: Both revise. 46–50: Each gives a two-minute revised attempt. Use the role instructions below for the listener.</a:t>
            </a:r>
          </a:p>
          <a:p xmlns:a="http://schemas.openxmlformats.org/drawingml/2006/main">
            <a:r>
              <a:t>Say to students:</a:t>
            </a:r>
          </a:p>
          <a:p xmlns:a="http://schemas.openxmlformats.org/drawingml/2006/main">
            <a:r>
              <a:t>“Identify one detail that works, one question you still have, and one change the speaker can make. Respond to the actual draft, then listen for the change in the second attempt.”</a:t>
            </a:r>
          </a:p>
          <a:p xmlns:a="http://schemas.openxmlformats.org/drawingml/2006/main">
            <a:r>
              <a:t>Listener role: Act as a reviewer or advisor. Ask the speaker to explain their reasoning and point out information that needs clarification.</a:t>
            </a:r>
          </a:p>
          <a:p xmlns:a="http://schemas.openxmlformats.org/drawingml/2006/main">
            <a:r>
              <a:t>Feedback sentence: “The detail ___ helped because ___. I still need to understand ___. Try changing ___.”</a:t>
            </a:r>
          </a:p>
          <a:p xmlns:a="http://schemas.openxmlformats.org/drawingml/2006/main">
            <a:r>
              <a:t/>
            </a:r>
          </a:p>
          <a:p xmlns:a="http://schemas.openxmlformats.org/drawingml/2006/main">
            <a:r>
              <a:t>Review checks:</a:t>
            </a:r>
          </a:p>
          <a:p xmlns:a="http://schemas.openxmlformats.org/drawingml/2006/main">
            <a:r>
              <a:t>Is the fit judgment connected to self-knowledge?</a:t>
            </a:r>
          </a:p>
          <a:p xmlns:a="http://schemas.openxmlformats.org/drawingml/2006/main">
            <a:r>
              <a:t>Are sources, dates, limits, and unverified requirements visible?</a:t>
            </a:r>
          </a:p>
          <a:p xmlns:a="http://schemas.openxmlformats.org/drawingml/2006/main">
            <a:r>
              <a:t>Are multiple careers and academic routes considered?</a:t>
            </a:r>
          </a:p>
          <a:p xmlns:a="http://schemas.openxmlformats.org/drawingml/2006/main">
            <a:r>
              <a:t>Are the conversation questions useful and the experiment specific?</a:t>
            </a:r>
          </a:p>
          <a:p xmlns:a="http://schemas.openxmlformats.org/drawingml/2006/main">
            <a:r>
              <a:t/>
            </a:r>
          </a:p>
          <a:p xmlns:a="http://schemas.openxmlformats.org/drawingml/2006/main">
            <a:r>
              <a:t>Coaching:</a:t>
            </a:r>
          </a:p>
          <a:p xmlns:a="http://schemas.openxmlformats.org/drawingml/2006/main">
            <a:r>
              <a:t>If students only compare pay, ask which daily activities or conditions matter to them. If they equate one major with one job, ask an advisor question that would test that assumption. If sources disagree, compare dates, definitions, geography, and occupation categories. Acknowledge uncertainty rather than selecting a convenient number.</a:t>
            </a:r>
          </a:p>
          <a:p xmlns:a="http://schemas.openxmlformats.org/drawingml/2006/main">
            <a:r>
              <a:t/>
            </a:r>
          </a:p>
          <a:p xmlns:a="http://schemas.openxmlformats.org/drawingml/2006/main">
            <a:r>
              <a:t>SOURCE GUIDE</a:t>
            </a:r>
          </a:p>
          <a:p xmlns:a="http://schemas.openxmlformats.org/drawingml/2006/main">
            <a:r>
              <a:t>/Users/wj85/.codex/outputs/career-readiness-lessons/complete-library/09-explore-careers-pathways-facilitator-guide.docx</a:t>
            </a:r>
          </a:p>
          <a:p xmlns:a="http://schemas.openxmlformats.org/drawingml/2006/main">
            <a:r>
              <a:t/>
            </a:r>
          </a:p>
          <a:p xmlns:a="http://schemas.openxmlformats.org/drawingml/2006/main">
            <a:r>
              <a:t>SOURCES</a:t>
            </a:r>
          </a:p>
          <a:p xmlns:a="http://schemas.openxmlformats.org/drawingml/2006/main">
            <a:r>
              <a:t>https://www.bls.gov/ooh/</a:t>
            </a:r>
          </a:p>
          <a:p xmlns:a="http://schemas.openxmlformats.org/drawingml/2006/main">
            <a:r>
              <a:t>https://www.onetonline.org/</a:t>
            </a:r>
          </a:p>
          <a:p xmlns:a="http://schemas.openxmlformats.org/drawingml/2006/main">
            <a:r>
              <a:t>https://careers.rutgers.edu/Mentoring</a:t>
            </a:r>
          </a:p>
          <a:p xmlns:a="http://schemas.openxmlformats.org/drawingml/2006/main">
            <a:r>
              <a:t>https://careers.rutgers.edu/students-alumni/career-internship-guide</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Library/2026-2027 Academic Year/Industry Connect - Arts, Media, and Communications/Media (6).jpeg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Explore Careers and Academic Pathways</a:t>
            </a:r>
          </a:p>
          <a:p xmlns:a="http://schemas.openxmlformats.org/drawingml/2006/main">
            <a:r>
              <a:t>SLIDE 10 OF 17</a:t>
            </a:r>
            <a:endParaRPr/>
          </a:p>
          <a:p xmlns:a="http://schemas.openxmlformats.org/drawingml/2006/main">
            <a:r>
              <a:t>SESSION TIMING: 35–50 minutes</a:t>
            </a:r>
          </a:p>
          <a:p xmlns:a="http://schemas.openxmlformats.org/drawingml/2006/main">
            <a:r>
              <a:t/>
            </a:r>
          </a:p>
          <a:p xmlns:a="http://schemas.openxmlformats.org/drawingml/2006/main">
            <a:r>
              <a:t>FACILITATOR GUIDE</a:t>
            </a:r>
          </a:p>
          <a:p xmlns:a="http://schemas.openxmlformats.org/drawingml/2006/main">
            <a:r>
              <a:t>35 to 50 minutes Individual feedback and revision</a:t>
            </a:r>
          </a:p>
          <a:p xmlns:a="http://schemas.openxmlformats.org/drawingml/2006/main">
            <a:r>
              <a:t>Facilitator actions:</a:t>
            </a:r>
          </a:p>
          <a:p xmlns:a="http://schemas.openxmlformats.org/drawingml/2006/main">
            <a:r>
              <a:t>35–39: Partner A explains or role-plays the draft for two minutes; Partner B gives two minutes of specific feedback using the checklist below. 39–43: Swap. 43–46: Both revise. 46–50: Each gives a two-minute revised attempt. Use the role instructions below for the listener.</a:t>
            </a:r>
          </a:p>
          <a:p xmlns:a="http://schemas.openxmlformats.org/drawingml/2006/main">
            <a:r>
              <a:t>Say to students:</a:t>
            </a:r>
          </a:p>
          <a:p xmlns:a="http://schemas.openxmlformats.org/drawingml/2006/main">
            <a:r>
              <a:t>“Identify one detail that works, one question you still have, and one change the speaker can make. Respond to the actual draft, then listen for the change in the second attempt.”</a:t>
            </a:r>
          </a:p>
          <a:p xmlns:a="http://schemas.openxmlformats.org/drawingml/2006/main">
            <a:r>
              <a:t>Listener role: Act as a reviewer or advisor. Ask the speaker to explain their reasoning and point out information that needs clarification.</a:t>
            </a:r>
          </a:p>
          <a:p xmlns:a="http://schemas.openxmlformats.org/drawingml/2006/main">
            <a:r>
              <a:t>Feedback sentence: “The detail ___ helped because ___. I still need to understand ___. Try changing ___.”</a:t>
            </a:r>
          </a:p>
          <a:p xmlns:a="http://schemas.openxmlformats.org/drawingml/2006/main">
            <a:r>
              <a:t>Use the role and deliverable specified in the guide. A written exchange, recorded response, or private practice can provide an equivalent feedback-and-revision cycle.</a:t>
            </a:r>
          </a:p>
          <a:p xmlns:a="http://schemas.openxmlformats.org/drawingml/2006/main">
            <a:r>
              <a:t/>
            </a:r>
          </a:p>
          <a:p xmlns:a="http://schemas.openxmlformats.org/drawingml/2006/main">
            <a:r>
              <a:t>SOURCE GUIDE</a:t>
            </a:r>
          </a:p>
          <a:p xmlns:a="http://schemas.openxmlformats.org/drawingml/2006/main">
            <a:r>
              <a:t>/Users/wj85/.codex/outputs/career-readiness-lessons/complete-library/09-explore-careers-pathways-facilitator-guide.docx</a:t>
            </a:r>
          </a:p>
          <a:p xmlns:a="http://schemas.openxmlformats.org/drawingml/2006/main">
            <a:r>
              <a:t/>
            </a:r>
          </a:p>
          <a:p xmlns:a="http://schemas.openxmlformats.org/drawingml/2006/main">
            <a:r>
              <a:t>SOURCES</a:t>
            </a:r>
          </a:p>
          <a:p xmlns:a="http://schemas.openxmlformats.org/drawingml/2006/main">
            <a:r>
              <a:t>https://www.bls.gov/ooh/</a:t>
            </a:r>
          </a:p>
          <a:p xmlns:a="http://schemas.openxmlformats.org/drawingml/2006/main">
            <a:r>
              <a:t>https://www.onetonline.org/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Explore Careers and Academic Pathways</a:t>
            </a:r>
          </a:p>
          <a:p xmlns:a="http://schemas.openxmlformats.org/drawingml/2006/main">
            <a:r>
              <a:t>SLIDE 11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“New experience gives you information that challenges your first interpretation. What would you revisit and how would you learn more?”</a:t>
            </a:r>
          </a:p>
          <a:p xmlns:a="http://schemas.openxmlformats.org/drawingml/2006/main">
            <a:r>
              <a:t/>
            </a:r>
          </a:p>
          <a:p xmlns:a="http://schemas.openxmlformats.org/drawingml/2006/main">
            <a:r>
              <a:t>INSTRUCTOR ANSWER KEY</a:t>
            </a:r>
          </a:p>
          <a:p xmlns:a="http://schemas.openxmlformats.org/drawingml/2006/main">
            <a:r>
              <a:t>Correct answer: C. A population statistic whose context needs checking</a:t>
            </a:r>
          </a:p>
          <a:p xmlns:a="http://schemas.openxmlformats.org/drawingml/2006/main">
            <a:r>
              <a:t>Explanation: Check population, time, and geography; it is not an individual promise.</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/Users/wj85/.codex/outputs/career-readiness-lessons/complete-library/09-explore-careers-pathways-facilitator-guide.docx</a:t>
            </a:r>
          </a:p>
          <a:p xmlns:a="http://schemas.openxmlformats.org/drawingml/2006/main">
            <a:r>
              <a:t/>
            </a:r>
          </a:p>
          <a:p xmlns:a="http://schemas.openxmlformats.org/drawingml/2006/main">
            <a:r>
              <a:t>SOURCES</a:t>
            </a:r>
          </a:p>
          <a:p xmlns:a="http://schemas.openxmlformats.org/drawingml/2006/main">
            <a:r>
              <a:t>https://www.bls.gov/ooh/</a:t>
            </a:r>
          </a:p>
          <a:p xmlns:a="http://schemas.openxmlformats.org/drawingml/2006/main">
            <a:r>
              <a:t>https://www.onetonline.org/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Explore Careers and Academic Pathways</a:t>
            </a:r>
          </a:p>
          <a:p xmlns:a="http://schemas.openxmlformats.org/drawingml/2006/main">
            <a:r>
              <a:t>SLIDE 12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“New experience gives you information that challenges your first interpretation. What would you revisit and how would you learn more?”</a:t>
            </a:r>
          </a:p>
          <a:p xmlns:a="http://schemas.openxmlformats.org/drawingml/2006/main">
            <a:r>
              <a:t/>
            </a:r>
          </a:p>
          <a:p xmlns:a="http://schemas.openxmlformats.org/drawingml/2006/main">
            <a:r>
              <a:t>INSTRUCTOR ANSWER KEY</a:t>
            </a:r>
          </a:p>
          <a:p xmlns:a="http://schemas.openxmlformats.org/drawingml/2006/main">
            <a:r>
              <a:t>Correct answer: A. What are daily tasks and different preparation routes?</a:t>
            </a:r>
          </a:p>
          <a:p xmlns:a="http://schemas.openxmlformats.org/drawingml/2006/main">
            <a:r>
              <a:t>Explanation: It produces information useful for comparison.</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/Users/wj85/.codex/outputs/career-readiness-lessons/complete-library/09-explore-careers-pathways-facilitator-guide.docx</a:t>
            </a:r>
          </a:p>
          <a:p xmlns:a="http://schemas.openxmlformats.org/drawingml/2006/main">
            <a:r>
              <a:t/>
            </a:r>
          </a:p>
          <a:p xmlns:a="http://schemas.openxmlformats.org/drawingml/2006/main">
            <a:r>
              <a:t>SOURCES</a:t>
            </a:r>
          </a:p>
          <a:p xmlns:a="http://schemas.openxmlformats.org/drawingml/2006/main">
            <a:r>
              <a:t>https://www.bls.gov/ooh/</a:t>
            </a:r>
          </a:p>
          <a:p xmlns:a="http://schemas.openxmlformats.org/drawingml/2006/main">
            <a:r>
              <a:t>https://www.onetonline.org/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Explore Careers and Academic Pathways</a:t>
            </a:r>
          </a:p>
          <a:p xmlns:a="http://schemas.openxmlformats.org/drawingml/2006/main">
            <a:r>
              <a:t>SLIDE 13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“New experience gives you information that challenges your first interpretation. What would you revisit and how would you learn more?”</a:t>
            </a:r>
          </a:p>
          <a:p xmlns:a="http://schemas.openxmlformats.org/drawingml/2006/main">
            <a:r>
              <a:t/>
            </a:r>
          </a:p>
          <a:p xmlns:a="http://schemas.openxmlformats.org/drawingml/2006/main">
            <a:r>
              <a:t>INSTRUCTOR ANSWER KEY</a:t>
            </a:r>
          </a:p>
          <a:p xmlns:a="http://schemas.openxmlformats.org/drawingml/2006/main">
            <a:r>
              <a:t>Correct answer: B. Use official requirements and academic advising</a:t>
            </a:r>
          </a:p>
          <a:p xmlns:a="http://schemas.openxmlformats.org/drawingml/2006/main">
            <a:r>
              <a:t>Explanation: Typical routes and actual requirements can differ.</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/Users/wj85/.codex/outputs/career-readiness-lessons/complete-library/09-explore-careers-pathways-facilitator-guide.docx</a:t>
            </a:r>
          </a:p>
          <a:p xmlns:a="http://schemas.openxmlformats.org/drawingml/2006/main">
            <a:r>
              <a:t/>
            </a:r>
          </a:p>
          <a:p xmlns:a="http://schemas.openxmlformats.org/drawingml/2006/main">
            <a:r>
              <a:t>SOURCES</a:t>
            </a:r>
          </a:p>
          <a:p xmlns:a="http://schemas.openxmlformats.org/drawingml/2006/main">
            <a:r>
              <a:t>https://www.bls.gov/ooh/</a:t>
            </a:r>
          </a:p>
          <a:p xmlns:a="http://schemas.openxmlformats.org/drawingml/2006/main">
            <a:r>
              <a:t>https://www.onetonline.org/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Explore Careers and Academic Pathways</a:t>
            </a:r>
          </a:p>
          <a:p xmlns:a="http://schemas.openxmlformats.org/drawingml/2006/main">
            <a:r>
              <a:t>SLIDE 14 OF 17</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“New experience gives you information that challenges your first interpretation. What would you revisit and how would you learn more?”</a:t>
            </a:r>
          </a:p>
          <a:p xmlns:a="http://schemas.openxmlformats.org/drawingml/2006/main">
            <a:r>
              <a:t/>
            </a:r>
          </a:p>
          <a:p xmlns:a="http://schemas.openxmlformats.org/drawingml/2006/main">
            <a:r>
              <a:t>INSTRUCTOR ANSWER KEY</a:t>
            </a:r>
          </a:p>
          <a:p xmlns:a="http://schemas.openxmlformats.org/drawingml/2006/main">
            <a:r>
              <a:t>Correct answer: D. Testing an assumption and revising after new evidence</a:t>
            </a:r>
          </a:p>
          <a:p xmlns:a="http://schemas.openxmlformats.org/drawingml/2006/main">
            <a:r>
              <a:t>Explanation: An experiment helps inform the next inquiry.</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/Users/wj85/.codex/outputs/career-readiness-lessons/complete-library/09-explore-careers-pathways-facilitator-guide.docx</a:t>
            </a:r>
          </a:p>
          <a:p xmlns:a="http://schemas.openxmlformats.org/drawingml/2006/main">
            <a:r>
              <a:t/>
            </a:r>
          </a:p>
          <a:p xmlns:a="http://schemas.openxmlformats.org/drawingml/2006/main">
            <a:r>
              <a:t>SOURCES</a:t>
            </a:r>
          </a:p>
          <a:p xmlns:a="http://schemas.openxmlformats.org/drawingml/2006/main">
            <a:r>
              <a:t>https://www.bls.gov/ooh/</a:t>
            </a:r>
          </a:p>
          <a:p xmlns:a="http://schemas.openxmlformats.org/drawingml/2006/main">
            <a:r>
              <a:t>https://www.onetonline.org/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Explore Careers and Academic Pathways</a:t>
            </a:r>
          </a:p>
          <a:p xmlns:a="http://schemas.openxmlformats.org/drawingml/2006/main">
            <a:r>
              <a:t>SLIDE 15 OF 17</a:t>
            </a:r>
            <a:endParaRPr/>
          </a:p>
          <a:p xmlns:a="http://schemas.openxmlformats.org/drawingml/2006/main">
            <a:r>
              <a:t>SESSION TIMING: 54–58 minutes</a:t>
            </a:r>
          </a:p>
          <a:p xmlns:a="http://schemas.openxmlformats.org/drawingml/2006/main">
            <a:r>
              <a:t/>
            </a:r>
          </a:p>
          <a:p xmlns:a="http://schemas.openxmlformats.org/drawingml/2006/main">
            <a:r>
              <a:t>FACILITATOR GUIDE</a:t>
            </a:r>
          </a:p>
          <a:p xmlns:a="http://schemas.openxmlformats.org/drawingml/2006/main">
            <a:r>
              <a:t>50 to 58 minutes Closing challenge</a:t>
            </a:r>
          </a:p>
          <a:p xmlns:a="http://schemas.openxmlformats.org/drawingml/2006/main">
            <a:r>
              <a:t>Use four quiz questions from the instructor key: allow about 30 seconds to choose and 30 seconds to explain each answer, four minutes total. Then use four minutes for an adaptation challenge: two minutes to write a change and two minutes to compare with a partner.</a:t>
            </a:r>
          </a:p>
          <a:p xmlns:a="http://schemas.openxmlformats.org/drawingml/2006/main">
            <a:r>
              <a:t>Adaptation prompt:</a:t>
            </a:r>
          </a:p>
          <a:p xmlns:a="http://schemas.openxmlformats.org/drawingml/2006/main">
            <a:r>
              <a:t>“New experience gives you information that challenges your first interpretation. What would you revisit and how would you learn more?”</a:t>
            </a:r>
          </a:p>
          <a:p xmlns:a="http://schemas.openxmlformats.org/drawingml/2006/main">
            <a:r>
              <a:t/>
            </a:r>
          </a:p>
          <a:p xmlns:a="http://schemas.openxmlformats.org/drawingml/2006/main">
            <a:r>
              <a:t>SOURCE GUIDE</a:t>
            </a:r>
          </a:p>
          <a:p xmlns:a="http://schemas.openxmlformats.org/drawingml/2006/main">
            <a:r>
              <a:t>/Users/wj85/.codex/outputs/career-readiness-lessons/complete-library/09-explore-careers-pathways-facilitator-guide.docx</a:t>
            </a:r>
          </a:p>
          <a:p xmlns:a="http://schemas.openxmlformats.org/drawingml/2006/main">
            <a:r>
              <a:t/>
            </a:r>
          </a:p>
          <a:p xmlns:a="http://schemas.openxmlformats.org/drawingml/2006/main">
            <a:r>
              <a:t>SOURCES</a:t>
            </a:r>
          </a:p>
          <a:p xmlns:a="http://schemas.openxmlformats.org/drawingml/2006/main">
            <a:r>
              <a:t>https://www.bls.gov/ooh/</a:t>
            </a:r>
          </a:p>
          <a:p xmlns:a="http://schemas.openxmlformats.org/drawingml/2006/main">
            <a:r>
              <a:t>https://www.onetonline.org/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Explore Careers and Academic Pathways</a:t>
            </a:r>
          </a:p>
          <a:p xmlns:a="http://schemas.openxmlformats.org/drawingml/2006/main">
            <a:r>
              <a:t>SLIDE 16 OF 17</a:t>
            </a:r>
            <a:endParaRPr/>
          </a:p>
          <a:p xmlns:a="http://schemas.openxmlformats.org/drawingml/2006/main">
            <a:r>
              <a:t>SESSION TIMING: 58–60 minutes</a:t>
            </a:r>
          </a:p>
          <a:p xmlns:a="http://schemas.openxmlformats.org/drawingml/2006/main">
            <a:r>
              <a:t/>
            </a:r>
            <a:endParaRPr/>
          </a:p>
          <a:p xmlns:a="http://schemas.openxmlformats.org/drawingml/2006/main">
            <a:r>
              <a:t>FACILITATOR GUIDE</a:t>
            </a:r>
          </a:p>
          <a:p xmlns:a="http://schemas.openxmlformats.org/drawingml/2006/main">
            <a:r>
              <a:t>58 to 60 minutes Exit commitment</a:t>
            </a:r>
          </a:p>
          <a:p xmlns:a="http://schemas.openxmlformats.org/drawingml/2006/main">
            <a:r>
              <a:t>Collect the revised planner, one change made after feedback, and a specific next step with a date. Ask students to name a resource or person they will consult. Close with: “Use what you learned today, check what you still do not know, and revisit the plan after you act.”</a:t>
            </a:r>
          </a:p>
          <a:p xmlns:a="http://schemas.openxmlformats.org/drawingml/2006/main">
            <a:r>
              <a:t/>
            </a:r>
          </a:p>
          <a:p xmlns:a="http://schemas.openxmlformats.org/drawingml/2006/main">
            <a:r>
              <a:t/>
            </a:r>
          </a:p>
          <a:p xmlns:a="http://schemas.openxmlformats.org/drawingml/2006/main">
            <a:r>
              <a:t>SOURCE GUIDE</a:t>
            </a:r>
          </a:p>
          <a:p xmlns:a="http://schemas.openxmlformats.org/drawingml/2006/main">
            <a:r>
              <a:t>/Users/wj85/.codex/outputs/career-readiness-lessons/complete-library/09-explore-careers-pathways-facilitator-guide.docx</a:t>
            </a:r>
          </a:p>
          <a:p xmlns:a="http://schemas.openxmlformats.org/drawingml/2006/main">
            <a:r>
              <a:t/>
            </a:r>
          </a:p>
          <a:p xmlns:a="http://schemas.openxmlformats.org/drawingml/2006/main">
            <a:r>
              <a:t>SOURCES</a:t>
            </a:r>
          </a:p>
          <a:p xmlns:a="http://schemas.openxmlformats.org/drawingml/2006/main">
            <a:r>
              <a:t>https://www.bls.gov/ooh/</a:t>
            </a:r>
          </a:p>
          <a:p xmlns:a="http://schemas.openxmlformats.org/drawingml/2006/main">
            <a:r>
              <a:t>https://www.onetonline.org/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Explore Careers and Academic Pathways</a:t>
            </a:r>
          </a:p>
          <a:p xmlns:a="http://schemas.openxmlformats.org/drawingml/2006/main">
            <a:r>
              <a:t>SLIDE 17 OF 17</a:t>
            </a:r>
            <a:endParaRPr/>
          </a:p>
          <a:p xmlns:a="http://schemas.openxmlformats.org/drawingml/2006/main">
            <a:r>
              <a:t>SESSION TIMING: After the closing commitment</a:t>
            </a:r>
          </a:p>
          <a:p xmlns:a="http://schemas.openxmlformats.org/drawingml/2006/main">
            <a:r>
              <a:t/>
            </a:r>
          </a:p>
          <a:p xmlns:a="http://schemas.openxmlformats.org/drawingml/2006/main">
            <a:r>
              <a:t>FACILITATOR GUIDE</a:t>
            </a:r>
          </a:p>
          <a:p xmlns:a="http://schemas.openxmlformats.org/drawingml/2006/main">
            <a:r>
              <a:t>Resources and follow through</a:t>
            </a:r>
          </a:p>
          <a:p xmlns:a="http://schemas.openxmlformats.org/drawingml/2006/main">
            <a:r>
              <a:t>After class, ask students to take their dated step and briefly report what they learned. Use the following resources as starting points; tools, dates, and eligibility should be checked before each delivery. Program and employer instructions control actual requirements.</a:t>
            </a:r>
          </a:p>
          <a:p xmlns:a="http://schemas.openxmlformats.org/drawingml/2006/main">
            <a:r>
              <a:t>BLS Occupational Outlook Handbook: https://www.bls.gov/ooh/</a:t>
            </a:r>
          </a:p>
          <a:p xmlns:a="http://schemas.openxmlformats.org/drawingml/2006/main">
            <a:r>
              <a:t>O*NET OnLine: https://www.onetonline.org/</a:t>
            </a:r>
          </a:p>
          <a:p xmlns:a="http://schemas.openxmlformats.org/drawingml/2006/main">
            <a:r>
              <a:t>Scarlet Career Mentoring Network: https://careers.rutgers.edu/Mentoring</a:t>
            </a:r>
          </a:p>
          <a:p xmlns:a="http://schemas.openxmlformats.org/drawingml/2006/main">
            <a:r>
              <a:t>CES Guide: https://careers.rutgers.edu/students-alumni/career-internship-guide</a:t>
            </a:r>
          </a:p>
          <a:p xmlns:a="http://schemas.openxmlformats.org/drawingml/2006/main">
            <a:r>
              <a:t>Framework reference: Building a Career-Ready Campus taskforce criteria supplied by the user. CES Career Journey descriptions reflect the user’s explanation. Resources checked November 1, 2026. Activities and examples are teaching adaptations.</a:t>
            </a:r>
          </a:p>
          <a:p xmlns:a="http://schemas.openxmlformats.org/drawingml/2006/main">
            <a:r>
              <a:t>For Explore: drafting outreach is preparation. The actual conversation happens in follow-through and should inform a revised comparison.</a:t>
            </a:r>
          </a:p>
          <a:p xmlns:a="http://schemas.openxmlformats.org/drawingml/2006/main">
            <a:r>
              <a:t/>
            </a:r>
          </a:p>
          <a:p xmlns:a="http://schemas.openxmlformats.org/drawingml/2006/main">
            <a:r>
              <a:t>SOURCE GUIDE</a:t>
            </a:r>
          </a:p>
          <a:p xmlns:a="http://schemas.openxmlformats.org/drawingml/2006/main">
            <a:r>
              <a:t>/Users/wj85/.codex/outputs/career-readiness-lessons/complete-library/09-explore-careers-pathways-facilitator-guide.docx</a:t>
            </a:r>
          </a:p>
          <a:p xmlns:a="http://schemas.openxmlformats.org/drawingml/2006/main">
            <a:r>
              <a:t/>
            </a:r>
          </a:p>
          <a:p xmlns:a="http://schemas.openxmlformats.org/drawingml/2006/main">
            <a:r>
              <a:t>SOURCES</a:t>
            </a:r>
          </a:p>
          <a:p xmlns:a="http://schemas.openxmlformats.org/drawingml/2006/main">
            <a:r>
              <a:t>https://www.bls.gov/ooh/</a:t>
            </a:r>
          </a:p>
          <a:p xmlns:a="http://schemas.openxmlformats.org/drawingml/2006/main">
            <a:r>
              <a:t>https://www.onetonline.org/</a:t>
            </a:r>
          </a:p>
          <a:p xmlns:a="http://schemas.openxmlformats.org/drawingml/2006/main">
            <a:r>
              <a:t>https://careers.rutgers.edu/Mentoring</a:t>
            </a:r>
          </a:p>
          <a:p xmlns:a="http://schemas.openxmlformats.org/drawingml/2006/main">
            <a:r>
              <a:t>https://careers.rutgers.edu/students-alumni/career-internship-guide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17c2fe78f1c4f5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9e037a4e34d455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af8d7b2c6af411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5ea05cef25f48a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e7ace99e53343b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ae84e49bbf94873"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4763619c703943f9"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c2e01975f7214349"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4f47f0896df24315"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d39c61ce5b354bd3"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a550d7f167484126"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7ba1f708da68430c"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1.xml" Id="R48c2b3b0923a439e"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1.xml" Id="Rb12582aa7f0e4dbb"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1.xml" Id="R9404ecdac74f49f6" /></Relationship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0dfc2e7dd6e24bd6" /><Relationship Type="http://schemas.openxmlformats.org/officeDocument/2006/relationships/image" Target="/ppt/media/image.png" Id="R9866d565611a4442" /></Relationships>
</file>

<file path=ppt/slideLayouts/_rels/slideLayout17.xml.rels>&#65279;<?xml version="1.0" encoding="utf-8"?><Relationships xmlns="http://schemas.openxmlformats.org/package/2006/relationships"><Relationship Type="http://schemas.openxmlformats.org/officeDocument/2006/relationships/slideMaster" Target="/ppt/slideMasters/slideMaster1.xml" Id="R442d0a226c6449f6"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8323774-0246-41CE-AFFF-E80491799280}"/>
              </a:ext>
            </a:extLst>
          </p:cNvPr>
          <p:cNvSpPr>
            <a:spLocks xmlns:a="http://schemas.openxmlformats.org/drawingml/2006/main" noGrp="1"/>
          </p:cNvSpPr>
          <p:nvPr>
            <p:ph type="ctrTitle" idx="0"/>
          </p:nvPr>
        </p:nvSpPr>
        <p:spPr>
          <a:xfrm xmlns:a="http://schemas.openxmlformats.org/drawingml/2006/main">
            <a:off x="1590051" y="2404534"/>
            <a:ext cx="9011897" cy="1646302"/>
          </a:xfrm>
        </p:spPr>
        <p:txBody>
          <a:bodyPr xmlns:a="http://schemas.openxmlformats.org/drawingml/2006/main" anchor="b">
            <a:noAutofit/>
          </a:bodyPr>
          <a:lstStyle xmlns:a="http://schemas.openxmlformats.org/drawingml/2006/main">
            <a:lvl1pPr algn="ctr">
              <a:buNone/>
              <a:defRPr sz="5400">
                <a:solidFill>
                  <a:schemeClr val="accent1"/>
                </a:solidFill>
              </a:defRPr>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B22055BC-AB10-4A21-9E41-0111EFB6805F}"/>
              </a:ext>
            </a:extLst>
          </p:cNvPr>
          <p:cNvSpPr>
            <a:spLocks xmlns:a="http://schemas.openxmlformats.org/drawingml/2006/main" noGrp="1"/>
          </p:cNvSpPr>
          <p:nvPr>
            <p:ph type="subTitle" idx="1"/>
          </p:nvPr>
        </p:nvSpPr>
        <p:spPr>
          <a:xfrm xmlns:a="http://schemas.openxmlformats.org/drawingml/2006/main">
            <a:off x="1590051" y="4050833"/>
            <a:ext cx="9011897" cy="1096899"/>
          </a:xfrm>
        </p:spPr>
        <p:txBody>
          <a:bodyPr xmlns:a="http://schemas.openxmlformats.org/drawingml/2006/main"/>
          <a:lstStyle xmlns:a="http://schemas.openxmlformats.org/drawingml/2006/main">
            <a:lvl1pPr marL="0" indent="0" algn="ct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p>
        </p:txBody>
      </p:sp>
      <p:sp>
        <p:nvSpPr>
          <p:cNvPr id="5" name="Date Placeholder 3">
            <a:extLst xmlns:a="http://schemas.openxmlformats.org/drawingml/2006/main">
              <a:ext uri="{FF2B5EF4-FFF2-40B4-BE49-F238E27FC236}">
                <a16:creationId xmlns:a16="http://schemas.microsoft.com/office/drawing/2014/main" id="{C7208A89-D8A6-D9E0-D146-6A6E564A5B5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A1BEA0B6-C63B-47EB-B3C9-ECADEDF22B93}"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396B984A-0E2B-41C2-9B14-79BF7BCC3AB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69EF8314-28AF-5A45-D2A3-F18096ECD89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C705CDDC-26EE-4D52-BD11-AE0612E93FF0}"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0D2B6438-8998-4B39-9618-0E2FE20896DB}"/>
              </a:ext>
            </a:extLst>
          </p:cNvPr>
          <p:cNvSpPr>
            <a:spLocks xmlns:a="http://schemas.openxmlformats.org/drawingml/2006/main" noGrp="1"/>
          </p:cNvSpPr>
          <p:nvPr>
            <p:ph type="title" idx="0"/>
          </p:nvPr>
        </p:nvSpPr>
        <p:spPr/>
        <p:txBody>
          <a:bodyPr xmlns:a="http://schemas.openxmlformats.org/drawingml/2006/main">
            <a:normAutofit/>
          </a:bodyPr>
          <a:lstStyle xmlns:a="http://schemas.openxmlformats.org/drawingml/2006/main">
            <a:lvl1pPr>
              <a:buNone/>
              <a:defRPr sz="36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80874652-6F79-4E69-A1E1-DCC48FC9251F}"/>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7692E47D-1A5D-FEAF-59FB-9EB970572FC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95CB1611-0C4E-4CD3-BBC6-F7B6EA971BD5}"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6B9B8B2B-F54F-D04B-F226-882604DB251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9354FB85-3C9F-A778-C5D4-526ABC4A976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56B1A030-4635-427E-AE2B-E5CE55D9DF1E}"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08174C2-390C-4760-BB35-5917BA084915}"/>
              </a:ext>
            </a:extLst>
          </p:cNvPr>
          <p:cNvSpPr>
            <a:spLocks xmlns:a="http://schemas.openxmlformats.org/drawingml/2006/main" noGrp="1"/>
          </p:cNvSpPr>
          <p:nvPr>
            <p:ph type="title" idx="0"/>
          </p:nvPr>
        </p:nvSpPr>
        <p:spPr>
          <a:xfrm xmlns:a="http://schemas.openxmlformats.org/drawingml/2006/main">
            <a:off x="677335" y="2700867"/>
            <a:ext cx="8596668" cy="1826581"/>
          </a:xfrm>
        </p:spPr>
        <p:txBody>
          <a:bodyPr xmlns:a="http://schemas.openxmlformats.org/drawingml/2006/main" anchor="b"/>
          <a:lstStyle xmlns:a="http://schemas.openxmlformats.org/drawingml/2006/main">
            <a:lvl1pPr algn="l">
              <a:buNone/>
              <a:defRPr sz="40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42DBE8F2-5DB2-4CB2-85D9-C4712D923A86}"/>
              </a:ext>
            </a:extLst>
          </p:cNvPr>
          <p:cNvSpPr>
            <a:spLocks xmlns:a="http://schemas.openxmlformats.org/drawingml/2006/main" noGrp="1"/>
          </p:cNvSpPr>
          <p:nvPr>
            <p:ph type="body" idx="1"/>
          </p:nvPr>
        </p:nvSpPr>
        <p:spPr>
          <a:xfrm xmlns:a="http://schemas.openxmlformats.org/drawingml/2006/main">
            <a:off x="677335" y="4527448"/>
            <a:ext cx="8596668" cy="860400"/>
          </a:xfrm>
        </p:spPr>
        <p:txBody>
          <a:bodyPr xmlns:a="http://schemas.openxmlformats.org/drawingml/2006/main"/>
          <a:lstStyle xmlns:a="http://schemas.openxmlformats.org/drawingml/2006/main">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5" name="Date Placeholder 3">
            <a:extLst xmlns:a="http://schemas.openxmlformats.org/drawingml/2006/main">
              <a:ext uri="{FF2B5EF4-FFF2-40B4-BE49-F238E27FC236}">
                <a16:creationId xmlns:a16="http://schemas.microsoft.com/office/drawing/2014/main" id="{09A0AC99-7180-9BA5-7769-5AA26A31A909}"/>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99009F9-EE36-4102-86EB-7E0DE9E6E09F}"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02027D5B-714F-9DE8-0C5B-28147C3D07A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5DE1618C-5747-E0D2-B673-8B908D7E6AD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8D2B97-3A57-4D4F-A555-9116EEB5167F}"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D006A355-1D93-426B-B28F-BDEF9EAC6D71}"/>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E9FDDFBC-2491-43AC-9533-43911E5235F8}"/>
              </a:ext>
            </a:extLst>
          </p:cNvPr>
          <p:cNvSpPr>
            <a:spLocks xmlns:a="http://schemas.openxmlformats.org/drawingml/2006/main" noGrp="1"/>
          </p:cNvSpPr>
          <p:nvPr>
            <p:ph idx="1"/>
          </p:nvPr>
        </p:nvSpPr>
        <p:spPr>
          <a:xfrm xmlns:a="http://schemas.openxmlformats.org/drawingml/2006/main">
            <a:off x="677334" y="2160589"/>
            <a:ext cx="4184035" cy="3880772"/>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Content Placeholder 3">
            <a:extLst xmlns:a="http://schemas.openxmlformats.org/drawingml/2006/main">
              <a:ext uri="{FF2B5EF4-FFF2-40B4-BE49-F238E27FC236}">
                <a16:creationId xmlns:a16="http://schemas.microsoft.com/office/drawing/2014/main" id="{C38ED872-FA96-4213-8340-273DF73F5F8A}"/>
              </a:ext>
            </a:extLst>
          </p:cNvPr>
          <p:cNvSpPr>
            <a:spLocks xmlns:a="http://schemas.openxmlformats.org/drawingml/2006/main" noGrp="1"/>
          </p:cNvSpPr>
          <p:nvPr>
            <p:ph idx="2"/>
          </p:nvPr>
        </p:nvSpPr>
        <p:spPr>
          <a:xfrm xmlns:a="http://schemas.openxmlformats.org/drawingml/2006/main">
            <a:off x="5089970" y="2160589"/>
            <a:ext cx="4184034" cy="3880773"/>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4">
            <a:extLst xmlns:a="http://schemas.openxmlformats.org/drawingml/2006/main">
              <a:ext uri="{FF2B5EF4-FFF2-40B4-BE49-F238E27FC236}">
                <a16:creationId xmlns:a16="http://schemas.microsoft.com/office/drawing/2014/main" id="{A41C81C8-26FE-2A48-7076-FAE15ACC64F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F09F1F5D-C36D-426A-AEBF-414EB9361913}"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04080689-0F43-759B-AEAD-E86F9EBFE85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A47448C2-CE89-C025-6A42-7B62723ABF3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97BF769-D97F-49CE-8022-C08A1629ADCB}"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B94E8FF-B925-499C-BFDC-A1A5BD24DF78}"/>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4B70B863-15E5-4042-A9CF-B33959D9B518}"/>
              </a:ext>
            </a:extLst>
          </p:cNvPr>
          <p:cNvSpPr>
            <a:spLocks xmlns:a="http://schemas.openxmlformats.org/drawingml/2006/main" noGrp="1"/>
          </p:cNvSpPr>
          <p:nvPr>
            <p:ph type="body" idx="1"/>
          </p:nvPr>
        </p:nvSpPr>
        <p:spPr>
          <a:xfrm xmlns:a="http://schemas.openxmlformats.org/drawingml/2006/main">
            <a:off x="675745" y="2160983"/>
            <a:ext cx="4185623"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9505C510-FE2E-448B-99C8-84BB8EC7DEB6}"/>
              </a:ext>
            </a:extLst>
          </p:cNvPr>
          <p:cNvSpPr>
            <a:spLocks xmlns:a="http://schemas.openxmlformats.org/drawingml/2006/main" noGrp="1"/>
          </p:cNvSpPr>
          <p:nvPr>
            <p:ph idx="2"/>
          </p:nvPr>
        </p:nvSpPr>
        <p:spPr>
          <a:xfrm xmlns:a="http://schemas.openxmlformats.org/drawingml/2006/main">
            <a:off x="675745" y="2737245"/>
            <a:ext cx="4185623"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Text Placeholder 4">
            <a:extLst xmlns:a="http://schemas.openxmlformats.org/drawingml/2006/main">
              <a:ext uri="{FF2B5EF4-FFF2-40B4-BE49-F238E27FC236}">
                <a16:creationId xmlns:a16="http://schemas.microsoft.com/office/drawing/2014/main" id="{BEE90A2D-7F53-4F65-8902-37EBEFECDD62}"/>
              </a:ext>
            </a:extLst>
          </p:cNvPr>
          <p:cNvSpPr>
            <a:spLocks xmlns:a="http://schemas.openxmlformats.org/drawingml/2006/main" noGrp="1"/>
          </p:cNvSpPr>
          <p:nvPr>
            <p:ph type="body" idx="3"/>
          </p:nvPr>
        </p:nvSpPr>
        <p:spPr>
          <a:xfrm xmlns:a="http://schemas.openxmlformats.org/drawingml/2006/main">
            <a:off x="5088383" y="2160983"/>
            <a:ext cx="4185618"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2B36512F-DB2D-461B-A61D-7D7E8A8D2621}"/>
              </a:ext>
            </a:extLst>
          </p:cNvPr>
          <p:cNvSpPr>
            <a:spLocks xmlns:a="http://schemas.openxmlformats.org/drawingml/2006/main" noGrp="1"/>
          </p:cNvSpPr>
          <p:nvPr>
            <p:ph idx="4"/>
          </p:nvPr>
        </p:nvSpPr>
        <p:spPr>
          <a:xfrm xmlns:a="http://schemas.openxmlformats.org/drawingml/2006/main">
            <a:off x="5088384" y="2737245"/>
            <a:ext cx="4185617"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8" name="Date Placeholder 6">
            <a:extLst xmlns:a="http://schemas.openxmlformats.org/drawingml/2006/main">
              <a:ext uri="{FF2B5EF4-FFF2-40B4-BE49-F238E27FC236}">
                <a16:creationId xmlns:a16="http://schemas.microsoft.com/office/drawing/2014/main" id="{9DBDD253-1188-B447-A51A-CF93738297E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FB7518B-5178-405B-A29F-A134A495C274}" type="datetimeFigureOut">
              <a:t>11/1/26</a:t>
            </a:fld>
            <a:endParaRPr/>
          </a:p>
        </p:txBody>
      </p:sp>
      <p:sp>
        <p:nvSpPr>
          <p:cNvPr id="9" name="Footer Placeholder 7">
            <a:extLst xmlns:a="http://schemas.openxmlformats.org/drawingml/2006/main">
              <a:ext uri="{FF2B5EF4-FFF2-40B4-BE49-F238E27FC236}">
                <a16:creationId xmlns:a16="http://schemas.microsoft.com/office/drawing/2014/main" id="{4B6F50E4-00AE-696A-4025-EDBB3D4B446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10" name="Slide Number Placeholder 8">
            <a:extLst xmlns:a="http://schemas.openxmlformats.org/drawingml/2006/main">
              <a:ext uri="{FF2B5EF4-FFF2-40B4-BE49-F238E27FC236}">
                <a16:creationId xmlns:a16="http://schemas.microsoft.com/office/drawing/2014/main" id="{9B6FFBEC-38F6-E078-0516-F92CE2F62F0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5B63650-FE11-438F-9BFB-F3DA4DCF0617}" type="slidenum">
              <a:t>‹#›</a:t>
            </a:fld>
            <a:endParaRP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3" name="Date Placeholder 1">
            <a:extLst xmlns:a="http://schemas.openxmlformats.org/drawingml/2006/main">
              <a:ext uri="{FF2B5EF4-FFF2-40B4-BE49-F238E27FC236}">
                <a16:creationId xmlns:a16="http://schemas.microsoft.com/office/drawing/2014/main" id="{EE0A6AFC-3C4B-CF32-9D5D-FEDD458B9A9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AB2D262-FF30-4F49-9744-BB13DBEA38B4}" type="datetimeFigureOut">
              <a:t>11/1/26</a:t>
            </a:fld>
            <a:endParaRPr/>
          </a:p>
        </p:txBody>
      </p:sp>
      <p:sp>
        <p:nvSpPr>
          <p:cNvPr id="4" name="Footer Placeholder 2">
            <a:extLst xmlns:a="http://schemas.openxmlformats.org/drawingml/2006/main">
              <a:ext uri="{FF2B5EF4-FFF2-40B4-BE49-F238E27FC236}">
                <a16:creationId xmlns:a16="http://schemas.microsoft.com/office/drawing/2014/main" id="{2647BEF4-6CC0-AD64-983E-E0871D77DF5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5" name="Slide Number Placeholder 3">
            <a:extLst xmlns:a="http://schemas.openxmlformats.org/drawingml/2006/main">
              <a:ext uri="{FF2B5EF4-FFF2-40B4-BE49-F238E27FC236}">
                <a16:creationId xmlns:a16="http://schemas.microsoft.com/office/drawing/2014/main" id="{8C1410DF-4F86-5010-F69C-05041DBA629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477094-B308-478D-883F-FBAECFD7DAA2}"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1D13961-3A83-4B1F-BCBA-AED943A7DB85}"/>
              </a:ext>
            </a:extLst>
          </p:cNvPr>
          <p:cNvSpPr>
            <a:spLocks xmlns:a="http://schemas.openxmlformats.org/drawingml/2006/main" noGrp="1"/>
          </p:cNvSpPr>
          <p:nvPr>
            <p:ph type="title" idx="0"/>
          </p:nvPr>
        </p:nvSpPr>
        <p:spPr>
          <a:xfrm xmlns:a="http://schemas.openxmlformats.org/drawingml/2006/main">
            <a:off x="677334" y="1498604"/>
            <a:ext cx="3854528" cy="1278466"/>
          </a:xfrm>
        </p:spPr>
        <p:txBody>
          <a:bodyPr xmlns:a="http://schemas.openxmlformats.org/drawingml/2006/main" anchor="b">
            <a:normAutofit/>
          </a:bodyPr>
          <a:lstStyle xmlns:a="http://schemas.openxmlformats.org/drawingml/2006/main">
            <a:lvl1pPr>
              <a:buNone/>
              <a:defRPr sz="20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44D2491B-D199-489D-B4C8-C1C23F578A20}"/>
              </a:ext>
            </a:extLst>
          </p:cNvPr>
          <p:cNvSpPr>
            <a:spLocks xmlns:a="http://schemas.openxmlformats.org/drawingml/2006/main" noGrp="1"/>
          </p:cNvSpPr>
          <p:nvPr>
            <p:ph idx="1"/>
          </p:nvPr>
        </p:nvSpPr>
        <p:spPr>
          <a:xfrm xmlns:a="http://schemas.openxmlformats.org/drawingml/2006/main">
            <a:off x="4760461" y="514924"/>
            <a:ext cx="4513541" cy="552643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Text Placeholder 3">
            <a:extLst xmlns:a="http://schemas.openxmlformats.org/drawingml/2006/main">
              <a:ext uri="{FF2B5EF4-FFF2-40B4-BE49-F238E27FC236}">
                <a16:creationId xmlns:a16="http://schemas.microsoft.com/office/drawing/2014/main" id="{70A84CB3-04B9-416E-9F32-68BF811B2BF9}"/>
              </a:ext>
            </a:extLst>
          </p:cNvPr>
          <p:cNvSpPr>
            <a:spLocks xmlns:a="http://schemas.openxmlformats.org/drawingml/2006/main" noGrp="1"/>
          </p:cNvSpPr>
          <p:nvPr>
            <p:ph type="body" idx="2"/>
          </p:nvPr>
        </p:nvSpPr>
        <p:spPr>
          <a:xfrm xmlns:a="http://schemas.openxmlformats.org/drawingml/2006/main">
            <a:off x="677334" y="2777069"/>
            <a:ext cx="3854528" cy="2584449"/>
          </a:xfrm>
        </p:spPr>
        <p:txBody>
          <a:bodyPr xmlns:a="http://schemas.openxmlformats.org/drawingml/2006/main">
            <a:normAutofit/>
          </a:bodyPr>
          <a:lstStyle xmlns:a="http://schemas.openxmlformats.org/drawingml/2006/main">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F5FDA173-6082-249F-98D2-152332E3E83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05B00D5-F262-47E2-91D7-AB9E7BCFEB6C}"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7A4DAABB-576F-3BE9-AF96-C9F096DD37F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78264AC0-7D26-B969-C8D4-2F880C0F0DA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9184B873-DED0-49F9-AC41-327428F7728E}"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C739BFC-01C3-47C5-83EA-AA43FB206FFF}"/>
              </a:ext>
            </a:extLst>
          </p:cNvPr>
          <p:cNvSpPr>
            <a:spLocks xmlns:a="http://schemas.openxmlformats.org/drawingml/2006/main" noGrp="1"/>
          </p:cNvSpPr>
          <p:nvPr>
            <p:ph type="title" idx="0"/>
          </p:nvPr>
        </p:nvSpPr>
        <p:spPr>
          <a:xfrm xmlns:a="http://schemas.openxmlformats.org/drawingml/2006/main">
            <a:off x="677334" y="4800600"/>
            <a:ext cx="8596667" cy="566738"/>
          </a:xfrm>
        </p:spPr>
        <p:txBody>
          <a:bodyPr xmlns:a="http://schemas.openxmlformats.org/drawingml/2006/main" anchor="b">
            <a:normAutofit/>
          </a:bodyPr>
          <a:lstStyle xmlns:a="http://schemas.openxmlformats.org/drawingml/2006/main">
            <a:lvl1pPr algn="l">
              <a:buNone/>
              <a:defRPr sz="2400" b="0"/>
            </a:lvl1pPr>
          </a:lstStyle>
          <a:p xmlns:a="http://schemas.openxmlformats.org/drawingml/2006/main">
            <a:r>
              <a:t>Click to edit Master title style</a:t>
            </a:r>
          </a:p>
        </p:txBody>
      </p:sp>
      <p:sp>
        <p:nvSpPr>
          <p:cNvPr id="3" name="Picture Placeholder 2">
            <a:extLst xmlns:a="http://schemas.openxmlformats.org/drawingml/2006/main">
              <a:ext uri="{FF2B5EF4-FFF2-40B4-BE49-F238E27FC236}">
                <a16:creationId xmlns:a16="http://schemas.microsoft.com/office/drawing/2014/main" id="{DC3245FE-08A3-46D1-8123-A164A2ABDB26}"/>
              </a:ext>
            </a:extLst>
          </p:cNvPr>
          <p:cNvSpPr>
            <a:spLocks xmlns:a="http://schemas.openxmlformats.org/drawingml/2006/main" noGrp="1"/>
          </p:cNvSpPr>
          <p:nvPr>
            <p:ph type="pic" idx="1"/>
          </p:nvPr>
        </p:nvSpPr>
        <p:spPr>
          <a:xfrm xmlns:a="http://schemas.openxmlformats.org/drawingml/2006/main">
            <a:off x="677334" y="609600"/>
            <a:ext cx="8596668" cy="3845718"/>
          </a:xfrm>
        </p:spPr>
        <p:txBody>
          <a:bodyPr xmlns:a="http://schemas.openxmlformats.org/drawingml/2006/main">
            <a:normAutofit/>
          </a:bodyPr>
          <a:lstStyle xmlns:a="http://schemas.openxmlformats.org/drawingml/2006/main">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xmlns:a="http://schemas.openxmlformats.org/drawingml/2006/main">
            <a:pPr lvl="0">
              <a:buNone/>
            </a:pPr>
            <a:r>
              <a:t>Click icon to add picture</a:t>
            </a:r>
          </a:p>
        </p:txBody>
      </p:sp>
      <p:sp>
        <p:nvSpPr>
          <p:cNvPr id="4" name="Text Placeholder 3">
            <a:extLst xmlns:a="http://schemas.openxmlformats.org/drawingml/2006/main">
              <a:ext uri="{FF2B5EF4-FFF2-40B4-BE49-F238E27FC236}">
                <a16:creationId xmlns:a16="http://schemas.microsoft.com/office/drawing/2014/main" id="{6AE92E29-C9E0-4C3C-ABB7-D7AD965281B8}"/>
              </a:ext>
            </a:extLst>
          </p:cNvPr>
          <p:cNvSpPr>
            <a:spLocks xmlns:a="http://schemas.openxmlformats.org/drawingml/2006/main" noGrp="1"/>
          </p:cNvSpPr>
          <p:nvPr>
            <p:ph type="body" idx="2"/>
          </p:nvPr>
        </p:nvSpPr>
        <p:spPr>
          <a:xfrm xmlns:a="http://schemas.openxmlformats.org/drawingml/2006/main">
            <a:off x="677334" y="5367338"/>
            <a:ext cx="8596667" cy="674024"/>
          </a:xfrm>
        </p:spPr>
        <p:txBody>
          <a:bodyPr xmlns:a="http://schemas.openxmlformats.org/drawingml/2006/main">
            <a:normAutofit/>
          </a:bodyPr>
          <a:lstStyle xmlns:a="http://schemas.openxmlformats.org/drawingml/2006/main">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90FAB552-6A12-4F80-D3DF-732CA32AE2F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FA966ED-8D97-4CAE-95AA-64F1775A3A1D}"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AE2680C0-7365-02AA-151A-41BF8DADF20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545C4E60-0D14-8979-382B-804B68F7085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F28EEA0A-851C-4E28-8272-98B0F2D69C28}" type="slidenum">
              <a:t>‹#›</a:t>
            </a:fld>
            <a:endParaRPr/>
          </a:p>
        </p:txBody>
      </p:sp>
    </p:spTree>
  </p:cSld>
</p:sldLayout>
</file>

<file path=ppt/slideLayouts/slideLayout10.xml><?xml version="1.0" encoding="utf-8"?>
<p:sldLayout xmlns:p="http://schemas.openxmlformats.org/presentationml/2006/main" preserve="1">
  <p:cSld name="Title and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AD66646-2254-49C1-A602-E2B9D754B4C3}"/>
              </a:ext>
            </a:extLst>
          </p:cNvPr>
          <p:cNvSpPr>
            <a:spLocks xmlns:a="http://schemas.openxmlformats.org/drawingml/2006/main" noGrp="1"/>
          </p:cNvSpPr>
          <p:nvPr>
            <p:ph type="title" idx="0"/>
          </p:nvPr>
        </p:nvSpPr>
        <p:spPr>
          <a:xfrm xmlns:a="http://schemas.openxmlformats.org/drawingml/2006/main">
            <a:off x="677335" y="609600"/>
            <a:ext cx="8596668" cy="3403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D1F001F7-0711-49D6-877B-CFA095ADFD2C}"/>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227E0026-C22C-649F-9CD9-EE728D96BB1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3B5A07EC-DFCE-4175-9014-148865A935C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5BB4D009-0226-89A1-FB7C-739918728FE6}"/>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6E98A97F-4A37-5AFB-C2E6-DA18023ADCD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B928444-334D-4AC7-A535-F498DEB4A236}" type="slidenum">
              <a:t>‹#›</a:t>
            </a:fld>
            <a:endParaRPr/>
          </a:p>
        </p:txBody>
      </p:sp>
    </p:spTree>
  </p:cSld>
</p:sldLayout>
</file>

<file path=ppt/slideLayouts/slideLayout11.xml><?xml version="1.0" encoding="utf-8"?>
<p:sldLayout xmlns:p="http://schemas.openxmlformats.org/presentationml/2006/main" preserve="1">
  <p:cSld name="Quote with Caption">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F411F08A-0714-C7E1-E9A6-72854F5D794E}"/>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10ECF37B-472C-57F0-86B5-DB07A780BE81}"/>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endParaRPr>
              <a:solidFill>
                <a:srgbClr val="666666"/>
              </a:solidFill>
              <a:latin typeface="Arial"/>
              <a:ea typeface="Arial"/>
              <a:cs typeface="Arial"/>
            </a:endParaRPr>
          </a:p>
        </p:txBody>
      </p:sp>
      <p:sp>
        <p:nvSpPr>
          <p:cNvPr id="2" name="Title 1">
            <a:extLst xmlns:a="http://schemas.openxmlformats.org/drawingml/2006/main">
              <a:ext uri="{FF2B5EF4-FFF2-40B4-BE49-F238E27FC236}">
                <a16:creationId xmlns:a16="http://schemas.microsoft.com/office/drawing/2014/main" id="{0B02B174-9E2A-4EA4-ADEF-9F6911C0CCC8}"/>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0A324F1D-9BC4-4F65-9D4C-8F44794AE934}"/>
              </a:ext>
            </a:extLst>
          </p:cNvPr>
          <p:cNvSpPr>
            <a:spLocks xmlns:a="http://schemas.openxmlformats.org/drawingml/2006/main" noGrp="1"/>
          </p:cNvSpPr>
          <p:nvPr>
            <p:ph type="body" idx="13"/>
          </p:nvPr>
        </p:nvSpPr>
        <p:spPr>
          <a:xfrm xmlns:a="http://schemas.openxmlformats.org/drawingml/2006/main">
            <a:off x="1366139" y="3632200"/>
            <a:ext cx="7224524" cy="381000"/>
          </a:xfrm>
        </p:spPr>
        <p:txBody>
          <a:bodyPr xmlns:a="http://schemas.openxmlformats.org/drawingml/2006/main" anchor="ctr">
            <a:noAutofit/>
          </a:bodyPr>
          <a:lstStyle xmlns:a="http://schemas.openxmlformats.org/drawingml/2006/main">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456668E3-0571-4964-A0AC-49E5D3E83372}"/>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15DE0585-035E-6904-5693-E4F3C73A96E9}"/>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CC399DC3-876F-4FBA-9F38-FB034EF67C31}"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EB70239D-4D54-8E05-CDAF-3E65EA0A4481}"/>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E6CB133B-D2A5-CBD6-DDF6-A9EF18106043}"/>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83AAA24B-D2BB-4AA0-A0E5-3B90FE951621}" type="slidenum">
              <a:t>‹#›</a:t>
            </a:fld>
            <a:endParaRPr/>
          </a:p>
        </p:txBody>
      </p:sp>
    </p:spTree>
  </p:cSld>
</p:sldLayout>
</file>

<file path=ppt/slideLayouts/slideLayout12.xml><?xml version="1.0" encoding="utf-8"?>
<p:sldLayout xmlns:p="http://schemas.openxmlformats.org/presentationml/2006/main" preserve="1">
  <p:cSld name="Name Car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0816339-975A-4ED6-87B6-FF74C508ADE1}"/>
              </a:ext>
            </a:extLst>
          </p:cNvPr>
          <p:cNvSpPr>
            <a:spLocks xmlns:a="http://schemas.openxmlformats.org/drawingml/2006/main" noGrp="1"/>
          </p:cNvSpPr>
          <p:nvPr>
            <p:ph type="title" idx="0"/>
          </p:nvPr>
        </p:nvSpPr>
        <p:spPr>
          <a:xfrm xmlns:a="http://schemas.openxmlformats.org/drawingml/2006/main">
            <a:off x="677335" y="1931988"/>
            <a:ext cx="8596668" cy="2595460"/>
          </a:xfrm>
        </p:spPr>
        <p:txBody>
          <a:bodyPr xmlns:a="http://schemas.openxmlformats.org/drawingml/2006/main" anchor="b">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A2090884-9064-40CF-BC15-D7AB966A091F}"/>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3E1E0563-18BF-9B2C-A474-7CA4F1B4658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C67C30C-F29C-46C4-BCC8-6BE4A2EDEF39}"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19886F2D-ADAC-68B0-12A0-D7B7EC4051D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452FDAD3-AA47-3E8B-8CBE-DF1CD052D80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B7DFA61-7D11-4C03-9A22-66FE778C0D9F}" type="slidenum">
              <a:t>‹#›</a:t>
            </a:fld>
            <a:endParaRPr/>
          </a:p>
        </p:txBody>
      </p:sp>
    </p:spTree>
  </p:cSld>
</p:sldLayout>
</file>

<file path=ppt/slideLayouts/slideLayout13.xml><?xml version="1.0" encoding="utf-8"?>
<p:sldLayout xmlns:p="http://schemas.openxmlformats.org/presentationml/2006/main" preserve="1">
  <p:cSld name="Quote Name Card">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E1122903-02F5-1A11-25B0-BA0ADC521D7C}"/>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EAEB172B-1B06-776A-9164-6E0B9B0974AF}"/>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2" name="Title 1">
            <a:extLst xmlns:a="http://schemas.openxmlformats.org/drawingml/2006/main">
              <a:ext uri="{FF2B5EF4-FFF2-40B4-BE49-F238E27FC236}">
                <a16:creationId xmlns:a16="http://schemas.microsoft.com/office/drawing/2014/main" id="{9E4760E3-F578-4C24-9D11-A290B578FF9D}"/>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F60E28FA-3AEC-4D1B-8A1B-0CC7E9A39E9F}"/>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B9C4EC6E-E7F9-465F-8C0A-136A50A127FE}"/>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825B5F43-FC92-4D00-A2AC-066959F91D3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AB0422B8-F393-4CBC-BBAB-247A68F9D085}"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D7DB210D-936F-48A6-D6C7-585106904B6A}"/>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C5AEFA90-E9AE-A3DC-B9EF-55D5C1BE5637}"/>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EE310D91-B5CF-4D25-AADC-CA4CBFB57FB9}" type="slidenum">
              <a:t>‹#›</a:t>
            </a:fld>
            <a:endParaRPr/>
          </a:p>
        </p:txBody>
      </p:sp>
    </p:spTree>
  </p:cSld>
</p:sldLayout>
</file>

<file path=ppt/slideLayouts/slideLayout14.xml><?xml version="1.0" encoding="utf-8"?>
<p:sldLayout xmlns:p="http://schemas.openxmlformats.org/presentationml/2006/main" preserve="1">
  <p:cSld name="True or Fals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A2BFECD-302B-42B0-8A1D-617780B25311}"/>
              </a:ext>
            </a:extLst>
          </p:cNvPr>
          <p:cNvSpPr>
            <a:spLocks xmlns:a="http://schemas.openxmlformats.org/drawingml/2006/main" noGrp="1"/>
          </p:cNvSpPr>
          <p:nvPr>
            <p:ph type="title" idx="0"/>
          </p:nvPr>
        </p:nvSpPr>
        <p:spPr>
          <a:xfrm xmlns:a="http://schemas.openxmlformats.org/drawingml/2006/main">
            <a:off x="685799" y="609600"/>
            <a:ext cx="8588203"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2BC92C35-B2CF-44F8-B519-A6A4A4C9DCFA}"/>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4272A50A-09AE-4E62-9D78-48E65C7AB7A7}"/>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A6D0AA96-581E-EB62-C084-A17AE99B1A1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59478570-3EC6-4F45-9F86-9C1AEC74CE7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DB20851D-5858-D983-83CA-CA68EE897FBE}"/>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94F910DB-EBEE-F79F-1DA4-E4C1EB3CB29D}"/>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2831F94E-BFCA-4F5C-BF57-0B2DE0902996}" type="slidenum">
              <a:t>‹#›</a:t>
            </a:fld>
            <a:endParaRPr/>
          </a:p>
        </p:txBody>
      </p:sp>
    </p:spTree>
  </p:cSld>
</p:sldLayout>
</file>

<file path=ppt/slideLayouts/slideLayout15.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4CA06D9-D11B-4DD3-AA06-3B680815EF6C}"/>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18F3B338-3959-437C-8950-8067B9311D49}"/>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8E2CBF86-64A5-C06C-655D-5853CD7E0B6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8962732-7B52-4754-BC92-78F5547230A6}"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912E4634-4D3B-8C9E-9E31-2B5340D1B2A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2DB4B28A-103D-EBF3-5707-EFEA19BA2F9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4A79738-8775-46FD-B82B-E0F3289DC722}" type="slidenum">
              <a:t>‹#›</a:t>
            </a:fld>
            <a:endParaRPr/>
          </a:p>
        </p:txBody>
      </p:sp>
    </p:spTree>
  </p:cSld>
</p:sldLayout>
</file>

<file path=ppt/slideLayouts/slideLayout16.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pic>
        <p:nvPicPr>
          <p:cNvPr id="4" name="Picture 6">
            <a:extLst xmlns:a="http://schemas.openxmlformats.org/drawingml/2006/main">
              <a:ext uri="{FF2B5EF4-FFF2-40B4-BE49-F238E27FC236}">
                <a16:creationId xmlns:a16="http://schemas.microsoft.com/office/drawing/2014/main" id="{E21A31A6-F3EA-4E7C-9030-8064F30D853B}"/>
              </a:ext>
            </a:extLst>
          </p:cNvPr>
          <p:cNvPicPr>
            <a:picLocks xmlns:a="http://schemas.openxmlformats.org/drawingml/2006/main" noChangeAspect="1"/>
          </p:cNvPicPr>
          <p:nvPr/>
        </p:nvPicPr>
        <p:blipFill>
          <a:blip xmlns:r="http://schemas.openxmlformats.org/officeDocument/2006/relationships" xmlns:a="http://schemas.openxmlformats.org/drawingml/2006/main" r:embed="R9866d565611a4442"/>
          <a:srcRect xmlns:a="http://schemas.openxmlformats.org/drawingml/2006/main" l="0" t="0" r="0" b="0"/>
          <a:stretch xmlns:a="http://schemas.openxmlformats.org/drawingml/2006/main">
            <a:fillRect l="0" t="0" r="0" b="0"/>
          </a:stretch>
        </p:blipFill>
        <p:spPr>
          <a:xfrm xmlns:a="http://schemas.openxmlformats.org/drawingml/2006/main">
            <a:off x="11185525" y="6392863"/>
            <a:ext cx="369888" cy="273050"/>
          </a:xfrm>
          <a:prstGeom xmlns:a="http://schemas.openxmlformats.org/drawingml/2006/main" prst="rect">
            <a:avLst/>
          </a:prstGeom>
          <a:ln xmlns:a="http://schemas.openxmlformats.org/drawingml/2006/main">
            <a:noFill/>
          </a:ln>
        </p:spPr>
      </p:pic>
      <p:sp>
        <p:nvSpPr>
          <p:cNvPr id="2" name="Vertical Title 1">
            <a:extLst xmlns:a="http://schemas.openxmlformats.org/drawingml/2006/main">
              <a:ext uri="{FF2B5EF4-FFF2-40B4-BE49-F238E27FC236}">
                <a16:creationId xmlns:a16="http://schemas.microsoft.com/office/drawing/2014/main" id="{F2B25E59-E097-4740-8364-FD2E6F3603DA}"/>
              </a:ext>
            </a:extLst>
          </p:cNvPr>
          <p:cNvSpPr>
            <a:spLocks xmlns:a="http://schemas.openxmlformats.org/drawingml/2006/main" noGrp="1"/>
          </p:cNvSpPr>
          <p:nvPr>
            <p:ph type="title" idx="0"/>
          </p:nvPr>
        </p:nvSpPr>
        <p:spPr>
          <a:xfrm xmlns:a="http://schemas.openxmlformats.org/drawingml/2006/main">
            <a:off x="7967673" y="609599"/>
            <a:ext cx="1304743" cy="5251451"/>
          </a:xfrm>
        </p:spPr>
        <p:txBody>
          <a:bodyPr xmlns:a="http://schemas.openxmlformats.org/drawingml/2006/main" vert="eaVert" anchor="ctr"/>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EAFA0823-2231-42F7-A07F-0E79EAD81538}"/>
              </a:ext>
            </a:extLst>
          </p:cNvPr>
          <p:cNvSpPr>
            <a:spLocks xmlns:a="http://schemas.openxmlformats.org/drawingml/2006/main" noGrp="1"/>
          </p:cNvSpPr>
          <p:nvPr>
            <p:ph type="body" idx="1"/>
          </p:nvPr>
        </p:nvSpPr>
        <p:spPr>
          <a:xfrm xmlns:a="http://schemas.openxmlformats.org/drawingml/2006/main">
            <a:off x="677335" y="609600"/>
            <a:ext cx="7060150" cy="5251450"/>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3">
            <a:extLst xmlns:a="http://schemas.openxmlformats.org/drawingml/2006/main">
              <a:ext uri="{FF2B5EF4-FFF2-40B4-BE49-F238E27FC236}">
                <a16:creationId xmlns:a16="http://schemas.microsoft.com/office/drawing/2014/main" id="{FECF4946-1188-C6D7-E885-19816118E09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E57DFCF-92D6-4E83-AC75-6518FE28F6CA}"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844E2BDF-D925-D42E-53F7-908BB5053C8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09EE5AD7-1F88-16F0-58C6-3CBC200FD15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A529B6E7-471A-4429-A55C-D8F255245713}" type="slidenum">
              <a:t>‹#›</a:t>
            </a:fld>
            <a:endParaRPr/>
          </a:p>
        </p:txBody>
      </p:sp>
    </p:spTree>
  </p:cSld>
</p:sldLayout>
</file>

<file path=ppt/slideLayouts/slideLayout17.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2E06C9E3-1D0F-4DA3-984B-3ABB026E18BB}"/>
              </a:ext>
            </a:extLst>
          </p:cNvPr>
          <p:cNvSpPr>
            <a:spLocks xmlns:a="http://schemas.openxmlformats.org/drawingml/2006/main" noGrp="1"/>
          </p:cNvSpPr>
          <p:nvPr>
            <p:ph type="title" idx="0"/>
          </p:nvPr>
        </p:nvSpPr>
        <p:spPr>
          <a:xfrm xmlns:a="http://schemas.openxmlformats.org/drawingml/2006/main">
            <a:off x="677334" y="609600"/>
            <a:ext cx="8596668" cy="1320800"/>
          </a:xfrm>
        </p:spPr>
        <p:txBody>
          <a:bodyPr xmlns:a="http://schemas.openxmlformats.org/drawingml/2006/main"/>
          <a:lstStyle xmlns:a="http://schemas.openxmlformats.org/drawingml/2006/main"/>
          <a:p xmlns:a="http://schemas.openxmlformats.org/drawingml/2006/main">
            <a:r>
              <a:t>Click to edit Master title style</a:t>
            </a:r>
          </a:p>
        </p:txBody>
      </p:sp>
      <p:sp>
        <p:nvSpPr>
          <p:cNvPr id="4" name="Date Placeholder 2">
            <a:extLst xmlns:a="http://schemas.openxmlformats.org/drawingml/2006/main">
              <a:ext uri="{FF2B5EF4-FFF2-40B4-BE49-F238E27FC236}">
                <a16:creationId xmlns:a16="http://schemas.microsoft.com/office/drawing/2014/main" id="{58A2BDB5-5992-DEC4-C153-DA0F9322303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E833F64D-E50D-4DA8-970C-3BEDCFE802B3}" type="datetimeFigureOut">
              <a:t>11/1/26</a:t>
            </a:fld>
            <a:endParaRPr/>
          </a:p>
        </p:txBody>
      </p:sp>
      <p:sp>
        <p:nvSpPr>
          <p:cNvPr id="5" name="Footer Placeholder 3">
            <a:extLst xmlns:a="http://schemas.openxmlformats.org/drawingml/2006/main">
              <a:ext uri="{FF2B5EF4-FFF2-40B4-BE49-F238E27FC236}">
                <a16:creationId xmlns:a16="http://schemas.microsoft.com/office/drawing/2014/main" id="{02A46B4B-66E9-E7F9-5C12-FD66298DE70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4">
            <a:extLst xmlns:a="http://schemas.openxmlformats.org/drawingml/2006/main">
              <a:ext uri="{FF2B5EF4-FFF2-40B4-BE49-F238E27FC236}">
                <a16:creationId xmlns:a16="http://schemas.microsoft.com/office/drawing/2014/main" id="{FE8E4DCB-032A-3187-7B93-9020F2A66E1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EEBEBF8-0A5B-4D04-99D5-03B97A17F6E3}"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d57d950b0a1496f" /><Relationship Type="http://schemas.openxmlformats.org/officeDocument/2006/relationships/slideLayout" Target="/ppt/slideLayouts/slideLayout1.xml" Id="R7cc71e8a8ae04294" /><Relationship Type="http://schemas.openxmlformats.org/officeDocument/2006/relationships/slideLayout" Target="/ppt/slideLayouts/slideLayout2.xml" Id="Rba6bcd94a6934ad8" /><Relationship Type="http://schemas.openxmlformats.org/officeDocument/2006/relationships/slideLayout" Target="/ppt/slideLayouts/slideLayout3.xml" Id="R93a04673e7194189" /><Relationship Type="http://schemas.openxmlformats.org/officeDocument/2006/relationships/slideLayout" Target="/ppt/slideLayouts/slideLayout4.xml" Id="R97b0f1e2c3ff44a8" /><Relationship Type="http://schemas.openxmlformats.org/officeDocument/2006/relationships/slideLayout" Target="/ppt/slideLayouts/slideLayout5.xml" Id="R1bad2b2d13994d50" /><Relationship Type="http://schemas.openxmlformats.org/officeDocument/2006/relationships/slideLayout" Target="/ppt/slideLayouts/slideLayout6.xml" Id="R0c6b65442a034d59" /><Relationship Type="http://schemas.openxmlformats.org/officeDocument/2006/relationships/slideLayout" Target="/ppt/slideLayouts/slideLayout7.xml" Id="R930aaad6e4974343" /><Relationship Type="http://schemas.openxmlformats.org/officeDocument/2006/relationships/slideLayout" Target="/ppt/slideLayouts/slideLayout8.xml" Id="R6564a7ed07f64251" /><Relationship Type="http://schemas.openxmlformats.org/officeDocument/2006/relationships/slideLayout" Target="/ppt/slideLayouts/slideLayout9.xml" Id="R21c6aa7fa2f94e26" /><Relationship Type="http://schemas.openxmlformats.org/officeDocument/2006/relationships/slideLayout" Target="/ppt/slideLayouts/slideLayout10.xml" Id="R8fc30c505a5e4269" /><Relationship Type="http://schemas.openxmlformats.org/officeDocument/2006/relationships/slideLayout" Target="/ppt/slideLayouts/slideLayout11.xml" Id="R597f7da5204b4e97" /><Relationship Type="http://schemas.openxmlformats.org/officeDocument/2006/relationships/slideLayout" Target="/ppt/slideLayouts/slideLayout12.xml" Id="R5548bf3bae4e4785" /><Relationship Type="http://schemas.openxmlformats.org/officeDocument/2006/relationships/slideLayout" Target="/ppt/slideLayouts/slideLayout13.xml" Id="Rdd8a5412c9c24c70" /><Relationship Type="http://schemas.openxmlformats.org/officeDocument/2006/relationships/slideLayout" Target="/ppt/slideLayouts/slideLayout14.xml" Id="R16349c686acb4674" /><Relationship Type="http://schemas.openxmlformats.org/officeDocument/2006/relationships/slideLayout" Target="/ppt/slideLayouts/slideLayout15.xml" Id="R175aff8dc5014138" /><Relationship Type="http://schemas.openxmlformats.org/officeDocument/2006/relationships/slideLayout" Target="/ppt/slideLayouts/slideLayout16.xml" Id="R9fc96cb2e2d94a79" /><Relationship Type="http://schemas.openxmlformats.org/officeDocument/2006/relationships/slideLayout" Target="/ppt/slideLayouts/slideLayout17.xml" Id="Rcb23be1efe0040f0" /></Relationships>
</file>

<file path=ppt/slideMasters/slideMaster1.xml><?xml version="1.0" encoding="utf-8"?>
<p:sldMaster xmlns:p="http://schemas.openxmlformats.org/presentationml/2006/main">
  <p:cSld>
    <p:bg>
      <p:bgPr>
        <a:solidFill xmlns:a="http://schemas.openxmlformats.org/drawingml/2006/main">
          <a:schemeClr val="bg1"/>
        </a:solidFill>
      </p:bgPr>
    </p:bg>
    <p:spTree>
      <p:nvGrpSpPr>
        <p:cNvPr id="1" name=""/>
        <p:cNvGrpSpPr/>
        <p:nvPr/>
      </p:nvGrpSpPr>
      <p:grpSpPr>
        <a:xfrm xmlns:a="http://schemas.openxmlformats.org/drawingml/2006/main"/>
      </p:grpSpPr>
      <p:sp>
        <p:nvSpPr>
          <p:cNvPr id="1026" name="Title Placeholder 1">
            <a:extLst xmlns:a="http://schemas.openxmlformats.org/drawingml/2006/main">
              <a:ext uri="{FF2B5EF4-FFF2-40B4-BE49-F238E27FC236}">
                <a16:creationId xmlns:a16="http://schemas.microsoft.com/office/drawing/2014/main" id="{7D5AC617-8B7A-AE27-6BD8-45D6C9FAA3E6}"/>
              </a:ext>
            </a:extLst>
          </p:cNvPr>
          <p:cNvSpPr>
            <a:spLocks xmlns:a="http://schemas.openxmlformats.org/drawingml/2006/main" noGrp="1"/>
          </p:cNvSpPr>
          <p:nvPr>
            <p:ph type="title" idx="0"/>
          </p:nvPr>
        </p:nvSpPr>
        <p:spPr>
          <a:xfrm xmlns:a="http://schemas.openxmlformats.org/drawingml/2006/main">
            <a:off x="677863" y="609600"/>
            <a:ext cx="10985500" cy="10683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title style</a:t>
            </a:r>
          </a:p>
        </p:txBody>
      </p:sp>
      <p:sp>
        <p:nvSpPr>
          <p:cNvPr id="1027" name="Text Placeholder 2">
            <a:extLst xmlns:a="http://schemas.openxmlformats.org/drawingml/2006/main">
              <a:ext uri="{FF2B5EF4-FFF2-40B4-BE49-F238E27FC236}">
                <a16:creationId xmlns:a16="http://schemas.microsoft.com/office/drawing/2014/main" id="{FAF00F7D-0974-24E6-C6F5-9C7D7AE87C44}"/>
              </a:ext>
            </a:extLst>
          </p:cNvPr>
          <p:cNvSpPr>
            <a:spLocks xmlns:a="http://schemas.openxmlformats.org/drawingml/2006/main" noGrp="1"/>
          </p:cNvSpPr>
          <p:nvPr>
            <p:ph type="body" idx="1"/>
          </p:nvPr>
        </p:nvSpPr>
        <p:spPr>
          <a:xfrm xmlns:a="http://schemas.openxmlformats.org/drawingml/2006/main">
            <a:off x="677863" y="1836738"/>
            <a:ext cx="10985500" cy="390366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Date Placeholder 3">
            <a:extLst xmlns:a="http://schemas.openxmlformats.org/drawingml/2006/main">
              <a:ext uri="{FF2B5EF4-FFF2-40B4-BE49-F238E27FC236}">
                <a16:creationId xmlns:a16="http://schemas.microsoft.com/office/drawing/2014/main" id="{691A65C4-D6AB-F5BE-A868-B121B0B4EB84}"/>
              </a:ext>
            </a:extLst>
          </p:cNvPr>
          <p:cNvSpPr>
            <a:spLocks xmlns:a="http://schemas.openxmlformats.org/drawingml/2006/main" noGrp="1"/>
          </p:cNvSpPr>
          <p:nvPr>
            <p:ph type="dt" idx="2"/>
          </p:nvPr>
        </p:nvSpPr>
        <p:spPr>
          <a:xfrm xmlns:a="http://schemas.openxmlformats.org/drawingml/2006/main">
            <a:off x="8791575" y="5821363"/>
            <a:ext cx="1525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fld id="{09BBE6D4-5071-4E49-8D00-DB30A2010834}"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07AA128A-4787-01FF-C31B-0F4A773D9C57}"/>
              </a:ext>
            </a:extLst>
          </p:cNvPr>
          <p:cNvSpPr>
            <a:spLocks xmlns:a="http://schemas.openxmlformats.org/drawingml/2006/main" noGrp="1"/>
          </p:cNvSpPr>
          <p:nvPr>
            <p:ph type="ftr" idx="3"/>
          </p:nvPr>
        </p:nvSpPr>
        <p:spPr>
          <a:xfrm xmlns:a="http://schemas.openxmlformats.org/drawingml/2006/main">
            <a:off x="677863" y="5821363"/>
            <a:ext cx="79121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040882CC-5728-B7DE-B9AA-07F28466471C}"/>
              </a:ext>
            </a:extLst>
          </p:cNvPr>
          <p:cNvSpPr>
            <a:spLocks xmlns:a="http://schemas.openxmlformats.org/drawingml/2006/main" noGrp="1"/>
          </p:cNvSpPr>
          <p:nvPr>
            <p:ph type="sldNum" idx="4"/>
          </p:nvPr>
        </p:nvSpPr>
        <p:spPr>
          <a:xfrm xmlns:a="http://schemas.openxmlformats.org/drawingml/2006/main">
            <a:off x="10518775" y="5821363"/>
            <a:ext cx="1144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accent1"/>
                </a:solidFill>
                <a:latin typeface="+mn-lt"/>
                <a:ea typeface="+mn-lt"/>
                <a:cs typeface="+mn-lt"/>
              </a:defRPr>
            </a:lvl1pPr>
          </a:lstStyle>
          <a:p xmlns:a="http://schemas.openxmlformats.org/drawingml/2006/main">
            <a:pPr>
              <a:buNone/>
            </a:pPr>
            <a:fld id="{EE1226BE-E8EC-4F8F-8FE9-E63024CBA58D}"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cc71e8a8ae04294"/>
    <p:sldLayoutId xmlns:r="http://schemas.openxmlformats.org/officeDocument/2006/relationships" id="2147483650" r:id="Rba6bcd94a6934ad8"/>
    <p:sldLayoutId xmlns:r="http://schemas.openxmlformats.org/officeDocument/2006/relationships" id="2147483651" r:id="R93a04673e7194189"/>
    <p:sldLayoutId xmlns:r="http://schemas.openxmlformats.org/officeDocument/2006/relationships" id="2147483652" r:id="R97b0f1e2c3ff44a8"/>
    <p:sldLayoutId xmlns:r="http://schemas.openxmlformats.org/officeDocument/2006/relationships" id="2147483653" r:id="R1bad2b2d13994d50"/>
    <p:sldLayoutId xmlns:r="http://schemas.openxmlformats.org/officeDocument/2006/relationships" id="2147483654" r:id="R0c6b65442a034d59"/>
    <p:sldLayoutId xmlns:r="http://schemas.openxmlformats.org/officeDocument/2006/relationships" id="2147483655" r:id="R930aaad6e4974343"/>
    <p:sldLayoutId xmlns:r="http://schemas.openxmlformats.org/officeDocument/2006/relationships" id="2147483656" r:id="R6564a7ed07f64251"/>
    <p:sldLayoutId xmlns:r="http://schemas.openxmlformats.org/officeDocument/2006/relationships" id="2147483657" r:id="R21c6aa7fa2f94e26"/>
    <p:sldLayoutId xmlns:r="http://schemas.openxmlformats.org/officeDocument/2006/relationships" id="2147483658" r:id="R8fc30c505a5e4269"/>
    <p:sldLayoutId xmlns:r="http://schemas.openxmlformats.org/officeDocument/2006/relationships" id="2147483659" r:id="R597f7da5204b4e97"/>
    <p:sldLayoutId xmlns:r="http://schemas.openxmlformats.org/officeDocument/2006/relationships" id="2147483660" r:id="R5548bf3bae4e4785"/>
    <p:sldLayoutId xmlns:r="http://schemas.openxmlformats.org/officeDocument/2006/relationships" id="2147483661" r:id="Rdd8a5412c9c24c70"/>
    <p:sldLayoutId xmlns:r="http://schemas.openxmlformats.org/officeDocument/2006/relationships" id="2147483662" r:id="R16349c686acb4674"/>
    <p:sldLayoutId xmlns:r="http://schemas.openxmlformats.org/officeDocument/2006/relationships" id="2147483663" r:id="R175aff8dc5014138"/>
    <p:sldLayoutId xmlns:r="http://schemas.openxmlformats.org/officeDocument/2006/relationships" id="2147483664" r:id="R9fc96cb2e2d94a79"/>
    <p:sldLayoutId xmlns:r="http://schemas.openxmlformats.org/officeDocument/2006/relationships" id="2147483665" r:id="Rcb23be1efe0040f0"/>
  </p:sldLayoutIdLst>
  <p:txStyles>
    <p:titleStyle>
      <a:lvl1pPr xmlns:a="http://schemas.openxmlformats.org/drawingml/2006/main" algn="l" defTabSz="457200">
        <a:spcBef>
          <a:spcPct val="0"/>
        </a:spcBef>
        <a:spcAft>
          <a:spcPct val="0"/>
        </a:spcAft>
        <a:buNone/>
        <a:defRPr sz="3600" kern="1200">
          <a:solidFill>
            <a:schemeClr val="accent1"/>
          </a:solidFill>
          <a:latin typeface="+mj-lt"/>
          <a:ea typeface="+mj-lt"/>
          <a:cs typeface="+mj-lt"/>
        </a:defRPr>
      </a:lvl1pPr>
      <a:lvl2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2pPr>
      <a:lvl3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3pPr>
      <a:lvl4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4pPr>
      <a:lvl5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5pPr>
      <a:lvl6pPr xmlns:a="http://schemas.openxmlformats.org/drawingml/2006/main">
        <a:buNone/>
        <a:defRPr>
          <a:solidFill>
            <a:schemeClr val="tx2"/>
          </a:solidFill>
        </a:defRPr>
      </a:lvl6pPr>
      <a:lvl7pPr xmlns:a="http://schemas.openxmlformats.org/drawingml/2006/main">
        <a:buNone/>
        <a:defRPr>
          <a:solidFill>
            <a:schemeClr val="tx2"/>
          </a:solidFill>
        </a:defRPr>
      </a:lvl7pPr>
      <a:lvl8pPr xmlns:a="http://schemas.openxmlformats.org/drawingml/2006/main">
        <a:buNone/>
        <a:defRPr>
          <a:solidFill>
            <a:schemeClr val="tx2"/>
          </a:solidFill>
        </a:defRPr>
      </a:lvl8pPr>
      <a:lvl9pPr xmlns:a="http://schemas.openxmlformats.org/drawingml/2006/main">
        <a:buNone/>
        <a:defRPr>
          <a:solidFill>
            <a:schemeClr val="tx2"/>
          </a:solidFill>
        </a:defRPr>
      </a:lvl9pPr>
    </p:titleStyle>
    <p:bodyStyle>
      <a:lvl1pPr xmlns:a="http://schemas.openxmlformats.org/drawingml/2006/main" marL="342900" indent="-342900" algn="l" defTabSz="457200">
        <a:spcBef>
          <a:spcPts val="1000"/>
        </a:spcBef>
        <a:spcAft>
          <a:spcPct val="0"/>
        </a:spcAft>
        <a:buClr>
          <a:schemeClr val="accent1"/>
        </a:buClr>
        <a:buSzPct val="80000"/>
        <a:buFont typeface="Wingdings 3"/>
        <a:buChar char=""/>
        <a:defRPr kern="1200">
          <a:solidFill>
            <a:srgbClr val="404040"/>
          </a:solidFill>
          <a:latin typeface="+mn-lt"/>
          <a:ea typeface="+mn-lt"/>
          <a:cs typeface="+mn-lt"/>
        </a:defRPr>
      </a:lvl1pPr>
      <a:lvl2pPr xmlns:a="http://schemas.openxmlformats.org/drawingml/2006/main" marL="742950" indent="-285750" algn="l" defTabSz="457200">
        <a:spcBef>
          <a:spcPts val="1000"/>
        </a:spcBef>
        <a:spcAft>
          <a:spcPct val="0"/>
        </a:spcAft>
        <a:buClr>
          <a:schemeClr val="accent1"/>
        </a:buClr>
        <a:buSzPct val="80000"/>
        <a:buFont typeface="Wingdings 3"/>
        <a:buChar char=""/>
        <a:defRPr sz="1600" kern="1200">
          <a:solidFill>
            <a:srgbClr val="404040"/>
          </a:solidFill>
          <a:latin typeface="+mn-lt"/>
          <a:ea typeface="+mn-lt"/>
          <a:cs typeface="+mn-lt"/>
        </a:defRPr>
      </a:lvl2pPr>
      <a:lvl3pPr xmlns:a="http://schemas.openxmlformats.org/drawingml/2006/main" marL="1143000" indent="-228600" algn="l" defTabSz="457200">
        <a:spcBef>
          <a:spcPts val="1000"/>
        </a:spcBef>
        <a:spcAft>
          <a:spcPct val="0"/>
        </a:spcAft>
        <a:buClr>
          <a:schemeClr val="accent1"/>
        </a:buClr>
        <a:buSzPct val="80000"/>
        <a:buFont typeface="Wingdings 3"/>
        <a:buChar char=""/>
        <a:defRPr sz="1400" kern="1200">
          <a:solidFill>
            <a:srgbClr val="404040"/>
          </a:solidFill>
          <a:latin typeface="+mn-lt"/>
          <a:ea typeface="+mn-lt"/>
          <a:cs typeface="+mn-lt"/>
        </a:defRPr>
      </a:lvl3pPr>
      <a:lvl4pPr xmlns:a="http://schemas.openxmlformats.org/drawingml/2006/main" marL="16002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4pPr>
      <a:lvl5pPr xmlns:a="http://schemas.openxmlformats.org/drawingml/2006/main" marL="20574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5pPr>
      <a:lvl6pPr xmlns:a="http://schemas.openxmlformats.org/drawingml/2006/main" marL="25146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6pPr>
      <a:lvl7pPr xmlns:a="http://schemas.openxmlformats.org/drawingml/2006/main" marL="29718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7pPr>
      <a:lvl8pPr xmlns:a="http://schemas.openxmlformats.org/drawingml/2006/main" marL="34290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8pPr>
      <a:lvl9pPr xmlns:a="http://schemas.openxmlformats.org/drawingml/2006/main" marL="38862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9pPr>
    </p:bodyStyle>
    <p:otherStyle>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783ea483a9746a2" /><Relationship Type="http://schemas.openxmlformats.org/officeDocument/2006/relationships/image" Target="/ppt/media/image2.png" Id="Reffa9719e9d3413c" /><Relationship Type="http://schemas.openxmlformats.org/officeDocument/2006/relationships/image" Target="/ppt/media/image.jpeg" Id="Rdeee80108b1743b9" /><Relationship Type="http://schemas.openxmlformats.org/officeDocument/2006/relationships/notesSlide" Target="/ppt/notesSlides/notesSlide1.xml" Id="R43d977c1d5b3465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532cefb6caf4f2c" /><Relationship Type="http://schemas.openxmlformats.org/officeDocument/2006/relationships/notesSlide" Target="/ppt/notesSlides/notesSlide2.xml" Id="R02224d86542f45b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a00c933e656468a" /><Relationship Type="http://schemas.openxmlformats.org/officeDocument/2006/relationships/notesSlide" Target="/ppt/notesSlides/notesSlide3.xml" Id="Rc44a1265e6e943d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a9573a45b084280" /><Relationship Type="http://schemas.openxmlformats.org/officeDocument/2006/relationships/notesSlide" Target="/ppt/notesSlides/notesSlide4.xml" Id="R2d07f152f7a544e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d294c8a48eb4e36" /><Relationship Type="http://schemas.openxmlformats.org/officeDocument/2006/relationships/image" Target="/ppt/media/image2.jpeg" Id="R0e731574aeb647fb" /><Relationship Type="http://schemas.openxmlformats.org/officeDocument/2006/relationships/notesSlide" Target="/ppt/notesSlides/notesSlide5.xml" Id="R8addb56a45c64b69"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01f5568dea8424a" /><Relationship Type="http://schemas.openxmlformats.org/officeDocument/2006/relationships/notesSlide" Target="/ppt/notesSlides/notesSlide6.xml" Id="R94b76ae799f44c4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33b87b01e6a34150" /><Relationship Type="http://schemas.openxmlformats.org/officeDocument/2006/relationships/notesSlide" Target="/ppt/notesSlides/notesSlide7.xml" Id="R27019d3d0e734f86"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06564e0f05f641fa" /><Relationship Type="http://schemas.openxmlformats.org/officeDocument/2006/relationships/notesSlide" Target="/ppt/notesSlides/notesSlide8.xml" Id="R77c8ad1be70a4692"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b76a959b88645fd" /><Relationship Type="http://schemas.openxmlformats.org/officeDocument/2006/relationships/image" Target="/ppt/media/image3.jpeg" Id="R662c8ba507e14f99" /><Relationship Type="http://schemas.openxmlformats.org/officeDocument/2006/relationships/notesSlide" Target="/ppt/notesSlides/notesSlide9.xml" Id="R9296c491cc314c8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a8cd4e95d3af4300" /><Relationship Type="http://schemas.openxmlformats.org/officeDocument/2006/relationships/notesSlide" Target="/ppt/notesSlides/notesSlide10.xml" Id="R552a094a1fe0481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c97140ee8b424f72" /><Relationship Type="http://schemas.openxmlformats.org/officeDocument/2006/relationships/notesSlide" Target="/ppt/notesSlides/notesSlide11.xml" Id="Ra095bc97f0314f4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ab1f21e39f234cfa" /><Relationship Type="http://schemas.openxmlformats.org/officeDocument/2006/relationships/notesSlide" Target="/ppt/notesSlides/notesSlide12.xml" Id="Rc53f85cd2c6d46e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5cbc1db67ad94130" /><Relationship Type="http://schemas.openxmlformats.org/officeDocument/2006/relationships/notesSlide" Target="/ppt/notesSlides/notesSlide13.xml" Id="R74843d0b1304431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b245942a25914a98" /><Relationship Type="http://schemas.openxmlformats.org/officeDocument/2006/relationships/notesSlide" Target="/ppt/notesSlides/notesSlide14.xml" Id="R2e4f5a3e562d436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6acad371537041e4" /><Relationship Type="http://schemas.openxmlformats.org/officeDocument/2006/relationships/notesSlide" Target="/ppt/notesSlides/notesSlide15.xml" Id="R5d651242ef594de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d4ee0dcfca9e4e9c" /><Relationship Type="http://schemas.openxmlformats.org/officeDocument/2006/relationships/notesSlide" Target="/ppt/notesSlides/notesSlide16.xml" Id="Re8b4932317c5467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f299f14d09e847e7" /><Relationship Type="http://schemas.openxmlformats.org/officeDocument/2006/relationships/hyperlink" Target="https://www.bls.gov/ooh/" TargetMode="External" Id="R0d787d5d68d1457c" /><Relationship Type="http://schemas.openxmlformats.org/officeDocument/2006/relationships/hyperlink" Target="https://www.onetonline.org/" TargetMode="External" Id="R736f3c2f7d6e45e0" /><Relationship Type="http://schemas.openxmlformats.org/officeDocument/2006/relationships/hyperlink" Target="https://careers.rutgers.edu/students-alumni/career-internship-guide" TargetMode="External" Id="R14f192d756704c51" /><Relationship Type="http://schemas.openxmlformats.org/officeDocument/2006/relationships/notesSlide" Target="/ppt/notesSlides/notesSlide17.xml" Id="R33c76a04398b4a36" /></Relationships>
</file>

<file path=ppt/slides/slide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08" name="Roadmap layout">
            <a:extLst xmlns:a="http://schemas.openxmlformats.org/drawingml/2006/main">
              <a:ext uri="{FF2B5EF4-FFF2-40B4-BE49-F238E27FC236}">
                <a16:creationId xmlns:a16="http://schemas.microsoft.com/office/drawing/2014/main" id="{F061F177-FC96-4F3F-878B-AF6F124F8BFD}"/>
              </a:ext>
            </a:extLst>
          </p:cNvPr>
          <p:cNvSpPr>
            <a:spLocks xmlns:a="http://schemas.openxmlformats.org/drawingml/2006/main" noGrp="1"/>
          </p:cNvSpPr>
          <p:nvPr/>
        </p:nvSpPr>
        <p:spPr>
          <a:xfrm xmlns:a="http://schemas.openxmlformats.org/drawingml/2006/main">
            <a:off x="5166360" y="4389120"/>
            <a:ext cx="594360" cy="36576"/>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6F6C1125-5921-4F65-B7E5-614F70F8C76C}"/>
              </a:ext>
            </a:extLst>
          </p:cNvPr>
          <p:cNvSpPr>
            <a:spLocks xmlns:a="http://schemas.openxmlformats.org/drawingml/2006/main" noGrp="1"/>
          </p:cNvSpPr>
          <p:nvPr/>
        </p:nvSpPr>
        <p:spPr>
          <a:xfrm xmlns:a="http://schemas.openxmlformats.org/drawingml/2006/main">
            <a:off x="5166360" y="731520"/>
            <a:ext cx="630936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00">
                <a:solidFill>
                  <a:srgbClr val="CC0033"/>
                </a:solidFill>
                <a:latin typeface="MetaPro-Bold"/>
                <a:ea typeface="MetaPro-Bold"/>
                <a:cs typeface="MetaPro-Bold"/>
              </a:defRPr>
            </a:defPPr>
            <a:lvl1pPr>
              <a:defRPr sz="1500">
                <a:solidFill>
                  <a:srgbClr val="CC0033"/>
                </a:solidFill>
                <a:latin typeface="MetaPro-Bold"/>
                <a:ea typeface="MetaPro-Bold"/>
                <a:cs typeface="MetaPro-Bold"/>
              </a:defRPr>
            </a:lvl1pPr>
            <a:lvl2pPr>
              <a:defRPr sz="1500">
                <a:solidFill>
                  <a:srgbClr val="CC0033"/>
                </a:solidFill>
                <a:latin typeface="MetaPro-Bold"/>
                <a:ea typeface="MetaPro-Bold"/>
                <a:cs typeface="MetaPro-Bold"/>
              </a:defRPr>
            </a:lvl2pPr>
            <a:lvl3pPr>
              <a:defRPr sz="1500">
                <a:solidFill>
                  <a:srgbClr val="CC0033"/>
                </a:solidFill>
                <a:latin typeface="MetaPro-Bold"/>
                <a:ea typeface="MetaPro-Bold"/>
                <a:cs typeface="MetaPro-Bold"/>
              </a:defRPr>
            </a:lvl3pPr>
            <a:lvl4pPr>
              <a:defRPr sz="1500">
                <a:solidFill>
                  <a:srgbClr val="CC0033"/>
                </a:solidFill>
                <a:latin typeface="MetaPro-Bold"/>
                <a:ea typeface="MetaPro-Bold"/>
                <a:cs typeface="MetaPro-Bold"/>
              </a:defRPr>
            </a:lvl4pPr>
            <a:lvl5pPr>
              <a:defRPr sz="1500">
                <a:solidFill>
                  <a:srgbClr val="CC0033"/>
                </a:solidFill>
                <a:latin typeface="MetaPro-Bold"/>
                <a:ea typeface="MetaPro-Bold"/>
                <a:cs typeface="MetaPro-Bold"/>
              </a:defRPr>
            </a:lvl5pPr>
            <a:lvl6pPr>
              <a:defRPr sz="1500">
                <a:solidFill>
                  <a:srgbClr val="CC0033"/>
                </a:solidFill>
                <a:latin typeface="MetaPro-Bold"/>
                <a:ea typeface="MetaPro-Bold"/>
                <a:cs typeface="MetaPro-Bold"/>
              </a:defRPr>
            </a:lvl6pPr>
            <a:lvl7pPr>
              <a:defRPr sz="1500">
                <a:solidFill>
                  <a:srgbClr val="CC0033"/>
                </a:solidFill>
                <a:latin typeface="MetaPro-Bold"/>
                <a:ea typeface="MetaPro-Bold"/>
                <a:cs typeface="MetaPro-Bold"/>
              </a:defRPr>
            </a:lvl7pPr>
            <a:lvl8pPr>
              <a:defRPr sz="1500">
                <a:solidFill>
                  <a:srgbClr val="CC0033"/>
                </a:solidFill>
                <a:latin typeface="MetaPro-Bold"/>
                <a:ea typeface="MetaPro-Bold"/>
                <a:cs typeface="MetaPro-Bold"/>
              </a:defRPr>
            </a:lvl8pPr>
            <a:lvl9pPr>
              <a:defRPr sz="1500">
                <a:solidFill>
                  <a:srgbClr val="CC0033"/>
                </a:solidFill>
                <a:latin typeface="MetaPro-Bold"/>
                <a:ea typeface="MetaPro-Bold"/>
                <a:cs typeface="MetaPro-Bold"/>
              </a:defRPr>
            </a:lvl9pPr>
          </a:lstStyle>
          <a:p xmlns:a="http://schemas.openxmlformats.org/drawingml/2006/main">
            <a:pPr algn="l">
              <a:lnSpc>
                <a:spcPct val="108000"/>
              </a:lnSpc>
              <a:buNone/>
              <a:defRPr sz="1500">
                <a:solidFill>
                  <a:srgbClr val="CC0033"/>
                </a:solidFill>
                <a:latin typeface="MetaPro-Bold"/>
                <a:ea typeface="MetaPro-Bold"/>
                <a:cs typeface="MetaPro-Bold"/>
              </a:defRPr>
            </a:pPr>
            <a:r>
              <a:rPr sz="1500" b="1" i="0">
                <a:solidFill>
                  <a:srgbClr val="CC0033"/>
                </a:solidFill>
                <a:latin typeface="MetaPro-Bold"/>
                <a:ea typeface="MetaPro-Bold"/>
                <a:cs typeface="MetaPro-Bold"/>
              </a:rPr>
              <a:t>EXPLORE CAREERS AND ACADEMIC PATHWAYS</a:t>
            </a:r>
          </a:p>
        </p:txBody>
      </p:sp>
      <p:sp>
        <p:nvSpPr>
          <p:cNvPr id="22" name="Object 22">
            <a:extLst xmlns:a="http://schemas.openxmlformats.org/drawingml/2006/main">
              <a:ext uri="{FF2B5EF4-FFF2-40B4-BE49-F238E27FC236}">
                <a16:creationId xmlns:a16="http://schemas.microsoft.com/office/drawing/2014/main" id="{E7AF86BE-FFA2-41C3-A543-5512D2E2123D}"/>
              </a:ext>
            </a:extLst>
          </p:cNvPr>
          <p:cNvSpPr>
            <a:spLocks xmlns:a="http://schemas.openxmlformats.org/drawingml/2006/main" noGrp="1"/>
          </p:cNvSpPr>
          <p:nvPr/>
        </p:nvSpPr>
        <p:spPr>
          <a:xfrm xmlns:a="http://schemas.openxmlformats.org/drawingml/2006/main">
            <a:off x="5166360" y="1609725"/>
            <a:ext cx="6263640" cy="26860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825">
                <a:solidFill>
                  <a:srgbClr val="161616"/>
                </a:solidFill>
                <a:latin typeface="MetaPro-Bold"/>
                <a:ea typeface="MetaPro-Bold"/>
                <a:cs typeface="MetaPro-Bold"/>
              </a:defRPr>
            </a:defPPr>
            <a:lvl1pPr>
              <a:defRPr sz="3825">
                <a:solidFill>
                  <a:srgbClr val="161616"/>
                </a:solidFill>
                <a:latin typeface="MetaPro-Bold"/>
                <a:ea typeface="MetaPro-Bold"/>
                <a:cs typeface="MetaPro-Bold"/>
              </a:defRPr>
            </a:lvl1pPr>
            <a:lvl2pPr>
              <a:defRPr sz="3825">
                <a:solidFill>
                  <a:srgbClr val="161616"/>
                </a:solidFill>
                <a:latin typeface="MetaPro-Bold"/>
                <a:ea typeface="MetaPro-Bold"/>
                <a:cs typeface="MetaPro-Bold"/>
              </a:defRPr>
            </a:lvl2pPr>
            <a:lvl3pPr>
              <a:defRPr sz="3825">
                <a:solidFill>
                  <a:srgbClr val="161616"/>
                </a:solidFill>
                <a:latin typeface="MetaPro-Bold"/>
                <a:ea typeface="MetaPro-Bold"/>
                <a:cs typeface="MetaPro-Bold"/>
              </a:defRPr>
            </a:lvl3pPr>
            <a:lvl4pPr>
              <a:defRPr sz="3825">
                <a:solidFill>
                  <a:srgbClr val="161616"/>
                </a:solidFill>
                <a:latin typeface="MetaPro-Bold"/>
                <a:ea typeface="MetaPro-Bold"/>
                <a:cs typeface="MetaPro-Bold"/>
              </a:defRPr>
            </a:lvl4pPr>
            <a:lvl5pPr>
              <a:defRPr sz="3825">
                <a:solidFill>
                  <a:srgbClr val="161616"/>
                </a:solidFill>
                <a:latin typeface="MetaPro-Bold"/>
                <a:ea typeface="MetaPro-Bold"/>
                <a:cs typeface="MetaPro-Bold"/>
              </a:defRPr>
            </a:lvl5pPr>
            <a:lvl6pPr>
              <a:defRPr sz="3825">
                <a:solidFill>
                  <a:srgbClr val="161616"/>
                </a:solidFill>
                <a:latin typeface="MetaPro-Bold"/>
                <a:ea typeface="MetaPro-Bold"/>
                <a:cs typeface="MetaPro-Bold"/>
              </a:defRPr>
            </a:lvl6pPr>
            <a:lvl7pPr>
              <a:defRPr sz="3825">
                <a:solidFill>
                  <a:srgbClr val="161616"/>
                </a:solidFill>
                <a:latin typeface="MetaPro-Bold"/>
                <a:ea typeface="MetaPro-Bold"/>
                <a:cs typeface="MetaPro-Bold"/>
              </a:defRPr>
            </a:lvl7pPr>
            <a:lvl8pPr>
              <a:defRPr sz="3825">
                <a:solidFill>
                  <a:srgbClr val="161616"/>
                </a:solidFill>
                <a:latin typeface="MetaPro-Bold"/>
                <a:ea typeface="MetaPro-Bold"/>
                <a:cs typeface="MetaPro-Bold"/>
              </a:defRPr>
            </a:lvl8pPr>
            <a:lvl9pPr>
              <a:defRPr sz="3825">
                <a:solidFill>
                  <a:srgbClr val="161616"/>
                </a:solidFill>
                <a:latin typeface="MetaPro-Bold"/>
                <a:ea typeface="MetaPro-Bold"/>
                <a:cs typeface="MetaPro-Bold"/>
              </a:defRPr>
            </a:lvl9pPr>
          </a:lstStyle>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Explore Careers</a:t>
            </a:r>
          </a:p>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and Academic Pathways</a:t>
            </a:r>
          </a:p>
        </p:txBody>
      </p:sp>
      <p:sp>
        <p:nvSpPr>
          <p:cNvPr id="23" name="Object 23">
            <a:extLst xmlns:a="http://schemas.openxmlformats.org/drawingml/2006/main">
              <a:ext uri="{FF2B5EF4-FFF2-40B4-BE49-F238E27FC236}">
                <a16:creationId xmlns:a16="http://schemas.microsoft.com/office/drawing/2014/main" id="{39D03EDD-F734-472E-B2B2-1D1D8F8A2232}"/>
              </a:ext>
            </a:extLst>
          </p:cNvPr>
          <p:cNvSpPr>
            <a:spLocks xmlns:a="http://schemas.openxmlformats.org/drawingml/2006/main" noGrp="1"/>
          </p:cNvSpPr>
          <p:nvPr/>
        </p:nvSpPr>
        <p:spPr>
          <a:xfrm xmlns:a="http://schemas.openxmlformats.org/drawingml/2006/main">
            <a:off x="5166360" y="4695825"/>
            <a:ext cx="6048375" cy="8763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53585B"/>
                </a:solidFill>
                <a:latin typeface="MetaPro-Book"/>
                <a:ea typeface="MetaPro-Book"/>
                <a:cs typeface="MetaPro-Book"/>
              </a:defRPr>
            </a:defPPr>
            <a:lvl1pPr>
              <a:defRPr sz="2175">
                <a:solidFill>
                  <a:srgbClr val="53585B"/>
                </a:solidFill>
                <a:latin typeface="MetaPro-Book"/>
                <a:ea typeface="MetaPro-Book"/>
                <a:cs typeface="MetaPro-Book"/>
              </a:defRPr>
            </a:lvl1pPr>
            <a:lvl2pPr>
              <a:defRPr sz="2175">
                <a:solidFill>
                  <a:srgbClr val="53585B"/>
                </a:solidFill>
                <a:latin typeface="MetaPro-Book"/>
                <a:ea typeface="MetaPro-Book"/>
                <a:cs typeface="MetaPro-Book"/>
              </a:defRPr>
            </a:lvl2pPr>
            <a:lvl3pPr>
              <a:defRPr sz="2175">
                <a:solidFill>
                  <a:srgbClr val="53585B"/>
                </a:solidFill>
                <a:latin typeface="MetaPro-Book"/>
                <a:ea typeface="MetaPro-Book"/>
                <a:cs typeface="MetaPro-Book"/>
              </a:defRPr>
            </a:lvl3pPr>
            <a:lvl4pPr>
              <a:defRPr sz="2175">
                <a:solidFill>
                  <a:srgbClr val="53585B"/>
                </a:solidFill>
                <a:latin typeface="MetaPro-Book"/>
                <a:ea typeface="MetaPro-Book"/>
                <a:cs typeface="MetaPro-Book"/>
              </a:defRPr>
            </a:lvl4pPr>
            <a:lvl5pPr>
              <a:defRPr sz="2175">
                <a:solidFill>
                  <a:srgbClr val="53585B"/>
                </a:solidFill>
                <a:latin typeface="MetaPro-Book"/>
                <a:ea typeface="MetaPro-Book"/>
                <a:cs typeface="MetaPro-Book"/>
              </a:defRPr>
            </a:lvl5pPr>
            <a:lvl6pPr>
              <a:defRPr sz="2175">
                <a:solidFill>
                  <a:srgbClr val="53585B"/>
                </a:solidFill>
                <a:latin typeface="MetaPro-Book"/>
                <a:ea typeface="MetaPro-Book"/>
                <a:cs typeface="MetaPro-Book"/>
              </a:defRPr>
            </a:lvl6pPr>
            <a:lvl7pPr>
              <a:defRPr sz="2175">
                <a:solidFill>
                  <a:srgbClr val="53585B"/>
                </a:solidFill>
                <a:latin typeface="MetaPro-Book"/>
                <a:ea typeface="MetaPro-Book"/>
                <a:cs typeface="MetaPro-Book"/>
              </a:defRPr>
            </a:lvl7pPr>
            <a:lvl8pPr>
              <a:defRPr sz="2175">
                <a:solidFill>
                  <a:srgbClr val="53585B"/>
                </a:solidFill>
                <a:latin typeface="MetaPro-Book"/>
                <a:ea typeface="MetaPro-Book"/>
                <a:cs typeface="MetaPro-Book"/>
              </a:defRPr>
            </a:lvl8pPr>
            <a:lvl9pPr>
              <a:defRPr sz="2175">
                <a:solidFill>
                  <a:srgbClr val="53585B"/>
                </a:solidFill>
                <a:latin typeface="MetaPro-Book"/>
                <a:ea typeface="MetaPro-Book"/>
                <a:cs typeface="MetaPro-Book"/>
              </a:defRPr>
            </a:lvl9pPr>
          </a:lstStyle>
          <a:p xmlns:a="http://schemas.openxmlformats.org/drawingml/2006/main">
            <a:pPr algn="l">
              <a:lnSpc>
                <a:spcPct val="108000"/>
              </a:lnSpc>
              <a:buNone/>
              <a:defRPr sz="2175">
                <a:solidFill>
                  <a:srgbClr val="53585B"/>
                </a:solidFill>
                <a:latin typeface="MetaPro-Book"/>
                <a:ea typeface="MetaPro-Book"/>
                <a:cs typeface="MetaPro-Book"/>
              </a:defRPr>
            </a:pPr>
            <a:r>
              <a:rPr sz="2175" b="0" i="0">
                <a:solidFill>
                  <a:srgbClr val="53585B"/>
                </a:solidFill>
                <a:latin typeface="MetaPro-Book"/>
                <a:ea typeface="MetaPro-Book"/>
                <a:cs typeface="MetaPro-Book"/>
              </a:rPr>
              <a:t>Compare options. Investigate more than one route.</a:t>
            </a:r>
          </a:p>
        </p:txBody>
      </p:sp>
      <p:pic>
        <p:nvPicPr>
          <p:cNvPr id="25" name="RNBCES_H_RED_BLACK_RGB.png">
            <a:extLst xmlns:a="http://schemas.openxmlformats.org/drawingml/2006/main">
              <a:ext uri="{FF2B5EF4-FFF2-40B4-BE49-F238E27FC236}">
                <a16:creationId xmlns:a16="http://schemas.microsoft.com/office/drawing/2014/main" id="{5F61AE10-76F5-46DE-A6B7-D9696F06945E}"/>
              </a:ext>
            </a:extLst>
          </p:cNvPr>
          <p:cNvPicPr>
            <a:picLocks xmlns:a="http://schemas.openxmlformats.org/drawingml/2006/main" noChangeAspect="1"/>
          </p:cNvPicPr>
          <p:nvPr/>
        </p:nvPicPr>
        <p:blipFill>
          <a:blip xmlns:r="http://schemas.openxmlformats.org/officeDocument/2006/relationships" xmlns:a="http://schemas.openxmlformats.org/drawingml/2006/main" r:embed="Reffa9719e9d3413c"/>
          <a:stretch xmlns:a="http://schemas.openxmlformats.org/drawingml/2006/main">
            <a:fillRect l="0" t="0" r="0" b="0"/>
          </a:stretch>
        </p:blipFill>
        <p:spPr>
          <a:xfrm xmlns:a="http://schemas.openxmlformats.org/drawingml/2006/main">
            <a:off x="5074920" y="5943600"/>
            <a:ext cx="2971800" cy="464222"/>
          </a:xfrm>
          <a:prstGeom xmlns:a="http://schemas.openxmlformats.org/drawingml/2006/main" prst="rect">
            <a:avLst/>
          </a:prstGeom>
        </p:spPr>
      </p:pic>
      <p:pic>
        <p:nvPicPr>
          <p:cNvPr id="509" name="">
            <a:extLst xmlns:a="http://schemas.openxmlformats.org/drawingml/2006/main">
              <a:ext uri="{FF2B5EF4-FFF2-40B4-BE49-F238E27FC236}">
                <a16:creationId xmlns:a16="http://schemas.microsoft.com/office/drawing/2014/main" id="{EE5CC43E-88EF-479B-BAED-53AA8C7C9B81}"/>
              </a:ext>
            </a:extLst>
          </p:cNvPr>
          <p:cNvPicPr>
            <a:picLocks xmlns:a="http://schemas.openxmlformats.org/drawingml/2006/main" noChangeAspect="1"/>
          </p:cNvPicPr>
          <p:nvPr/>
        </p:nvPicPr>
        <p:blipFill>
          <a:blip xmlns:r="http://schemas.openxmlformats.org/officeDocument/2006/relationships" xmlns:a="http://schemas.openxmlformats.org/drawingml/2006/main" r:embed="Rdeee80108b1743b9"/>
          <a:srcRect xmlns:a="http://schemas.openxmlformats.org/drawingml/2006/main" l="27783" t="0" r="27783" b="0"/>
          <a:stretch xmlns:a="http://schemas.openxmlformats.org/drawingml/2006/main">
            <a:fillRect l="0" t="0" r="0" b="0"/>
          </a:stretch>
        </p:blipFill>
        <p:spPr>
          <a:xfrm xmlns:a="http://schemas.openxmlformats.org/drawingml/2006/main">
            <a:off x="0" y="0"/>
            <a:ext cx="4572000" cy="6858000"/>
          </a:xfrm>
          <a:prstGeom xmlns:a="http://schemas.openxmlformats.org/drawingml/2006/main" prst="rect">
            <a:avLst/>
          </a:prstGeom>
        </p:spPr>
      </p:pic>
    </p:spTree>
    <p:extLst>
      <p:ext uri="{BB962C8B-B14F-4D97-AF65-F5344CB8AC3E}">
        <p14:creationId xmlns:p14="http://schemas.microsoft.com/office/powerpoint/2010/main" val="374981910"/>
      </p:ext>
    </p:extLst>
  </p:cSld>
</p:sld>
</file>

<file path=ppt/slides/slide2.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F90F4E38-1CAC-4BE9-895D-898812B16103}"/>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A career can have several pathways</a:t>
            </a:r>
          </a:p>
        </p:txBody>
      </p:sp>
      <p:sp>
        <p:nvSpPr>
          <p:cNvPr id="7" name="">
            <a:extLst xmlns:a="http://schemas.openxmlformats.org/drawingml/2006/main">
              <a:ext uri="{FF2B5EF4-FFF2-40B4-BE49-F238E27FC236}">
                <a16:creationId xmlns:a16="http://schemas.microsoft.com/office/drawing/2014/main" id="{D3CC318A-2662-4CB9-9849-B55E0D4F7E68}"/>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Choose a career you are curious about. Name two academic routes that might lead toward it. What would you need to verify?</a:t>
            </a:r>
          </a:p>
        </p:txBody>
      </p:sp>
      <p:sp>
        <p:nvSpPr>
          <p:cNvPr id="8" name="">
            <a:extLst xmlns:a="http://schemas.openxmlformats.org/drawingml/2006/main">
              <a:ext uri="{FF2B5EF4-FFF2-40B4-BE49-F238E27FC236}">
                <a16:creationId xmlns:a16="http://schemas.microsoft.com/office/drawing/2014/main" id="{2BA2C554-ECFE-43D2-9A3C-76239AF20808}"/>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Think or write first. Then compare with a partner.</a:t>
            </a:r>
          </a:p>
        </p:txBody>
      </p:sp>
    </p:spTree>
    <p:extLst>
      <p:ext uri="{BB962C8B-B14F-4D97-AF65-F5344CB8AC3E}">
        <p14:creationId xmlns:p14="http://schemas.microsoft.com/office/powerpoint/2010/main" val="1455352837"/>
      </p:ext>
    </p:extLst>
  </p:cSld>
</p:sld>
</file>

<file path=ppt/slides/slide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D55D84D3-62A6-4AD7-BC17-40671040A000}"/>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5D124C1B-9B01-4BFD-BAB5-2A28778D18E2}"/>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933DBC37-DFBD-4766-B946-DCC74154F69A}"/>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useful career comparison</a:t>
            </a:r>
          </a:p>
        </p:txBody>
      </p:sp>
      <p:sp>
        <p:nvSpPr>
          <p:cNvPr id="18" name="Object 18">
            <a:extLst xmlns:a="http://schemas.openxmlformats.org/drawingml/2006/main">
              <a:ext uri="{FF2B5EF4-FFF2-40B4-BE49-F238E27FC236}">
                <a16:creationId xmlns:a16="http://schemas.microsoft.com/office/drawing/2014/main" id="{7B160988-0C69-43D2-B83D-7419F218E62C}"/>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THE WORK</a:t>
            </a:r>
          </a:p>
        </p:txBody>
      </p:sp>
      <p:sp>
        <p:nvSpPr>
          <p:cNvPr id="19" name="Object 19">
            <a:extLst xmlns:a="http://schemas.openxmlformats.org/drawingml/2006/main">
              <a:ext uri="{FF2B5EF4-FFF2-40B4-BE49-F238E27FC236}">
                <a16:creationId xmlns:a16="http://schemas.microsoft.com/office/drawing/2014/main" id="{D6C110D1-A012-467A-A99F-90CF342A041B}"/>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Tasks, conditions, and current occupational information</a:t>
            </a:r>
          </a:p>
        </p:txBody>
      </p:sp>
      <p:sp>
        <p:nvSpPr>
          <p:cNvPr id="20" name="Object 20">
            <a:extLst xmlns:a="http://schemas.openxmlformats.org/drawingml/2006/main">
              <a:ext uri="{FF2B5EF4-FFF2-40B4-BE49-F238E27FC236}">
                <a16:creationId xmlns:a16="http://schemas.microsoft.com/office/drawing/2014/main" id="{0780FA21-0666-470B-AB08-16A385CF5CCB}"/>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THE CONNECTION</a:t>
            </a:r>
          </a:p>
        </p:txBody>
      </p:sp>
      <p:sp>
        <p:nvSpPr>
          <p:cNvPr id="21" name="Object 21">
            <a:extLst xmlns:a="http://schemas.openxmlformats.org/drawingml/2006/main">
              <a:ext uri="{FF2B5EF4-FFF2-40B4-BE49-F238E27FC236}">
                <a16:creationId xmlns:a16="http://schemas.microsoft.com/office/drawing/2014/main" id="{87D5F34D-DC98-4A28-AD8D-AB5D8038F2FC}"/>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How the option relates to your interests, skills, and values</a:t>
            </a:r>
          </a:p>
        </p:txBody>
      </p:sp>
      <p:sp>
        <p:nvSpPr>
          <p:cNvPr id="22" name="Object 22">
            <a:extLst xmlns:a="http://schemas.openxmlformats.org/drawingml/2006/main">
              <a:ext uri="{FF2B5EF4-FFF2-40B4-BE49-F238E27FC236}">
                <a16:creationId xmlns:a16="http://schemas.microsoft.com/office/drawing/2014/main" id="{D8C814AA-34F7-46CB-8ABD-245D015136F3}"/>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THE PATHWAYS</a:t>
            </a:r>
          </a:p>
        </p:txBody>
      </p:sp>
      <p:sp>
        <p:nvSpPr>
          <p:cNvPr id="23" name="Object 23">
            <a:extLst xmlns:a="http://schemas.openxmlformats.org/drawingml/2006/main">
              <a:ext uri="{FF2B5EF4-FFF2-40B4-BE49-F238E27FC236}">
                <a16:creationId xmlns:a16="http://schemas.microsoft.com/office/drawing/2014/main" id="{1B054DAB-76A6-46EA-A862-F9A44B2BEF5B}"/>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Academic routes, experience, requirements, and alternatives</a:t>
            </a:r>
          </a:p>
        </p:txBody>
      </p:sp>
      <p:sp>
        <p:nvSpPr>
          <p:cNvPr id="712" name="Object 17">
            <a:extLst xmlns:a="http://schemas.openxmlformats.org/drawingml/2006/main">
              <a:ext uri="{FF2B5EF4-FFF2-40B4-BE49-F238E27FC236}">
                <a16:creationId xmlns:a16="http://schemas.microsoft.com/office/drawing/2014/main" id="{14223FE8-070B-4505-9913-E6C880D9649F}"/>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9805F34F-B4F7-41FE-8D97-B2A5024EB5EA}"/>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AB93AED7-FFB1-49DE-ABB4-04B169C398EA}"/>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0DEACBDB-08FB-4617-B77E-1CC980D129A5}"/>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03</a:t>
            </a:r>
          </a:p>
        </p:txBody>
      </p:sp>
    </p:spTree>
    <p:extLst>
      <p:ext uri="{BB962C8B-B14F-4D97-AF65-F5344CB8AC3E}">
        <p14:creationId xmlns:p14="http://schemas.microsoft.com/office/powerpoint/2010/main" val="900532685"/>
      </p:ext>
    </p:extLst>
  </p:cSld>
</p:sld>
</file>

<file path=ppt/slides/slide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D55D84D3-62A6-4AD7-BC17-40671040A000}"/>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5D124C1B-9B01-4BFD-BAB5-2A28778D18E2}"/>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933DBC37-DFBD-4766-B946-DCC74154F69A}"/>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Sources and conversations</a:t>
            </a:r>
          </a:p>
        </p:txBody>
      </p:sp>
      <p:sp>
        <p:nvSpPr>
          <p:cNvPr id="18" name="Object 18">
            <a:extLst xmlns:a="http://schemas.openxmlformats.org/drawingml/2006/main">
              <a:ext uri="{FF2B5EF4-FFF2-40B4-BE49-F238E27FC236}">
                <a16:creationId xmlns:a16="http://schemas.microsoft.com/office/drawing/2014/main" id="{7B160988-0C69-43D2-B83D-7419F218E62C}"/>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CHECK THE SOURCE</a:t>
            </a:r>
          </a:p>
        </p:txBody>
      </p:sp>
      <p:sp>
        <p:nvSpPr>
          <p:cNvPr id="19" name="Object 19">
            <a:extLst xmlns:a="http://schemas.openxmlformats.org/drawingml/2006/main">
              <a:ext uri="{FF2B5EF4-FFF2-40B4-BE49-F238E27FC236}">
                <a16:creationId xmlns:a16="http://schemas.microsoft.com/office/drawing/2014/main" id="{D6C110D1-A012-467A-A99F-90CF342A041B}"/>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Record date, geography, limitations, and who provides the information.</a:t>
            </a:r>
          </a:p>
        </p:txBody>
      </p:sp>
      <p:sp>
        <p:nvSpPr>
          <p:cNvPr id="20" name="Object 20">
            <a:extLst xmlns:a="http://schemas.openxmlformats.org/drawingml/2006/main">
              <a:ext uri="{FF2B5EF4-FFF2-40B4-BE49-F238E27FC236}">
                <a16:creationId xmlns:a16="http://schemas.microsoft.com/office/drawing/2014/main" id="{0780FA21-0666-470B-AB08-16A385CF5CCB}"/>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COMPARE PATHWAYS</a:t>
            </a:r>
          </a:p>
        </p:txBody>
      </p:sp>
      <p:sp>
        <p:nvSpPr>
          <p:cNvPr id="21" name="Object 21">
            <a:extLst xmlns:a="http://schemas.openxmlformats.org/drawingml/2006/main">
              <a:ext uri="{FF2B5EF4-FFF2-40B4-BE49-F238E27FC236}">
                <a16:creationId xmlns:a16="http://schemas.microsoft.com/office/drawing/2014/main" id="{87D5F34D-DC98-4A28-AD8D-AB5D8038F2FC}"/>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Distinguish typical preparation from an actual requirement.</a:t>
            </a:r>
          </a:p>
        </p:txBody>
      </p:sp>
      <p:sp>
        <p:nvSpPr>
          <p:cNvPr id="22" name="Object 22">
            <a:extLst xmlns:a="http://schemas.openxmlformats.org/drawingml/2006/main">
              <a:ext uri="{FF2B5EF4-FFF2-40B4-BE49-F238E27FC236}">
                <a16:creationId xmlns:a16="http://schemas.microsoft.com/office/drawing/2014/main" id="{D8C814AA-34F7-46CB-8ABD-245D015136F3}"/>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ASK SOMEONE</a:t>
            </a:r>
          </a:p>
        </p:txBody>
      </p:sp>
      <p:sp>
        <p:nvSpPr>
          <p:cNvPr id="23" name="Object 23">
            <a:extLst xmlns:a="http://schemas.openxmlformats.org/drawingml/2006/main">
              <a:ext uri="{FF2B5EF4-FFF2-40B4-BE49-F238E27FC236}">
                <a16:creationId xmlns:a16="http://schemas.microsoft.com/office/drawing/2014/main" id="{1B054DAB-76A6-46EA-A862-F9A44B2BEF5B}"/>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Prepare questions for a professional, advisor, faculty member, or alum.</a:t>
            </a:r>
          </a:p>
        </p:txBody>
      </p:sp>
      <p:sp>
        <p:nvSpPr>
          <p:cNvPr id="712" name="Object 17">
            <a:extLst xmlns:a="http://schemas.openxmlformats.org/drawingml/2006/main">
              <a:ext uri="{FF2B5EF4-FFF2-40B4-BE49-F238E27FC236}">
                <a16:creationId xmlns:a16="http://schemas.microsoft.com/office/drawing/2014/main" id="{14223FE8-070B-4505-9913-E6C880D9649F}"/>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9805F34F-B4F7-41FE-8D97-B2A5024EB5EA}"/>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AB93AED7-FFB1-49DE-ABB4-04B169C398EA}"/>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1FA4AF9D-7EA1-4FF6-B735-D7DE364507B3}"/>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04</a:t>
            </a:r>
          </a:p>
        </p:txBody>
      </p:sp>
    </p:spTree>
    <p:extLst>
      <p:ext uri="{BB962C8B-B14F-4D97-AF65-F5344CB8AC3E}">
        <p14:creationId xmlns:p14="http://schemas.microsoft.com/office/powerpoint/2010/main" val="900532685"/>
      </p:ext>
    </p:extLst>
  </p:cSld>
</p:sld>
</file>

<file path=ppt/slides/slide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271BFABD-14BF-4E25-A195-4CBBF2D3355D}"/>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D86A9729-B995-45B2-BDED-84FDC3FC7BF0}"/>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fictional case</a:t>
            </a:r>
          </a:p>
        </p:txBody>
      </p:sp>
      <p:sp>
        <p:nvSpPr>
          <p:cNvPr id="20" name="Object 20">
            <a:extLst xmlns:a="http://schemas.openxmlformats.org/drawingml/2006/main">
              <a:ext uri="{FF2B5EF4-FFF2-40B4-BE49-F238E27FC236}">
                <a16:creationId xmlns:a16="http://schemas.microsoft.com/office/drawing/2014/main" id="{61281910-5D82-46DB-A3A4-E72F86C59AD0}"/>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ASSUMPTION</a:t>
            </a:r>
          </a:p>
        </p:txBody>
      </p:sp>
      <p:sp>
        <p:nvSpPr>
          <p:cNvPr id="21" name="Object 21">
            <a:extLst xmlns:a="http://schemas.openxmlformats.org/drawingml/2006/main">
              <a:ext uri="{FF2B5EF4-FFF2-40B4-BE49-F238E27FC236}">
                <a16:creationId xmlns:a16="http://schemas.microsoft.com/office/drawing/2014/main" id="{CC374A49-E2ED-49DB-BC27-3F21B660D6F0}"/>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Sam assumes finance is the only route into investment banking.</a:t>
            </a:r>
          </a:p>
        </p:txBody>
      </p:sp>
      <p:sp>
        <p:nvSpPr>
          <p:cNvPr id="22" name="Object 22">
            <a:extLst xmlns:a="http://schemas.openxmlformats.org/drawingml/2006/main">
              <a:ext uri="{FF2B5EF4-FFF2-40B4-BE49-F238E27FC236}">
                <a16:creationId xmlns:a16="http://schemas.microsoft.com/office/drawing/2014/main" id="{F28731B2-E943-42FD-8EFA-186F77918E13}"/>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ALTERNATIVE</a:t>
            </a:r>
          </a:p>
        </p:txBody>
      </p:sp>
      <p:sp>
        <p:nvSpPr>
          <p:cNvPr id="23" name="Object 23">
            <a:extLst xmlns:a="http://schemas.openxmlformats.org/drawingml/2006/main">
              <a:ext uri="{FF2B5EF4-FFF2-40B4-BE49-F238E27FC236}">
                <a16:creationId xmlns:a16="http://schemas.microsoft.com/office/drawing/2014/main" id="{F7076967-FBE9-4509-AF16-17A28830FD6A}"/>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Finance and economics are possible routes to investigate.</a:t>
            </a:r>
          </a:p>
        </p:txBody>
      </p:sp>
      <p:sp>
        <p:nvSpPr>
          <p:cNvPr id="24" name="Object 24">
            <a:extLst xmlns:a="http://schemas.openxmlformats.org/drawingml/2006/main">
              <a:ext uri="{FF2B5EF4-FFF2-40B4-BE49-F238E27FC236}">
                <a16:creationId xmlns:a16="http://schemas.microsoft.com/office/drawing/2014/main" id="{E5A50A74-0277-4AC0-AF46-ADECB59E4156}"/>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QUESTION</a:t>
            </a:r>
          </a:p>
        </p:txBody>
      </p:sp>
      <p:sp>
        <p:nvSpPr>
          <p:cNvPr id="25" name="Object 25">
            <a:extLst xmlns:a="http://schemas.openxmlformats.org/drawingml/2006/main">
              <a:ext uri="{FF2B5EF4-FFF2-40B4-BE49-F238E27FC236}">
                <a16:creationId xmlns:a16="http://schemas.microsoft.com/office/drawing/2014/main" id="{F55C0659-6361-4801-9323-11C427D6EEF2}"/>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do employers require? Does a national salary figure predict a first offer?</a:t>
            </a:r>
          </a:p>
        </p:txBody>
      </p:sp>
      <p:pic>
        <p:nvPicPr>
          <p:cNvPr id="513" name="">
            <a:extLst xmlns:a="http://schemas.openxmlformats.org/drawingml/2006/main">
              <a:ext uri="{FF2B5EF4-FFF2-40B4-BE49-F238E27FC236}">
                <a16:creationId xmlns:a16="http://schemas.microsoft.com/office/drawing/2014/main" id="{7A5B71D4-88D2-49CD-8C26-44D3A4EAC7C6}"/>
              </a:ext>
            </a:extLst>
          </p:cNvPr>
          <p:cNvPicPr>
            <a:picLocks xmlns:a="http://schemas.openxmlformats.org/drawingml/2006/main" noChangeAspect="1"/>
          </p:cNvPicPr>
          <p:nvPr/>
        </p:nvPicPr>
        <p:blipFill>
          <a:blip xmlns:r="http://schemas.openxmlformats.org/officeDocument/2006/relationships" xmlns:a="http://schemas.openxmlformats.org/drawingml/2006/main" r:embed="R0e731574aeb647fb"/>
          <a:srcRect xmlns:a="http://schemas.openxmlformats.org/drawingml/2006/main" l="24229" t="0" r="24229" b="0"/>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E84D7309-782F-4941-9A0C-42076C937C66}"/>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05</a:t>
            </a:r>
          </a:p>
        </p:txBody>
      </p:sp>
    </p:spTree>
    <p:extLst>
      <p:ext uri="{BB962C8B-B14F-4D97-AF65-F5344CB8AC3E}">
        <p14:creationId xmlns:p14="http://schemas.microsoft.com/office/powerpoint/2010/main" val="107735947"/>
      </p:ext>
    </p:extLst>
  </p:cSld>
</p:sld>
</file>

<file path=ppt/slides/slide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D55D84D3-62A6-4AD7-BC17-40671040A000}"/>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5D124C1B-9B01-4BFD-BAB5-2A28778D18E2}"/>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933DBC37-DFBD-4766-B946-DCC74154F69A}"/>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Case discussion</a:t>
            </a:r>
          </a:p>
        </p:txBody>
      </p:sp>
      <p:sp>
        <p:nvSpPr>
          <p:cNvPr id="18" name="Object 18">
            <a:extLst xmlns:a="http://schemas.openxmlformats.org/drawingml/2006/main">
              <a:ext uri="{FF2B5EF4-FFF2-40B4-BE49-F238E27FC236}">
                <a16:creationId xmlns:a16="http://schemas.microsoft.com/office/drawing/2014/main" id="{7B160988-0C69-43D2-B83D-7419F218E62C}"/>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MULTIPLE ROUTES</a:t>
            </a:r>
          </a:p>
        </p:txBody>
      </p:sp>
      <p:sp>
        <p:nvSpPr>
          <p:cNvPr id="19" name="Object 19">
            <a:extLst xmlns:a="http://schemas.openxmlformats.org/drawingml/2006/main">
              <a:ext uri="{FF2B5EF4-FFF2-40B4-BE49-F238E27FC236}">
                <a16:creationId xmlns:a16="http://schemas.microsoft.com/office/drawing/2014/main" id="{D6C110D1-A012-467A-A99F-90CF342A041B}"/>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Investigate academic pathways without promising eligibility.</a:t>
            </a:r>
          </a:p>
        </p:txBody>
      </p:sp>
      <p:sp>
        <p:nvSpPr>
          <p:cNvPr id="20" name="Object 20">
            <a:extLst xmlns:a="http://schemas.openxmlformats.org/drawingml/2006/main">
              <a:ext uri="{FF2B5EF4-FFF2-40B4-BE49-F238E27FC236}">
                <a16:creationId xmlns:a16="http://schemas.microsoft.com/office/drawing/2014/main" id="{0780FA21-0666-470B-AB08-16A385CF5CCB}"/>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CREDIBLE EVIDENCE</a:t>
            </a:r>
          </a:p>
        </p:txBody>
      </p:sp>
      <p:sp>
        <p:nvSpPr>
          <p:cNvPr id="21" name="Object 21">
            <a:extLst xmlns:a="http://schemas.openxmlformats.org/drawingml/2006/main">
              <a:ext uri="{FF2B5EF4-FFF2-40B4-BE49-F238E27FC236}">
                <a16:creationId xmlns:a16="http://schemas.microsoft.com/office/drawing/2014/main" id="{87D5F34D-DC98-4A28-AD8D-AB5D8038F2FC}"/>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Check actual requirements. A national median does not guarantee an offer.</a:t>
            </a:r>
          </a:p>
        </p:txBody>
      </p:sp>
      <p:sp>
        <p:nvSpPr>
          <p:cNvPr id="22" name="Object 22">
            <a:extLst xmlns:a="http://schemas.openxmlformats.org/drawingml/2006/main">
              <a:ext uri="{FF2B5EF4-FFF2-40B4-BE49-F238E27FC236}">
                <a16:creationId xmlns:a16="http://schemas.microsoft.com/office/drawing/2014/main" id="{D8C814AA-34F7-46CB-8ABD-245D015136F3}"/>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FIT AND TESTING</a:t>
            </a:r>
          </a:p>
        </p:txBody>
      </p:sp>
      <p:sp>
        <p:nvSpPr>
          <p:cNvPr id="23" name="Object 23">
            <a:extLst xmlns:a="http://schemas.openxmlformats.org/drawingml/2006/main">
              <a:ext uri="{FF2B5EF4-FFF2-40B4-BE49-F238E27FC236}">
                <a16:creationId xmlns:a16="http://schemas.microsoft.com/office/drawing/2014/main" id="{1B054DAB-76A6-46EA-A862-F9A44B2BEF5B}"/>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Ask an informed person and revise after learning more.</a:t>
            </a:r>
          </a:p>
        </p:txBody>
      </p:sp>
      <p:sp>
        <p:nvSpPr>
          <p:cNvPr id="712" name="Object 17">
            <a:extLst xmlns:a="http://schemas.openxmlformats.org/drawingml/2006/main">
              <a:ext uri="{FF2B5EF4-FFF2-40B4-BE49-F238E27FC236}">
                <a16:creationId xmlns:a16="http://schemas.microsoft.com/office/drawing/2014/main" id="{14223FE8-070B-4505-9913-E6C880D9649F}"/>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9805F34F-B4F7-41FE-8D97-B2A5024EB5EA}"/>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AB93AED7-FFB1-49DE-ABB4-04B169C398EA}"/>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9149836D-EC02-4EB1-8C6B-CFA039B9BE0F}"/>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06</a:t>
            </a:r>
          </a:p>
        </p:txBody>
      </p:sp>
    </p:spTree>
    <p:extLst>
      <p:ext uri="{BB962C8B-B14F-4D97-AF65-F5344CB8AC3E}">
        <p14:creationId xmlns:p14="http://schemas.microsoft.com/office/powerpoint/2010/main" val="900532685"/>
      </p:ext>
    </p:extLst>
  </p:cSld>
</p:sld>
</file>

<file path=ppt/slides/slide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D55D84D3-62A6-4AD7-BC17-40671040A000}"/>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5D124C1B-9B01-4BFD-BAB5-2A28778D18E2}"/>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933DBC37-DFBD-4766-B946-DCC74154F69A}"/>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Your student planner</a:t>
            </a:r>
          </a:p>
        </p:txBody>
      </p:sp>
      <p:sp>
        <p:nvSpPr>
          <p:cNvPr id="18" name="Object 18">
            <a:extLst xmlns:a="http://schemas.openxmlformats.org/drawingml/2006/main">
              <a:ext uri="{FF2B5EF4-FFF2-40B4-BE49-F238E27FC236}">
                <a16:creationId xmlns:a16="http://schemas.microsoft.com/office/drawing/2014/main" id="{7B160988-0C69-43D2-B83D-7419F218E62C}"/>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COMPARE TWO OPTIONS</a:t>
            </a:r>
          </a:p>
        </p:txBody>
      </p:sp>
      <p:sp>
        <p:nvSpPr>
          <p:cNvPr id="19" name="Object 19">
            <a:extLst xmlns:a="http://schemas.openxmlformats.org/drawingml/2006/main">
              <a:ext uri="{FF2B5EF4-FFF2-40B4-BE49-F238E27FC236}">
                <a16:creationId xmlns:a16="http://schemas.microsoft.com/office/drawing/2014/main" id="{D6C110D1-A012-467A-A99F-90CF342A041B}"/>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Use BLS or O*NET. Connect findings to your self-knowledge.</a:t>
            </a:r>
          </a:p>
        </p:txBody>
      </p:sp>
      <p:sp>
        <p:nvSpPr>
          <p:cNvPr id="20" name="Object 20">
            <a:extLst xmlns:a="http://schemas.openxmlformats.org/drawingml/2006/main">
              <a:ext uri="{FF2B5EF4-FFF2-40B4-BE49-F238E27FC236}">
                <a16:creationId xmlns:a16="http://schemas.microsoft.com/office/drawing/2014/main" id="{0780FA21-0666-470B-AB08-16A385CF5CCB}"/>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MAP POSSIBLE ROUTES</a:t>
            </a:r>
          </a:p>
        </p:txBody>
      </p:sp>
      <p:sp>
        <p:nvSpPr>
          <p:cNvPr id="21" name="Object 21">
            <a:extLst xmlns:a="http://schemas.openxmlformats.org/drawingml/2006/main">
              <a:ext uri="{FF2B5EF4-FFF2-40B4-BE49-F238E27FC236}">
                <a16:creationId xmlns:a16="http://schemas.microsoft.com/office/drawing/2014/main" id="{87D5F34D-DC98-4A28-AD8D-AB5D8038F2FC}"/>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Identify preparation, requirements, and questions for each option.</a:t>
            </a:r>
          </a:p>
        </p:txBody>
      </p:sp>
      <p:sp>
        <p:nvSpPr>
          <p:cNvPr id="22" name="Object 22">
            <a:extLst xmlns:a="http://schemas.openxmlformats.org/drawingml/2006/main">
              <a:ext uri="{FF2B5EF4-FFF2-40B4-BE49-F238E27FC236}">
                <a16:creationId xmlns:a16="http://schemas.microsoft.com/office/drawing/2014/main" id="{D8C814AA-34F7-46CB-8ABD-245D015136F3}"/>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PLAN A CONVERSATION</a:t>
            </a:r>
          </a:p>
        </p:txBody>
      </p:sp>
      <p:sp>
        <p:nvSpPr>
          <p:cNvPr id="23" name="Object 23">
            <a:extLst xmlns:a="http://schemas.openxmlformats.org/drawingml/2006/main">
              <a:ext uri="{FF2B5EF4-FFF2-40B4-BE49-F238E27FC236}">
                <a16:creationId xmlns:a16="http://schemas.microsoft.com/office/drawing/2014/main" id="{1B054DAB-76A6-46EA-A862-F9A44B2BEF5B}"/>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Draft outreach and three questions. Set a follow-through date.</a:t>
            </a:r>
          </a:p>
        </p:txBody>
      </p:sp>
      <p:sp>
        <p:nvSpPr>
          <p:cNvPr id="712" name="Object 17">
            <a:extLst xmlns:a="http://schemas.openxmlformats.org/drawingml/2006/main">
              <a:ext uri="{FF2B5EF4-FFF2-40B4-BE49-F238E27FC236}">
                <a16:creationId xmlns:a16="http://schemas.microsoft.com/office/drawing/2014/main" id="{14223FE8-070B-4505-9913-E6C880D9649F}"/>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9805F34F-B4F7-41FE-8D97-B2A5024EB5EA}"/>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AB93AED7-FFB1-49DE-ABB4-04B169C398EA}"/>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DEAEEF60-A3CC-4F6A-B84E-2F232B5359E8}"/>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Use the matching Student planner in the facilitator guide.</a:t>
            </a:r>
          </a:p>
        </p:txBody>
      </p:sp>
      <p:sp>
        <p:nvSpPr>
          <p:cNvPr id="716" name="">
            <a:extLst xmlns:a="http://schemas.openxmlformats.org/drawingml/2006/main">
              <a:ext uri="{FF2B5EF4-FFF2-40B4-BE49-F238E27FC236}">
                <a16:creationId xmlns:a16="http://schemas.microsoft.com/office/drawing/2014/main" id="{10C6B239-7867-4498-B3A3-A8544DADD900}"/>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07</a:t>
            </a:r>
          </a:p>
        </p:txBody>
      </p:sp>
    </p:spTree>
    <p:extLst>
      <p:ext uri="{BB962C8B-B14F-4D97-AF65-F5344CB8AC3E}">
        <p14:creationId xmlns:p14="http://schemas.microsoft.com/office/powerpoint/2010/main" val="900532685"/>
      </p:ext>
    </p:extLst>
  </p:cSld>
</p:sld>
</file>

<file path=ppt/slides/slide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DCD88D1B-BFA8-4CDA-87A4-C82B60C2C894}"/>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ACD82DE7-67A0-4308-94A1-772FC7B6A6AB}"/>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worked response</a:t>
            </a:r>
          </a:p>
        </p:txBody>
      </p:sp>
      <p:sp>
        <p:nvSpPr>
          <p:cNvPr id="515" name="">
            <a:extLst xmlns:a="http://schemas.openxmlformats.org/drawingml/2006/main">
              <a:ext uri="{FF2B5EF4-FFF2-40B4-BE49-F238E27FC236}">
                <a16:creationId xmlns:a16="http://schemas.microsoft.com/office/drawing/2014/main" id="{851CC96A-BA3B-4EB8-842C-76C4A8D6B88C}"/>
              </a:ext>
            </a:extLst>
          </p:cNvPr>
          <p:cNvSpPr>
            <a:spLocks xmlns:a="http://schemas.openxmlformats.org/drawingml/2006/main" noGrp="1"/>
          </p:cNvSpPr>
          <p:nvPr/>
        </p:nvSpPr>
        <p:spPr>
          <a:xfrm xmlns:a="http://schemas.openxmlformats.org/drawingml/2006/main">
            <a:off x="819150" y="2171700"/>
            <a:ext cx="10382250" cy="2876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ok"/>
                <a:ea typeface="MetaPro-Book"/>
                <a:cs typeface="MetaPro-Book"/>
              </a:defRPr>
            </a:defPPr>
            <a:lvl1pPr>
              <a:defRPr sz="2475">
                <a:solidFill>
                  <a:srgbClr val="161616"/>
                </a:solidFill>
                <a:latin typeface="MetaPro-Book"/>
                <a:ea typeface="MetaPro-Book"/>
                <a:cs typeface="MetaPro-Book"/>
              </a:defRPr>
            </a:lvl1pPr>
            <a:lvl2pPr>
              <a:defRPr sz="2475">
                <a:solidFill>
                  <a:srgbClr val="161616"/>
                </a:solidFill>
                <a:latin typeface="MetaPro-Book"/>
                <a:ea typeface="MetaPro-Book"/>
                <a:cs typeface="MetaPro-Book"/>
              </a:defRPr>
            </a:lvl2pPr>
            <a:lvl3pPr>
              <a:defRPr sz="2475">
                <a:solidFill>
                  <a:srgbClr val="161616"/>
                </a:solidFill>
                <a:latin typeface="MetaPro-Book"/>
                <a:ea typeface="MetaPro-Book"/>
                <a:cs typeface="MetaPro-Book"/>
              </a:defRPr>
            </a:lvl3pPr>
            <a:lvl4pPr>
              <a:defRPr sz="2475">
                <a:solidFill>
                  <a:srgbClr val="161616"/>
                </a:solidFill>
                <a:latin typeface="MetaPro-Book"/>
                <a:ea typeface="MetaPro-Book"/>
                <a:cs typeface="MetaPro-Book"/>
              </a:defRPr>
            </a:lvl4pPr>
            <a:lvl5pPr>
              <a:defRPr sz="2475">
                <a:solidFill>
                  <a:srgbClr val="161616"/>
                </a:solidFill>
                <a:latin typeface="MetaPro-Book"/>
                <a:ea typeface="MetaPro-Book"/>
                <a:cs typeface="MetaPro-Book"/>
              </a:defRPr>
            </a:lvl5pPr>
            <a:lvl6pPr>
              <a:defRPr sz="2475">
                <a:solidFill>
                  <a:srgbClr val="161616"/>
                </a:solidFill>
                <a:latin typeface="MetaPro-Book"/>
                <a:ea typeface="MetaPro-Book"/>
                <a:cs typeface="MetaPro-Book"/>
              </a:defRPr>
            </a:lvl6pPr>
            <a:lvl7pPr>
              <a:defRPr sz="2475">
                <a:solidFill>
                  <a:srgbClr val="161616"/>
                </a:solidFill>
                <a:latin typeface="MetaPro-Book"/>
                <a:ea typeface="MetaPro-Book"/>
                <a:cs typeface="MetaPro-Book"/>
              </a:defRPr>
            </a:lvl7pPr>
            <a:lvl8pPr>
              <a:defRPr sz="2475">
                <a:solidFill>
                  <a:srgbClr val="161616"/>
                </a:solidFill>
                <a:latin typeface="MetaPro-Book"/>
                <a:ea typeface="MetaPro-Book"/>
                <a:cs typeface="MetaPro-Book"/>
              </a:defRPr>
            </a:lvl8pPr>
            <a:lvl9pPr>
              <a:defRPr sz="2475">
                <a:solidFill>
                  <a:srgbClr val="161616"/>
                </a:solidFill>
                <a:latin typeface="MetaPro-Book"/>
                <a:ea typeface="MetaPro-Book"/>
                <a:cs typeface="MetaPro-Book"/>
              </a:defRPr>
            </a:lvl9pPr>
          </a:lstStyle>
          <a:p xmlns:a="http://schemas.openxmlformats.org/drawingml/2006/main">
            <a:pPr>
              <a:defRPr sz="2475">
                <a:solidFill>
                  <a:srgbClr val="161616"/>
                </a:solidFill>
                <a:latin typeface="MetaPro-Book"/>
                <a:ea typeface="MetaPro-Book"/>
                <a:cs typeface="MetaPro-Book"/>
              </a:defRPr>
            </a:pPr>
            <a:r>
              <a:rPr sz="2475">
                <a:solidFill>
                  <a:srgbClr val="161616"/>
                </a:solidFill>
                <a:latin typeface="MetaPro-Book"/>
                <a:ea typeface="MetaPro-Book"/>
                <a:cs typeface="MetaPro-Book"/>
              </a:rPr>
              <a:t>I want work involving analysis and decisions. I will compare investment banking with another analytical role, check occupational information, and ask academic advisors about finance and economics routes. My questions concern daily tasks, preparation, and work conditions. I will request an alumni conversation this week, then revise my comparison rather than treating one title as the only route.</a:t>
            </a:r>
          </a:p>
        </p:txBody>
      </p:sp>
      <p:sp>
        <p:nvSpPr>
          <p:cNvPr id="516" name="">
            <a:extLst xmlns:a="http://schemas.openxmlformats.org/drawingml/2006/main">
              <a:ext uri="{FF2B5EF4-FFF2-40B4-BE49-F238E27FC236}">
                <a16:creationId xmlns:a16="http://schemas.microsoft.com/office/drawing/2014/main" id="{6D88932D-E5FD-4675-B89C-9660A0F2FF35}"/>
              </a:ext>
            </a:extLst>
          </p:cNvPr>
          <p:cNvSpPr>
            <a:spLocks xmlns:a="http://schemas.openxmlformats.org/drawingml/2006/main" noGrp="1"/>
          </p:cNvSpPr>
          <p:nvPr/>
        </p:nvSpPr>
        <p:spPr>
          <a:xfrm xmlns:a="http://schemas.openxmlformats.org/drawingml/2006/main">
            <a:off x="819150" y="5572125"/>
            <a:ext cx="10382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CC0033"/>
                </a:solidFill>
                <a:latin typeface="MetaPro-Bold"/>
                <a:ea typeface="MetaPro-Bold"/>
                <a:cs typeface="MetaPro-Bold"/>
              </a:defRPr>
            </a:defPPr>
            <a:lvl1pPr>
              <a:defRPr sz="2175">
                <a:solidFill>
                  <a:srgbClr val="CC0033"/>
                </a:solidFill>
                <a:latin typeface="MetaPro-Bold"/>
                <a:ea typeface="MetaPro-Bold"/>
                <a:cs typeface="MetaPro-Bold"/>
              </a:defRPr>
            </a:lvl1pPr>
            <a:lvl2pPr>
              <a:defRPr sz="2175">
                <a:solidFill>
                  <a:srgbClr val="CC0033"/>
                </a:solidFill>
                <a:latin typeface="MetaPro-Bold"/>
                <a:ea typeface="MetaPro-Bold"/>
                <a:cs typeface="MetaPro-Bold"/>
              </a:defRPr>
            </a:lvl2pPr>
            <a:lvl3pPr>
              <a:defRPr sz="2175">
                <a:solidFill>
                  <a:srgbClr val="CC0033"/>
                </a:solidFill>
                <a:latin typeface="MetaPro-Bold"/>
                <a:ea typeface="MetaPro-Bold"/>
                <a:cs typeface="MetaPro-Bold"/>
              </a:defRPr>
            </a:lvl3pPr>
            <a:lvl4pPr>
              <a:defRPr sz="2175">
                <a:solidFill>
                  <a:srgbClr val="CC0033"/>
                </a:solidFill>
                <a:latin typeface="MetaPro-Bold"/>
                <a:ea typeface="MetaPro-Bold"/>
                <a:cs typeface="MetaPro-Bold"/>
              </a:defRPr>
            </a:lvl4pPr>
            <a:lvl5pPr>
              <a:defRPr sz="2175">
                <a:solidFill>
                  <a:srgbClr val="CC0033"/>
                </a:solidFill>
                <a:latin typeface="MetaPro-Bold"/>
                <a:ea typeface="MetaPro-Bold"/>
                <a:cs typeface="MetaPro-Bold"/>
              </a:defRPr>
            </a:lvl5pPr>
            <a:lvl6pPr>
              <a:defRPr sz="2175">
                <a:solidFill>
                  <a:srgbClr val="CC0033"/>
                </a:solidFill>
                <a:latin typeface="MetaPro-Bold"/>
                <a:ea typeface="MetaPro-Bold"/>
                <a:cs typeface="MetaPro-Bold"/>
              </a:defRPr>
            </a:lvl6pPr>
            <a:lvl7pPr>
              <a:defRPr sz="2175">
                <a:solidFill>
                  <a:srgbClr val="CC0033"/>
                </a:solidFill>
                <a:latin typeface="MetaPro-Bold"/>
                <a:ea typeface="MetaPro-Bold"/>
                <a:cs typeface="MetaPro-Bold"/>
              </a:defRPr>
            </a:lvl7pPr>
            <a:lvl8pPr>
              <a:defRPr sz="2175">
                <a:solidFill>
                  <a:srgbClr val="CC0033"/>
                </a:solidFill>
                <a:latin typeface="MetaPro-Bold"/>
                <a:ea typeface="MetaPro-Bold"/>
                <a:cs typeface="MetaPro-Bold"/>
              </a:defRPr>
            </a:lvl8pPr>
            <a:lvl9pPr>
              <a:defRPr sz="2175">
                <a:solidFill>
                  <a:srgbClr val="CC0033"/>
                </a:solidFill>
                <a:latin typeface="MetaPro-Bold"/>
                <a:ea typeface="MetaPro-Bold"/>
                <a:cs typeface="MetaPro-Bold"/>
              </a:defRPr>
            </a:lvl9pPr>
          </a:lstStyle>
          <a:p xmlns:a="http://schemas.openxmlformats.org/drawingml/2006/main">
            <a:pPr>
              <a:defRPr sz="2175">
                <a:solidFill>
                  <a:srgbClr val="CC0033"/>
                </a:solidFill>
                <a:latin typeface="MetaPro-Bold"/>
                <a:ea typeface="MetaPro-Bold"/>
                <a:cs typeface="MetaPro-Bold"/>
              </a:defRPr>
            </a:pPr>
            <a:r>
              <a:rPr sz="2175">
                <a:solidFill>
                  <a:srgbClr val="CC0033"/>
                </a:solidFill>
                <a:latin typeface="MetaPro-Bold"/>
                <a:ea typeface="MetaPro-Bold"/>
                <a:cs typeface="MetaPro-Bold"/>
              </a:rPr>
              <a:t>What makes the response specific? What would you adapt?</a:t>
            </a:r>
          </a:p>
        </p:txBody>
      </p:sp>
      <p:sp>
        <p:nvSpPr>
          <p:cNvPr id="517" name="">
            <a:extLst xmlns:a="http://schemas.openxmlformats.org/drawingml/2006/main">
              <a:ext uri="{FF2B5EF4-FFF2-40B4-BE49-F238E27FC236}">
                <a16:creationId xmlns:a16="http://schemas.microsoft.com/office/drawing/2014/main" id="{41E9ED07-6AFC-4BCB-B60C-B26A6A180F52}"/>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08</a:t>
            </a:r>
          </a:p>
        </p:txBody>
      </p:sp>
    </p:spTree>
    <p:extLst>
      <p:ext uri="{BB962C8B-B14F-4D97-AF65-F5344CB8AC3E}">
        <p14:creationId xmlns:p14="http://schemas.microsoft.com/office/powerpoint/2010/main" val="299186068"/>
      </p:ext>
    </p:extLst>
  </p:cSld>
</p:sld>
</file>

<file path=ppt/slides/slide9.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271BFABD-14BF-4E25-A195-4CBBF2D3355D}"/>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D86A9729-B995-45B2-BDED-84FDC3FC7BF0}"/>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Feedback and revision</a:t>
            </a:r>
          </a:p>
        </p:txBody>
      </p:sp>
      <p:sp>
        <p:nvSpPr>
          <p:cNvPr id="20" name="Object 20">
            <a:extLst xmlns:a="http://schemas.openxmlformats.org/drawingml/2006/main">
              <a:ext uri="{FF2B5EF4-FFF2-40B4-BE49-F238E27FC236}">
                <a16:creationId xmlns:a16="http://schemas.microsoft.com/office/drawing/2014/main" id="{61281910-5D82-46DB-A3A4-E72F86C59AD0}"/>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IS CLEAR</a:t>
            </a:r>
          </a:p>
        </p:txBody>
      </p:sp>
      <p:sp>
        <p:nvSpPr>
          <p:cNvPr id="21" name="Object 21">
            <a:extLst xmlns:a="http://schemas.openxmlformats.org/drawingml/2006/main">
              <a:ext uri="{FF2B5EF4-FFF2-40B4-BE49-F238E27FC236}">
                <a16:creationId xmlns:a16="http://schemas.microsoft.com/office/drawing/2014/main" id="{CC374A49-E2ED-49DB-BC27-3F21B660D6F0}"/>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Name one specific detail that supports the response.</a:t>
            </a:r>
          </a:p>
        </p:txBody>
      </p:sp>
      <p:sp>
        <p:nvSpPr>
          <p:cNvPr id="22" name="Object 22">
            <a:extLst xmlns:a="http://schemas.openxmlformats.org/drawingml/2006/main">
              <a:ext uri="{FF2B5EF4-FFF2-40B4-BE49-F238E27FC236}">
                <a16:creationId xmlns:a16="http://schemas.microsoft.com/office/drawing/2014/main" id="{F28731B2-E943-42FD-8EFA-186F77918E13}"/>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NEEDS WORK</a:t>
            </a:r>
          </a:p>
        </p:txBody>
      </p:sp>
      <p:sp>
        <p:nvSpPr>
          <p:cNvPr id="23" name="Object 23">
            <a:extLst xmlns:a="http://schemas.openxmlformats.org/drawingml/2006/main">
              <a:ext uri="{FF2B5EF4-FFF2-40B4-BE49-F238E27FC236}">
                <a16:creationId xmlns:a16="http://schemas.microsoft.com/office/drawing/2014/main" id="{F7076967-FBE9-4509-AF16-17A28830FD6A}"/>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Identify one missing piece or unsupported assumption.</a:t>
            </a:r>
          </a:p>
        </p:txBody>
      </p:sp>
      <p:sp>
        <p:nvSpPr>
          <p:cNvPr id="24" name="Object 24">
            <a:extLst xmlns:a="http://schemas.openxmlformats.org/drawingml/2006/main">
              <a:ext uri="{FF2B5EF4-FFF2-40B4-BE49-F238E27FC236}">
                <a16:creationId xmlns:a16="http://schemas.microsoft.com/office/drawing/2014/main" id="{E5A50A74-0277-4AC0-AF46-ADECB59E4156}"/>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WHAT CHANGES</a:t>
            </a:r>
          </a:p>
        </p:txBody>
      </p:sp>
      <p:sp>
        <p:nvSpPr>
          <p:cNvPr id="25" name="Object 25">
            <a:extLst xmlns:a="http://schemas.openxmlformats.org/drawingml/2006/main">
              <a:ext uri="{FF2B5EF4-FFF2-40B4-BE49-F238E27FC236}">
                <a16:creationId xmlns:a16="http://schemas.microsoft.com/office/drawing/2014/main" id="{F55C0659-6361-4801-9323-11C427D6EEF2}"/>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Agree on one revision, then try again.</a:t>
            </a:r>
          </a:p>
        </p:txBody>
      </p:sp>
      <p:pic>
        <p:nvPicPr>
          <p:cNvPr id="513" name="">
            <a:extLst xmlns:a="http://schemas.openxmlformats.org/drawingml/2006/main">
              <a:ext uri="{FF2B5EF4-FFF2-40B4-BE49-F238E27FC236}">
                <a16:creationId xmlns:a16="http://schemas.microsoft.com/office/drawing/2014/main" id="{FA3AB65A-164F-464E-8579-646A1008DE3D}"/>
              </a:ext>
            </a:extLst>
          </p:cNvPr>
          <p:cNvPicPr>
            <a:picLocks xmlns:a="http://schemas.openxmlformats.org/drawingml/2006/main" noChangeAspect="1"/>
          </p:cNvPicPr>
          <p:nvPr/>
        </p:nvPicPr>
        <p:blipFill>
          <a:blip xmlns:r="http://schemas.openxmlformats.org/officeDocument/2006/relationships" xmlns:a="http://schemas.openxmlformats.org/drawingml/2006/main" r:embed="R662c8ba507e14f99"/>
          <a:srcRect xmlns:a="http://schemas.openxmlformats.org/drawingml/2006/main" l="0" t="1347" r="0" b="1347"/>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8C285DA3-A13B-40C2-8D7E-E2422421DE5A}"/>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09</a:t>
            </a:r>
          </a:p>
        </p:txBody>
      </p:sp>
    </p:spTree>
    <p:extLst>
      <p:ext uri="{BB962C8B-B14F-4D97-AF65-F5344CB8AC3E}">
        <p14:creationId xmlns:p14="http://schemas.microsoft.com/office/powerpoint/2010/main" val="107735947"/>
      </p:ext>
    </p:extLst>
  </p:cSld>
</p:sld>
</file>

<file path=ppt/slides/slide10.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D55D84D3-62A6-4AD7-BC17-40671040A000}"/>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5D124C1B-9B01-4BFD-BAB5-2A28778D18E2}"/>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933DBC37-DFBD-4766-B946-DCC74154F69A}"/>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Both partners get a second attempt</a:t>
            </a:r>
          </a:p>
        </p:txBody>
      </p:sp>
      <p:sp>
        <p:nvSpPr>
          <p:cNvPr id="18" name="Object 18">
            <a:extLst xmlns:a="http://schemas.openxmlformats.org/drawingml/2006/main">
              <a:ext uri="{FF2B5EF4-FFF2-40B4-BE49-F238E27FC236}">
                <a16:creationId xmlns:a16="http://schemas.microsoft.com/office/drawing/2014/main" id="{7B160988-0C69-43D2-B83D-7419F218E62C}"/>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ROUND ONE</a:t>
            </a:r>
          </a:p>
        </p:txBody>
      </p:sp>
      <p:sp>
        <p:nvSpPr>
          <p:cNvPr id="19" name="Object 19">
            <a:extLst xmlns:a="http://schemas.openxmlformats.org/drawingml/2006/main">
              <a:ext uri="{FF2B5EF4-FFF2-40B4-BE49-F238E27FC236}">
                <a16:creationId xmlns:a16="http://schemas.microsoft.com/office/drawing/2014/main" id="{D6C110D1-A012-467A-A99F-90CF342A041B}"/>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Partner A explains or role-plays. Partner B gives specific feedback.</a:t>
            </a:r>
          </a:p>
        </p:txBody>
      </p:sp>
      <p:sp>
        <p:nvSpPr>
          <p:cNvPr id="20" name="Object 20">
            <a:extLst xmlns:a="http://schemas.openxmlformats.org/drawingml/2006/main">
              <a:ext uri="{FF2B5EF4-FFF2-40B4-BE49-F238E27FC236}">
                <a16:creationId xmlns:a16="http://schemas.microsoft.com/office/drawing/2014/main" id="{0780FA21-0666-470B-AB08-16A385CF5CCB}"/>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SWAP ROLES</a:t>
            </a:r>
          </a:p>
        </p:txBody>
      </p:sp>
      <p:sp>
        <p:nvSpPr>
          <p:cNvPr id="21" name="Object 21">
            <a:extLst xmlns:a="http://schemas.openxmlformats.org/drawingml/2006/main">
              <a:ext uri="{FF2B5EF4-FFF2-40B4-BE49-F238E27FC236}">
                <a16:creationId xmlns:a16="http://schemas.microsoft.com/office/drawing/2014/main" id="{87D5F34D-DC98-4A28-AD8D-AB5D8038F2FC}"/>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Partner B explains or role-plays. Partner A gives feedback.</a:t>
            </a:r>
          </a:p>
        </p:txBody>
      </p:sp>
      <p:sp>
        <p:nvSpPr>
          <p:cNvPr id="22" name="Object 22">
            <a:extLst xmlns:a="http://schemas.openxmlformats.org/drawingml/2006/main">
              <a:ext uri="{FF2B5EF4-FFF2-40B4-BE49-F238E27FC236}">
                <a16:creationId xmlns:a16="http://schemas.microsoft.com/office/drawing/2014/main" id="{D8C814AA-34F7-46CB-8ABD-245D015136F3}"/>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REVISE AND RETRY</a:t>
            </a:r>
          </a:p>
        </p:txBody>
      </p:sp>
      <p:sp>
        <p:nvSpPr>
          <p:cNvPr id="23" name="Object 23">
            <a:extLst xmlns:a="http://schemas.openxmlformats.org/drawingml/2006/main">
              <a:ext uri="{FF2B5EF4-FFF2-40B4-BE49-F238E27FC236}">
                <a16:creationId xmlns:a16="http://schemas.microsoft.com/office/drawing/2014/main" id="{1B054DAB-76A6-46EA-A862-F9A44B2BEF5B}"/>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Both apply one suggestion and repeat the key response.</a:t>
            </a:r>
          </a:p>
        </p:txBody>
      </p:sp>
      <p:sp>
        <p:nvSpPr>
          <p:cNvPr id="712" name="Object 17">
            <a:extLst xmlns:a="http://schemas.openxmlformats.org/drawingml/2006/main">
              <a:ext uri="{FF2B5EF4-FFF2-40B4-BE49-F238E27FC236}">
                <a16:creationId xmlns:a16="http://schemas.microsoft.com/office/drawing/2014/main" id="{14223FE8-070B-4505-9913-E6C880D9649F}"/>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9805F34F-B4F7-41FE-8D97-B2A5024EB5EA}"/>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AB93AED7-FFB1-49DE-ABB4-04B169C398EA}"/>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CEA77364-7573-4922-AA9A-6976292FEBAC}"/>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10</a:t>
            </a:r>
          </a:p>
        </p:txBody>
      </p:sp>
    </p:spTree>
    <p:extLst>
      <p:ext uri="{BB962C8B-B14F-4D97-AF65-F5344CB8AC3E}">
        <p14:creationId xmlns:p14="http://schemas.microsoft.com/office/powerpoint/2010/main" val="900532685"/>
      </p:ext>
    </p:extLst>
  </p:cSld>
</p:sld>
</file>

<file path=ppt/slides/slide1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DCD88D1B-BFA8-4CDA-87A4-C82B60C2C894}"/>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ACD82DE7-67A0-4308-94A1-772FC7B6A6AB}"/>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1</a:t>
            </a:r>
          </a:p>
        </p:txBody>
      </p:sp>
      <p:sp>
        <p:nvSpPr>
          <p:cNvPr id="515" name="">
            <a:extLst xmlns:a="http://schemas.openxmlformats.org/drawingml/2006/main">
              <a:ext uri="{FF2B5EF4-FFF2-40B4-BE49-F238E27FC236}">
                <a16:creationId xmlns:a16="http://schemas.microsoft.com/office/drawing/2014/main" id="{E9469549-D686-428D-B575-E8C3FA260FE9}"/>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What does occupational median pay tell you?</a:t>
            </a:r>
          </a:p>
        </p:txBody>
      </p:sp>
      <p:sp>
        <p:nvSpPr>
          <p:cNvPr id="516" name="">
            <a:extLst xmlns:a="http://schemas.openxmlformats.org/drawingml/2006/main">
              <a:ext uri="{FF2B5EF4-FFF2-40B4-BE49-F238E27FC236}">
                <a16:creationId xmlns:a16="http://schemas.microsoft.com/office/drawing/2014/main" id="{4F9FDC2E-B29D-42D9-9477-C8FB9C9A7603}"/>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C87957E2-6F71-4A0B-AE37-B4D49200B003}"/>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Your guaranteed offer</a:t>
            </a:r>
          </a:p>
        </p:txBody>
      </p:sp>
      <p:sp>
        <p:nvSpPr>
          <p:cNvPr id="518" name="">
            <a:extLst xmlns:a="http://schemas.openxmlformats.org/drawingml/2006/main">
              <a:ext uri="{FF2B5EF4-FFF2-40B4-BE49-F238E27FC236}">
                <a16:creationId xmlns:a16="http://schemas.microsoft.com/office/drawing/2014/main" id="{2DB5AB20-DF21-43A7-8B86-FF3AF3579836}"/>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9F3AAB3B-AA35-450C-AF62-3C5C28AECBD4}"/>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Typical starting pay for every graduate</a:t>
            </a:r>
          </a:p>
        </p:txBody>
      </p:sp>
      <p:sp>
        <p:nvSpPr>
          <p:cNvPr id="520" name="">
            <a:extLst xmlns:a="http://schemas.openxmlformats.org/drawingml/2006/main">
              <a:ext uri="{FF2B5EF4-FFF2-40B4-BE49-F238E27FC236}">
                <a16:creationId xmlns:a16="http://schemas.microsoft.com/office/drawing/2014/main" id="{732ED196-9884-4024-9B0A-DCE27DD8D296}"/>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180E4C2B-0E90-406A-9BA2-8B7915EA7AA3}"/>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population statistic whose context needs checking</a:t>
            </a:r>
          </a:p>
        </p:txBody>
      </p:sp>
      <p:sp>
        <p:nvSpPr>
          <p:cNvPr id="522" name="">
            <a:extLst xmlns:a="http://schemas.openxmlformats.org/drawingml/2006/main">
              <a:ext uri="{FF2B5EF4-FFF2-40B4-BE49-F238E27FC236}">
                <a16:creationId xmlns:a16="http://schemas.microsoft.com/office/drawing/2014/main" id="{65DE07CD-ED21-4D74-AB29-60225A1AFBAC}"/>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C35F3E7E-F9CB-4669-9279-054B7B4027A8}"/>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required salary for every employer</a:t>
            </a:r>
          </a:p>
        </p:txBody>
      </p:sp>
      <p:sp>
        <p:nvSpPr>
          <p:cNvPr id="524" name="">
            <a:extLst xmlns:a="http://schemas.openxmlformats.org/drawingml/2006/main">
              <a:ext uri="{FF2B5EF4-FFF2-40B4-BE49-F238E27FC236}">
                <a16:creationId xmlns:a16="http://schemas.microsoft.com/office/drawing/2014/main" id="{570B1E01-2944-43BE-8F96-93B097CAD0F3}"/>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11</a:t>
            </a:r>
          </a:p>
        </p:txBody>
      </p:sp>
    </p:spTree>
    <p:extLst>
      <p:ext uri="{BB962C8B-B14F-4D97-AF65-F5344CB8AC3E}">
        <p14:creationId xmlns:p14="http://schemas.microsoft.com/office/powerpoint/2010/main" val="299186068"/>
      </p:ext>
    </p:extLst>
  </p:cSld>
</p:sld>
</file>

<file path=ppt/slides/slide12.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DCD88D1B-BFA8-4CDA-87A4-C82B60C2C894}"/>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ACD82DE7-67A0-4308-94A1-772FC7B6A6AB}"/>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2</a:t>
            </a:r>
          </a:p>
        </p:txBody>
      </p:sp>
      <p:sp>
        <p:nvSpPr>
          <p:cNvPr id="515" name="">
            <a:extLst xmlns:a="http://schemas.openxmlformats.org/drawingml/2006/main">
              <a:ext uri="{FF2B5EF4-FFF2-40B4-BE49-F238E27FC236}">
                <a16:creationId xmlns:a16="http://schemas.microsoft.com/office/drawing/2014/main" id="{BAB02C79-DD06-448E-9534-CEB4FD70BDB4}"/>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is a stronger exploration question?</a:t>
            </a:r>
          </a:p>
        </p:txBody>
      </p:sp>
      <p:sp>
        <p:nvSpPr>
          <p:cNvPr id="516" name="">
            <a:extLst xmlns:a="http://schemas.openxmlformats.org/drawingml/2006/main">
              <a:ext uri="{FF2B5EF4-FFF2-40B4-BE49-F238E27FC236}">
                <a16:creationId xmlns:a16="http://schemas.microsoft.com/office/drawing/2014/main" id="{2679EA53-E41D-4ABD-A4A1-6AB59EB90418}"/>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2B5CDC38-279F-49CC-8599-A0D66BA01B13}"/>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What are daily tasks and different preparation routes?</a:t>
            </a:r>
          </a:p>
        </p:txBody>
      </p:sp>
      <p:sp>
        <p:nvSpPr>
          <p:cNvPr id="518" name="">
            <a:extLst xmlns:a="http://schemas.openxmlformats.org/drawingml/2006/main">
              <a:ext uri="{FF2B5EF4-FFF2-40B4-BE49-F238E27FC236}">
                <a16:creationId xmlns:a16="http://schemas.microsoft.com/office/drawing/2014/main" id="{26772961-7185-4E62-BA69-0EC457897AC2}"/>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79B9199D-6BC9-42E0-9D41-28FCBCEA3F01}"/>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Which career should everyone choose?</a:t>
            </a:r>
          </a:p>
        </p:txBody>
      </p:sp>
      <p:sp>
        <p:nvSpPr>
          <p:cNvPr id="520" name="">
            <a:extLst xmlns:a="http://schemas.openxmlformats.org/drawingml/2006/main">
              <a:ext uri="{FF2B5EF4-FFF2-40B4-BE49-F238E27FC236}">
                <a16:creationId xmlns:a16="http://schemas.microsoft.com/office/drawing/2014/main" id="{EA95E95A-6941-4205-999A-B65BF0540B59}"/>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1FF1D35E-EEBC-4BCA-AC79-AEF15991CA17}"/>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Can you guarantee I will be hired?</a:t>
            </a:r>
          </a:p>
        </p:txBody>
      </p:sp>
      <p:sp>
        <p:nvSpPr>
          <p:cNvPr id="522" name="">
            <a:extLst xmlns:a="http://schemas.openxmlformats.org/drawingml/2006/main">
              <a:ext uri="{FF2B5EF4-FFF2-40B4-BE49-F238E27FC236}">
                <a16:creationId xmlns:a16="http://schemas.microsoft.com/office/drawing/2014/main" id="{243E2195-CD8A-4B2B-ADC9-4DC8C903FCBB}"/>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B373BAED-0709-4C0D-9E49-07DCDFFCE40D}"/>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Which major prevents all career changes?</a:t>
            </a:r>
          </a:p>
        </p:txBody>
      </p:sp>
      <p:sp>
        <p:nvSpPr>
          <p:cNvPr id="524" name="">
            <a:extLst xmlns:a="http://schemas.openxmlformats.org/drawingml/2006/main">
              <a:ext uri="{FF2B5EF4-FFF2-40B4-BE49-F238E27FC236}">
                <a16:creationId xmlns:a16="http://schemas.microsoft.com/office/drawing/2014/main" id="{5D859672-6F18-4091-8B04-98E6EBE7B4A6}"/>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12</a:t>
            </a:r>
          </a:p>
        </p:txBody>
      </p:sp>
    </p:spTree>
    <p:extLst>
      <p:ext uri="{BB962C8B-B14F-4D97-AF65-F5344CB8AC3E}">
        <p14:creationId xmlns:p14="http://schemas.microsoft.com/office/powerpoint/2010/main" val="299186068"/>
      </p:ext>
    </p:extLst>
  </p:cSld>
</p:sld>
</file>

<file path=ppt/slides/slide1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DCD88D1B-BFA8-4CDA-87A4-C82B60C2C894}"/>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ACD82DE7-67A0-4308-94A1-772FC7B6A6AB}"/>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3</a:t>
            </a:r>
          </a:p>
        </p:txBody>
      </p:sp>
      <p:sp>
        <p:nvSpPr>
          <p:cNvPr id="515" name="">
            <a:extLst xmlns:a="http://schemas.openxmlformats.org/drawingml/2006/main">
              <a:ext uri="{FF2B5EF4-FFF2-40B4-BE49-F238E27FC236}">
                <a16:creationId xmlns:a16="http://schemas.microsoft.com/office/drawing/2014/main" id="{B4F394FF-4BBC-40BA-BA0A-BF858C8EF475}"/>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How should academic routes be checked?</a:t>
            </a:r>
          </a:p>
        </p:txBody>
      </p:sp>
      <p:sp>
        <p:nvSpPr>
          <p:cNvPr id="516" name="">
            <a:extLst xmlns:a="http://schemas.openxmlformats.org/drawingml/2006/main">
              <a:ext uri="{FF2B5EF4-FFF2-40B4-BE49-F238E27FC236}">
                <a16:creationId xmlns:a16="http://schemas.microsoft.com/office/drawing/2014/main" id="{73B2439C-6EC5-47E1-8E3B-4AA8906C399F}"/>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7045AD01-BA21-4B76-953D-72E7DAA6F817}"/>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Assume one title means one major</a:t>
            </a:r>
          </a:p>
        </p:txBody>
      </p:sp>
      <p:sp>
        <p:nvSpPr>
          <p:cNvPr id="518" name="">
            <a:extLst xmlns:a="http://schemas.openxmlformats.org/drawingml/2006/main">
              <a:ext uri="{FF2B5EF4-FFF2-40B4-BE49-F238E27FC236}">
                <a16:creationId xmlns:a16="http://schemas.microsoft.com/office/drawing/2014/main" id="{2EF8244C-5A29-4D3C-B61E-62D20FE3F1BE}"/>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F48A647B-1902-41C4-BC90-F4FDEC97A02B}"/>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Use official requirements and academic advising</a:t>
            </a:r>
          </a:p>
        </p:txBody>
      </p:sp>
      <p:sp>
        <p:nvSpPr>
          <p:cNvPr id="520" name="">
            <a:extLst xmlns:a="http://schemas.openxmlformats.org/drawingml/2006/main">
              <a:ext uri="{FF2B5EF4-FFF2-40B4-BE49-F238E27FC236}">
                <a16:creationId xmlns:a16="http://schemas.microsoft.com/office/drawing/2014/main" id="{E02F99DD-0A25-4C26-B5E2-858537A7D654}"/>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6718CAF1-C839-49D6-A7C2-AD31987214A5}"/>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Trust an unsourced social post</a:t>
            </a:r>
          </a:p>
        </p:txBody>
      </p:sp>
      <p:sp>
        <p:nvSpPr>
          <p:cNvPr id="522" name="">
            <a:extLst xmlns:a="http://schemas.openxmlformats.org/drawingml/2006/main">
              <a:ext uri="{FF2B5EF4-FFF2-40B4-BE49-F238E27FC236}">
                <a16:creationId xmlns:a16="http://schemas.microsoft.com/office/drawing/2014/main" id="{2CADFA66-6E03-45C4-AC5E-423672A4CCF9}"/>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5741B10F-EC6A-455D-A488-C3D0654B2026}"/>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Choose solely by an occupation image</a:t>
            </a:r>
          </a:p>
        </p:txBody>
      </p:sp>
      <p:sp>
        <p:nvSpPr>
          <p:cNvPr id="524" name="">
            <a:extLst xmlns:a="http://schemas.openxmlformats.org/drawingml/2006/main">
              <a:ext uri="{FF2B5EF4-FFF2-40B4-BE49-F238E27FC236}">
                <a16:creationId xmlns:a16="http://schemas.microsoft.com/office/drawing/2014/main" id="{EA8D0C4F-8AA9-434A-8907-FCA79BFC374D}"/>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13</a:t>
            </a:r>
          </a:p>
        </p:txBody>
      </p:sp>
    </p:spTree>
    <p:extLst>
      <p:ext uri="{BB962C8B-B14F-4D97-AF65-F5344CB8AC3E}">
        <p14:creationId xmlns:p14="http://schemas.microsoft.com/office/powerpoint/2010/main" val="299186068"/>
      </p:ext>
    </p:extLst>
  </p:cSld>
</p:sld>
</file>

<file path=ppt/slides/slide1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DCD88D1B-BFA8-4CDA-87A4-C82B60C2C894}"/>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ACD82DE7-67A0-4308-94A1-772FC7B6A6AB}"/>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4</a:t>
            </a:r>
          </a:p>
        </p:txBody>
      </p:sp>
      <p:sp>
        <p:nvSpPr>
          <p:cNvPr id="515" name="">
            <a:extLst xmlns:a="http://schemas.openxmlformats.org/drawingml/2006/main">
              <a:ext uri="{FF2B5EF4-FFF2-40B4-BE49-F238E27FC236}">
                <a16:creationId xmlns:a16="http://schemas.microsoft.com/office/drawing/2014/main" id="{D3E28A74-3678-4CCD-BB03-1D4CF2880CF0}"/>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What makes exploration iterative?</a:t>
            </a:r>
          </a:p>
        </p:txBody>
      </p:sp>
      <p:sp>
        <p:nvSpPr>
          <p:cNvPr id="516" name="">
            <a:extLst xmlns:a="http://schemas.openxmlformats.org/drawingml/2006/main">
              <a:ext uri="{FF2B5EF4-FFF2-40B4-BE49-F238E27FC236}">
                <a16:creationId xmlns:a16="http://schemas.microsoft.com/office/drawing/2014/main" id="{B7C6A882-268B-4D0D-99C6-82AC0B9AE85C}"/>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A72422C6-3BDC-4536-8050-8A301FB238F0}"/>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Never revisiting a choice</a:t>
            </a:r>
          </a:p>
        </p:txBody>
      </p:sp>
      <p:sp>
        <p:nvSpPr>
          <p:cNvPr id="518" name="">
            <a:extLst xmlns:a="http://schemas.openxmlformats.org/drawingml/2006/main">
              <a:ext uri="{FF2B5EF4-FFF2-40B4-BE49-F238E27FC236}">
                <a16:creationId xmlns:a16="http://schemas.microsoft.com/office/drawing/2014/main" id="{68018F3F-C957-46EC-BAA8-04579F5E89DD}"/>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B1C48FD5-0711-46F3-B2D0-DE839209D338}"/>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Waiting for total certainty</a:t>
            </a:r>
          </a:p>
        </p:txBody>
      </p:sp>
      <p:sp>
        <p:nvSpPr>
          <p:cNvPr id="520" name="">
            <a:extLst xmlns:a="http://schemas.openxmlformats.org/drawingml/2006/main">
              <a:ext uri="{FF2B5EF4-FFF2-40B4-BE49-F238E27FC236}">
                <a16:creationId xmlns:a16="http://schemas.microsoft.com/office/drawing/2014/main" id="{5CB34FDD-0E7C-4145-B217-2F9CA020E5CF}"/>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01233D07-B4CA-43A3-915B-AA24EFD71B85}"/>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Collecting facts without reflection</a:t>
            </a:r>
          </a:p>
        </p:txBody>
      </p:sp>
      <p:sp>
        <p:nvSpPr>
          <p:cNvPr id="522" name="">
            <a:extLst xmlns:a="http://schemas.openxmlformats.org/drawingml/2006/main">
              <a:ext uri="{FF2B5EF4-FFF2-40B4-BE49-F238E27FC236}">
                <a16:creationId xmlns:a16="http://schemas.microsoft.com/office/drawing/2014/main" id="{2939EF7C-17B4-4ADE-97B4-F473D8309B1F}"/>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C6CC428E-E5FF-4826-9FB9-F4125BF7EFD1}"/>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Testing an assumption and revising after new evidence</a:t>
            </a:r>
          </a:p>
        </p:txBody>
      </p:sp>
      <p:sp>
        <p:nvSpPr>
          <p:cNvPr id="524" name="">
            <a:extLst xmlns:a="http://schemas.openxmlformats.org/drawingml/2006/main">
              <a:ext uri="{FF2B5EF4-FFF2-40B4-BE49-F238E27FC236}">
                <a16:creationId xmlns:a16="http://schemas.microsoft.com/office/drawing/2014/main" id="{5BCB0FA2-4F24-4DA7-B03E-CB273CE5A06A}"/>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14</a:t>
            </a:r>
          </a:p>
        </p:txBody>
      </p:sp>
    </p:spTree>
    <p:extLst>
      <p:ext uri="{BB962C8B-B14F-4D97-AF65-F5344CB8AC3E}">
        <p14:creationId xmlns:p14="http://schemas.microsoft.com/office/powerpoint/2010/main" val="299186068"/>
      </p:ext>
    </p:extLst>
  </p:cSld>
</p:sld>
</file>

<file path=ppt/slides/slide15.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F90F4E38-1CAC-4BE9-895D-898812B16103}"/>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An adaptation challenge</a:t>
            </a:r>
          </a:p>
        </p:txBody>
      </p:sp>
      <p:sp>
        <p:nvSpPr>
          <p:cNvPr id="7" name="">
            <a:extLst xmlns:a="http://schemas.openxmlformats.org/drawingml/2006/main">
              <a:ext uri="{FF2B5EF4-FFF2-40B4-BE49-F238E27FC236}">
                <a16:creationId xmlns:a16="http://schemas.microsoft.com/office/drawing/2014/main" id="{049CAB09-94CC-40B3-9ABE-EBDBFD7E9D3F}"/>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A conversation reveals that your preferred route differs from your assumptions. How will you revise the comparison?</a:t>
            </a:r>
          </a:p>
        </p:txBody>
      </p:sp>
      <p:sp>
        <p:nvSpPr>
          <p:cNvPr id="8" name="">
            <a:extLst xmlns:a="http://schemas.openxmlformats.org/drawingml/2006/main">
              <a:ext uri="{FF2B5EF4-FFF2-40B4-BE49-F238E27FC236}">
                <a16:creationId xmlns:a16="http://schemas.microsoft.com/office/drawing/2014/main" id="{EED2DA32-58EC-430D-A94B-EA4EA745A856}"/>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Explain what you would change and why. Then revise your plan.</a:t>
            </a:r>
          </a:p>
        </p:txBody>
      </p:sp>
    </p:spTree>
    <p:extLst>
      <p:ext uri="{BB962C8B-B14F-4D97-AF65-F5344CB8AC3E}">
        <p14:creationId xmlns:p14="http://schemas.microsoft.com/office/powerpoint/2010/main" val="1455352837"/>
      </p:ext>
    </p:extLst>
  </p:cSld>
</p:sld>
</file>

<file path=ppt/slides/slide1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B4451A05-975F-4F78-B9A1-12B6D42ADE6B}"/>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A62DBF76-8DCA-47F8-8ABC-C64E17F2BAE2}"/>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1FD5DA76-D108-4CE3-83E9-36D8A2BF8121}"/>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9F30F458-21D8-4251-9F9E-29FF1EDAB85A}"/>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35484D9E-56FC-45EF-80AC-83B6FB0F4E1B}"/>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revision</a:t>
            </a:r>
          </a:p>
        </p:txBody>
      </p:sp>
      <p:sp>
        <p:nvSpPr>
          <p:cNvPr id="22" name="Object 22">
            <a:extLst xmlns:a="http://schemas.openxmlformats.org/drawingml/2006/main">
              <a:ext uri="{FF2B5EF4-FFF2-40B4-BE49-F238E27FC236}">
                <a16:creationId xmlns:a16="http://schemas.microsoft.com/office/drawing/2014/main" id="{83027FAA-CC29-4C65-8BAB-E80AF8E25233}"/>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improved after feedback?</a:t>
            </a:r>
          </a:p>
        </p:txBody>
      </p:sp>
      <p:sp>
        <p:nvSpPr>
          <p:cNvPr id="23" name="Object 23">
            <a:extLst xmlns:a="http://schemas.openxmlformats.org/drawingml/2006/main">
              <a:ext uri="{FF2B5EF4-FFF2-40B4-BE49-F238E27FC236}">
                <a16:creationId xmlns:a16="http://schemas.microsoft.com/office/drawing/2014/main" id="{7DAF1724-EE67-4EAF-BD45-49FE1E3C2484}"/>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action</a:t>
            </a:r>
          </a:p>
        </p:txBody>
      </p:sp>
      <p:sp>
        <p:nvSpPr>
          <p:cNvPr id="24" name="Object 24">
            <a:extLst xmlns:a="http://schemas.openxmlformats.org/drawingml/2006/main">
              <a:ext uri="{FF2B5EF4-FFF2-40B4-BE49-F238E27FC236}">
                <a16:creationId xmlns:a16="http://schemas.microsoft.com/office/drawing/2014/main" id="{D5C1A15F-F728-4E8D-9E3F-D76018811547}"/>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specific step will you take?</a:t>
            </a:r>
          </a:p>
        </p:txBody>
      </p:sp>
      <p:sp>
        <p:nvSpPr>
          <p:cNvPr id="25" name="Object 25">
            <a:extLst xmlns:a="http://schemas.openxmlformats.org/drawingml/2006/main">
              <a:ext uri="{FF2B5EF4-FFF2-40B4-BE49-F238E27FC236}">
                <a16:creationId xmlns:a16="http://schemas.microsoft.com/office/drawing/2014/main" id="{ABCF86CC-8ECA-4DFF-9D64-C10C527597D5}"/>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Your check</a:t>
            </a:r>
          </a:p>
        </p:txBody>
      </p:sp>
      <p:sp>
        <p:nvSpPr>
          <p:cNvPr id="26" name="Object 26">
            <a:extLst xmlns:a="http://schemas.openxmlformats.org/drawingml/2006/main">
              <a:ext uri="{FF2B5EF4-FFF2-40B4-BE49-F238E27FC236}">
                <a16:creationId xmlns:a16="http://schemas.microsoft.com/office/drawing/2014/main" id="{6AADF492-F736-4D81-A3D0-D7BF9FA67337}"/>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When will you review it, and what will you look for?</a:t>
            </a:r>
          </a:p>
        </p:txBody>
      </p:sp>
      <p:sp>
        <p:nvSpPr>
          <p:cNvPr id="27" name="Object 27">
            <a:extLst xmlns:a="http://schemas.openxmlformats.org/drawingml/2006/main">
              <a:ext uri="{FF2B5EF4-FFF2-40B4-BE49-F238E27FC236}">
                <a16:creationId xmlns:a16="http://schemas.microsoft.com/office/drawing/2014/main" id="{969D01E5-B7AD-412A-9B5F-85D60C47063E}"/>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pPr>
            <a:r>
              <a:rPr sz="2300" b="1" i="0">
                <a:solidFill>
                  <a:srgbClr val="CC0033"/>
                </a:solidFill>
                <a:latin typeface="MetaPro-Bold"/>
                <a:ea typeface="MetaPro-Bold"/>
                <a:cs typeface="MetaPro-Bold"/>
              </a:rPr>
              <a:t/>
            </a:r>
          </a:p>
        </p:txBody>
      </p:sp>
      <p:sp>
        <p:nvSpPr>
          <p:cNvPr id="28" name="Object 28">
            <a:extLst xmlns:a="http://schemas.openxmlformats.org/drawingml/2006/main">
              <a:ext uri="{FF2B5EF4-FFF2-40B4-BE49-F238E27FC236}">
                <a16:creationId xmlns:a16="http://schemas.microsoft.com/office/drawing/2014/main" id="{5E7DC246-FE83-4F81-A554-071A746B848C}"/>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pPr>
            <a:r>
              <a:rPr sz="2200" b="0" i="0">
                <a:solidFill>
                  <a:srgbClr val="171717"/>
                </a:solidFill>
                <a:latin typeface="MetaPro-Book"/>
                <a:ea typeface="MetaPro-Book"/>
                <a:cs typeface="MetaPro-Book"/>
              </a:rPr>
              <a:t/>
            </a:r>
          </a:p>
        </p:txBody>
      </p:sp>
      <p:sp>
        <p:nvSpPr>
          <p:cNvPr id="20" name="Object 20">
            <a:extLst xmlns:a="http://schemas.openxmlformats.org/drawingml/2006/main">
              <a:ext uri="{FF2B5EF4-FFF2-40B4-BE49-F238E27FC236}">
                <a16:creationId xmlns:a16="http://schemas.microsoft.com/office/drawing/2014/main" id="{83BF5AAB-22FB-410B-B960-B29D29F4DE13}"/>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Your next step</a:t>
            </a:r>
          </a:p>
        </p:txBody>
      </p:sp>
      <p:sp>
        <p:nvSpPr>
          <p:cNvPr id="516" name="">
            <a:extLst xmlns:a="http://schemas.openxmlformats.org/drawingml/2006/main">
              <a:ext uri="{FF2B5EF4-FFF2-40B4-BE49-F238E27FC236}">
                <a16:creationId xmlns:a16="http://schemas.microsoft.com/office/drawing/2014/main" id="{AFE7C764-1BC6-47FB-BF51-31ACA41AAF6B}"/>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16</a:t>
            </a:r>
          </a:p>
        </p:txBody>
      </p:sp>
    </p:spTree>
    <p:extLst>
      <p:ext uri="{BB962C8B-B14F-4D97-AF65-F5344CB8AC3E}">
        <p14:creationId xmlns:p14="http://schemas.microsoft.com/office/powerpoint/2010/main" val="2061957542"/>
      </p:ext>
    </p:extLst>
  </p:cSld>
</p:sld>
</file>

<file path=ppt/slides/slide1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DCD88D1B-BFA8-4CDA-87A4-C82B60C2C894}"/>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ACD82DE7-67A0-4308-94A1-772FC7B6A6AB}"/>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Resources for your next step</a:t>
            </a:r>
          </a:p>
        </p:txBody>
      </p:sp>
      <p:sp>
        <p:nvSpPr>
          <p:cNvPr id="515" name="">
            <a:extLst xmlns:a="http://schemas.openxmlformats.org/drawingml/2006/main">
              <a:ext uri="{FF2B5EF4-FFF2-40B4-BE49-F238E27FC236}">
                <a16:creationId xmlns:a16="http://schemas.microsoft.com/office/drawing/2014/main" id="{379B7B82-C1A2-4E63-9DF6-2685F12EA3E3}"/>
              </a:ext>
            </a:extLst>
          </p:cNvPr>
          <p:cNvSpPr>
            <a:spLocks xmlns:a="http://schemas.openxmlformats.org/drawingml/2006/main" noGrp="1"/>
          </p:cNvSpPr>
          <p:nvPr/>
        </p:nvSpPr>
        <p:spPr>
          <a:xfrm xmlns:a="http://schemas.openxmlformats.org/drawingml/2006/main">
            <a:off x="771525" y="22383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01</a:t>
            </a:r>
          </a:p>
        </p:txBody>
      </p:sp>
      <p:sp>
        <p:nvSpPr>
          <p:cNvPr id="516" name="">
            <a:extLst xmlns:a="http://schemas.openxmlformats.org/drawingml/2006/main">
              <a:ext uri="{FF2B5EF4-FFF2-40B4-BE49-F238E27FC236}">
                <a16:creationId xmlns:a16="http://schemas.microsoft.com/office/drawing/2014/main" id="{CCF1D1C2-FA9A-4B83-A06D-4373477CF591}"/>
              </a:ext>
            </a:extLst>
          </p:cNvPr>
          <p:cNvSpPr>
            <a:spLocks xmlns:a="http://schemas.openxmlformats.org/drawingml/2006/main" noGrp="1"/>
          </p:cNvSpPr>
          <p:nvPr/>
        </p:nvSpPr>
        <p:spPr>
          <a:xfrm xmlns:a="http://schemas.openxmlformats.org/drawingml/2006/main">
            <a:off x="1819275" y="22383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0d787d5d68d1457c"/>
              </a:rPr>
              <a:t>Occupational Outlook Handbook</a:t>
            </a:r>
          </a:p>
        </p:txBody>
      </p:sp>
      <p:sp>
        <p:nvSpPr>
          <p:cNvPr id="517" name="">
            <a:extLst xmlns:a="http://schemas.openxmlformats.org/drawingml/2006/main">
              <a:ext uri="{FF2B5EF4-FFF2-40B4-BE49-F238E27FC236}">
                <a16:creationId xmlns:a16="http://schemas.microsoft.com/office/drawing/2014/main" id="{13D78EA6-32DF-42E7-9925-AE29AED5E8D9}"/>
              </a:ext>
            </a:extLst>
          </p:cNvPr>
          <p:cNvSpPr>
            <a:spLocks xmlns:a="http://schemas.openxmlformats.org/drawingml/2006/main" noGrp="1"/>
          </p:cNvSpPr>
          <p:nvPr/>
        </p:nvSpPr>
        <p:spPr>
          <a:xfrm xmlns:a="http://schemas.openxmlformats.org/drawingml/2006/main">
            <a:off x="1819275" y="28575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bls.gov/ooh/</a:t>
            </a:r>
          </a:p>
        </p:txBody>
      </p:sp>
      <p:sp>
        <p:nvSpPr>
          <p:cNvPr id="518" name="">
            <a:extLst xmlns:a="http://schemas.openxmlformats.org/drawingml/2006/main">
              <a:ext uri="{FF2B5EF4-FFF2-40B4-BE49-F238E27FC236}">
                <a16:creationId xmlns:a16="http://schemas.microsoft.com/office/drawing/2014/main" id="{2E5B97B5-87E3-418F-B5C4-1C7EA6CF196E}"/>
              </a:ext>
            </a:extLst>
          </p:cNvPr>
          <p:cNvSpPr>
            <a:spLocks xmlns:a="http://schemas.openxmlformats.org/drawingml/2006/main" noGrp="1"/>
          </p:cNvSpPr>
          <p:nvPr/>
        </p:nvSpPr>
        <p:spPr>
          <a:xfrm xmlns:a="http://schemas.openxmlformats.org/drawingml/2006/main">
            <a:off x="771525" y="347662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02</a:t>
            </a:r>
          </a:p>
        </p:txBody>
      </p:sp>
      <p:sp>
        <p:nvSpPr>
          <p:cNvPr id="519" name="">
            <a:extLst xmlns:a="http://schemas.openxmlformats.org/drawingml/2006/main">
              <a:ext uri="{FF2B5EF4-FFF2-40B4-BE49-F238E27FC236}">
                <a16:creationId xmlns:a16="http://schemas.microsoft.com/office/drawing/2014/main" id="{DF118D78-99F5-43EB-A5FD-19E9FB525E66}"/>
              </a:ext>
            </a:extLst>
          </p:cNvPr>
          <p:cNvSpPr>
            <a:spLocks xmlns:a="http://schemas.openxmlformats.org/drawingml/2006/main" noGrp="1"/>
          </p:cNvSpPr>
          <p:nvPr/>
        </p:nvSpPr>
        <p:spPr>
          <a:xfrm xmlns:a="http://schemas.openxmlformats.org/drawingml/2006/main">
            <a:off x="1819275" y="347662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736f3c2f7d6e45e0"/>
              </a:rPr>
              <a:t>O*NET OnLine</a:t>
            </a:r>
          </a:p>
        </p:txBody>
      </p:sp>
      <p:sp>
        <p:nvSpPr>
          <p:cNvPr id="520" name="">
            <a:extLst xmlns:a="http://schemas.openxmlformats.org/drawingml/2006/main">
              <a:ext uri="{FF2B5EF4-FFF2-40B4-BE49-F238E27FC236}">
                <a16:creationId xmlns:a16="http://schemas.microsoft.com/office/drawing/2014/main" id="{7DD87723-912C-44EB-A924-019F10044483}"/>
              </a:ext>
            </a:extLst>
          </p:cNvPr>
          <p:cNvSpPr>
            <a:spLocks xmlns:a="http://schemas.openxmlformats.org/drawingml/2006/main" noGrp="1"/>
          </p:cNvSpPr>
          <p:nvPr/>
        </p:nvSpPr>
        <p:spPr>
          <a:xfrm xmlns:a="http://schemas.openxmlformats.org/drawingml/2006/main">
            <a:off x="1819275" y="409575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onetonline.org/</a:t>
            </a:r>
          </a:p>
        </p:txBody>
      </p:sp>
      <p:sp>
        <p:nvSpPr>
          <p:cNvPr id="521" name="">
            <a:extLst xmlns:a="http://schemas.openxmlformats.org/drawingml/2006/main">
              <a:ext uri="{FF2B5EF4-FFF2-40B4-BE49-F238E27FC236}">
                <a16:creationId xmlns:a16="http://schemas.microsoft.com/office/drawing/2014/main" id="{90CAC200-96DF-4AE8-8DDB-FAA2E3A3E174}"/>
              </a:ext>
            </a:extLst>
          </p:cNvPr>
          <p:cNvSpPr>
            <a:spLocks xmlns:a="http://schemas.openxmlformats.org/drawingml/2006/main" noGrp="1"/>
          </p:cNvSpPr>
          <p:nvPr/>
        </p:nvSpPr>
        <p:spPr>
          <a:xfrm xmlns:a="http://schemas.openxmlformats.org/drawingml/2006/main">
            <a:off x="771525" y="47148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03</a:t>
            </a:r>
          </a:p>
        </p:txBody>
      </p:sp>
      <p:sp>
        <p:nvSpPr>
          <p:cNvPr id="522" name="">
            <a:extLst xmlns:a="http://schemas.openxmlformats.org/drawingml/2006/main">
              <a:ext uri="{FF2B5EF4-FFF2-40B4-BE49-F238E27FC236}">
                <a16:creationId xmlns:a16="http://schemas.microsoft.com/office/drawing/2014/main" id="{D481F994-F38E-4639-AB03-249D2C4F67D7}"/>
              </a:ext>
            </a:extLst>
          </p:cNvPr>
          <p:cNvSpPr>
            <a:spLocks xmlns:a="http://schemas.openxmlformats.org/drawingml/2006/main" noGrp="1"/>
          </p:cNvSpPr>
          <p:nvPr/>
        </p:nvSpPr>
        <p:spPr>
          <a:xfrm xmlns:a="http://schemas.openxmlformats.org/drawingml/2006/main">
            <a:off x="1819275" y="47148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14f192d756704c51"/>
              </a:rPr>
              <a:t>CES Career &amp; Internship Guide</a:t>
            </a:r>
          </a:p>
        </p:txBody>
      </p:sp>
      <p:sp>
        <p:nvSpPr>
          <p:cNvPr id="523" name="">
            <a:extLst xmlns:a="http://schemas.openxmlformats.org/drawingml/2006/main">
              <a:ext uri="{FF2B5EF4-FFF2-40B4-BE49-F238E27FC236}">
                <a16:creationId xmlns:a16="http://schemas.microsoft.com/office/drawing/2014/main" id="{2987BB22-1891-49BD-AFE6-734C9841BDFF}"/>
              </a:ext>
            </a:extLst>
          </p:cNvPr>
          <p:cNvSpPr>
            <a:spLocks xmlns:a="http://schemas.openxmlformats.org/drawingml/2006/main" noGrp="1"/>
          </p:cNvSpPr>
          <p:nvPr/>
        </p:nvSpPr>
        <p:spPr>
          <a:xfrm xmlns:a="http://schemas.openxmlformats.org/drawingml/2006/main">
            <a:off x="1819275" y="53340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careers.rutgers.edu/students-alumni/career-internship-guide</a:t>
            </a:r>
          </a:p>
        </p:txBody>
      </p:sp>
      <p:sp>
        <p:nvSpPr>
          <p:cNvPr id="524" name="">
            <a:extLst xmlns:a="http://schemas.openxmlformats.org/drawingml/2006/main">
              <a:ext uri="{FF2B5EF4-FFF2-40B4-BE49-F238E27FC236}">
                <a16:creationId xmlns:a16="http://schemas.microsoft.com/office/drawing/2014/main" id="{6220E898-BC8E-4021-9D65-AB07C4521050}"/>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17</a:t>
            </a:r>
          </a:p>
        </p:txBody>
      </p:sp>
    </p:spTree>
    <p:extLst>
      <p:ext uri="{BB962C8B-B14F-4D97-AF65-F5344CB8AC3E}">
        <p14:creationId xmlns:p14="http://schemas.microsoft.com/office/powerpoint/2010/main" val="299186068"/>
      </p:ext>
    </p:extLst>
  </p:cSld>
</p:sld>
</file>

<file path=ppt/theme/theme1.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2026-11-02T03:54:11.5310000Z</dcterms:created>
  <dcterms:modified xsi:type="dcterms:W3CDTF">2026-11-02T03:54:11.5310000Z</dcterms:modified>
</coreProperties>
</file>