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ac119357d04ec1" /><Relationship Type="http://schemas.openxmlformats.org/officeDocument/2006/relationships/extended-properties" Target="/docProps/app.xml" Id="Rd3005a3d2f694bf0" /><Relationship Type="http://schemas.openxmlformats.org/officeDocument/2006/relationships/officeDocument" Target="/ppt/presentation.xml" Id="R8731884a7e9743ab" /></Relationships>
</file>

<file path=ppt/presentation.xml><?xml version="1.0" encoding="utf-8"?>
<p:presentation xmlns:p="http://schemas.openxmlformats.org/presentationml/2006/main">
  <p:sldMasterIdLst>
    <p:sldMasterId xmlns:r="http://schemas.openxmlformats.org/officeDocument/2006/relationships" id="2147483648" r:id="R2e9f79a9cade42bf"/>
  </p:sldMasterIdLst>
  <p:notesMasterIdLst>
    <p:notesMasterId xmlns:r="http://schemas.openxmlformats.org/officeDocument/2006/relationships" r:id="Rbd8f33a525044c7d"/>
  </p:notesMasterIdLst>
  <p:sldIdLst>
    <p:sldId xmlns:r="http://schemas.openxmlformats.org/officeDocument/2006/relationships" id="256" r:id="R2cb5f381bdb348f0"/>
    <p:sldId xmlns:r="http://schemas.openxmlformats.org/officeDocument/2006/relationships" id="257" r:id="Ra941b816fee445ec"/>
    <p:sldId xmlns:r="http://schemas.openxmlformats.org/officeDocument/2006/relationships" id="258" r:id="R579bb768d09a43ff"/>
    <p:sldId xmlns:r="http://schemas.openxmlformats.org/officeDocument/2006/relationships" id="259" r:id="Rc0364adddc0f481a"/>
    <p:sldId xmlns:r="http://schemas.openxmlformats.org/officeDocument/2006/relationships" id="260" r:id="Rb313467f634948bc"/>
    <p:sldId xmlns:r="http://schemas.openxmlformats.org/officeDocument/2006/relationships" id="261" r:id="R95439d6dd0a647bd"/>
    <p:sldId xmlns:r="http://schemas.openxmlformats.org/officeDocument/2006/relationships" id="262" r:id="Ra8c219a36d554436"/>
    <p:sldId xmlns:r="http://schemas.openxmlformats.org/officeDocument/2006/relationships" id="263" r:id="R91d02eea794d45e0"/>
    <p:sldId xmlns:r="http://schemas.openxmlformats.org/officeDocument/2006/relationships" id="264" r:id="Rae63674972ed44b5"/>
    <p:sldId xmlns:r="http://schemas.openxmlformats.org/officeDocument/2006/relationships" id="265" r:id="Rdb4199cc94744fab"/>
    <p:sldId xmlns:r="http://schemas.openxmlformats.org/officeDocument/2006/relationships" id="266" r:id="R874ccce372bd4bdc"/>
    <p:sldId xmlns:r="http://schemas.openxmlformats.org/officeDocument/2006/relationships" id="267" r:id="R84efb42249314303"/>
    <p:sldId xmlns:r="http://schemas.openxmlformats.org/officeDocument/2006/relationships" id="268" r:id="R7fb8383683484f31"/>
    <p:sldId xmlns:r="http://schemas.openxmlformats.org/officeDocument/2006/relationships" id="269" r:id="Rc8017d1692214575"/>
    <p:sldId xmlns:r="http://schemas.openxmlformats.org/officeDocument/2006/relationships" id="270" r:id="R8aa7ddd4e65748c2"/>
    <p:sldId xmlns:r="http://schemas.openxmlformats.org/officeDocument/2006/relationships" id="271" r:id="Rd06ce9e97d444e9d"/>
    <p:sldId xmlns:r="http://schemas.openxmlformats.org/officeDocument/2006/relationships" id="272" r:id="Ra59e1fb5c3f54c9b"/>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6f696949b5b54594" /><Relationship Type="http://schemas.openxmlformats.org/officeDocument/2006/relationships/slideMaster" Target="/ppt/slideMasters/slideMaster1.xml" Id="R2e9f79a9cade42bf" /><Relationship Type="http://schemas.openxmlformats.org/officeDocument/2006/relationships/notesMaster" Target="/ppt/notesMasters/notesMaster1.xml" Id="Rbd8f33a525044c7d" /><Relationship Type="http://schemas.openxmlformats.org/officeDocument/2006/relationships/presProps" Target="/ppt/presProps.xml" Id="R9245cf1e363946bd" /><Relationship Type="http://schemas.openxmlformats.org/officeDocument/2006/relationships/viewProps" Target="/ppt/viewProps.xml" Id="Rcb627becc9094c95" /><Relationship Type="http://schemas.openxmlformats.org/officeDocument/2006/relationships/tableStyles" Target="/ppt/tableStyles.xml" Id="Re4782d1526c34f67" /><Relationship Type="http://schemas.openxmlformats.org/officeDocument/2006/relationships/slide" Target="/ppt/slides/slide1.xml" Id="R2cb5f381bdb348f0" /><Relationship Type="http://schemas.openxmlformats.org/officeDocument/2006/relationships/slide" Target="/ppt/slides/slide2.xml" Id="Ra941b816fee445ec" /><Relationship Type="http://schemas.openxmlformats.org/officeDocument/2006/relationships/slide" Target="/ppt/slides/slide3.xml" Id="R579bb768d09a43ff" /><Relationship Type="http://schemas.openxmlformats.org/officeDocument/2006/relationships/slide" Target="/ppt/slides/slide4.xml" Id="Rc0364adddc0f481a" /><Relationship Type="http://schemas.openxmlformats.org/officeDocument/2006/relationships/slide" Target="/ppt/slides/slide5.xml" Id="Rb313467f634948bc" /><Relationship Type="http://schemas.openxmlformats.org/officeDocument/2006/relationships/slide" Target="/ppt/slides/slide6.xml" Id="R95439d6dd0a647bd" /><Relationship Type="http://schemas.openxmlformats.org/officeDocument/2006/relationships/slide" Target="/ppt/slides/slide7.xml" Id="Ra8c219a36d554436" /><Relationship Type="http://schemas.openxmlformats.org/officeDocument/2006/relationships/slide" Target="/ppt/slides/slide8.xml" Id="R91d02eea794d45e0" /><Relationship Type="http://schemas.openxmlformats.org/officeDocument/2006/relationships/slide" Target="/ppt/slides/slide9.xml" Id="Rae63674972ed44b5" /><Relationship Type="http://schemas.openxmlformats.org/officeDocument/2006/relationships/slide" Target="/ppt/slides/slide10.xml" Id="Rdb4199cc94744fab" /><Relationship Type="http://schemas.openxmlformats.org/officeDocument/2006/relationships/slide" Target="/ppt/slides/slide11.xml" Id="R874ccce372bd4bdc" /><Relationship Type="http://schemas.openxmlformats.org/officeDocument/2006/relationships/slide" Target="/ppt/slides/slide12.xml" Id="R84efb42249314303" /><Relationship Type="http://schemas.openxmlformats.org/officeDocument/2006/relationships/slide" Target="/ppt/slides/slide13.xml" Id="R7fb8383683484f31" /><Relationship Type="http://schemas.openxmlformats.org/officeDocument/2006/relationships/slide" Target="/ppt/slides/slide14.xml" Id="Rc8017d1692214575" /><Relationship Type="http://schemas.openxmlformats.org/officeDocument/2006/relationships/slide" Target="/ppt/slides/slide15.xml" Id="R8aa7ddd4e65748c2" /><Relationship Type="http://schemas.openxmlformats.org/officeDocument/2006/relationships/slide" Target="/ppt/slides/slide16.xml" Id="Rd06ce9e97d444e9d" /><Relationship Type="http://schemas.openxmlformats.org/officeDocument/2006/relationships/slide" Target="/ppt/slides/slide17.xml" Id="Ra59e1fb5c3f54c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26bdb67824d494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0ac801131994baa" /><Relationship Type="http://schemas.openxmlformats.org/officeDocument/2006/relationships/notesMaster" Target="/ppt/notesMasters/notesMaster1.xml" Id="R251daea349954813" /></Relationships>
</file>

<file path=ppt/notesSlides/_rels/notesSlide2.xml.rels>&#65279;<?xml version="1.0" encoding="utf-8"?><Relationships xmlns="http://schemas.openxmlformats.org/package/2006/relationships"><Relationship Type="http://schemas.openxmlformats.org/officeDocument/2006/relationships/slide" Target="/ppt/slides/slide2.xml" Id="R0e483ecb1b054823" /><Relationship Type="http://schemas.openxmlformats.org/officeDocument/2006/relationships/notesMaster" Target="/ppt/notesMasters/notesMaster1.xml" Id="R3774084cdb5841b4" /></Relationships>
</file>

<file path=ppt/notesSlides/_rels/notesSlide3.xml.rels>&#65279;<?xml version="1.0" encoding="utf-8"?><Relationships xmlns="http://schemas.openxmlformats.org/package/2006/relationships"><Relationship Type="http://schemas.openxmlformats.org/officeDocument/2006/relationships/slide" Target="/ppt/slides/slide3.xml" Id="Rf9ceb38427234f26" /><Relationship Type="http://schemas.openxmlformats.org/officeDocument/2006/relationships/notesMaster" Target="/ppt/notesMasters/notesMaster1.xml" Id="Re33d705121b2450f" /></Relationships>
</file>

<file path=ppt/notesSlides/_rels/notesSlide4.xml.rels>&#65279;<?xml version="1.0" encoding="utf-8"?><Relationships xmlns="http://schemas.openxmlformats.org/package/2006/relationships"><Relationship Type="http://schemas.openxmlformats.org/officeDocument/2006/relationships/slide" Target="/ppt/slides/slide4.xml" Id="R377636ef0d004348" /><Relationship Type="http://schemas.openxmlformats.org/officeDocument/2006/relationships/notesMaster" Target="/ppt/notesMasters/notesMaster1.xml" Id="R73d9e9ec2f1847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48389f66db5d4bf9" /><Relationship Type="http://schemas.openxmlformats.org/officeDocument/2006/relationships/notesMaster" Target="/ppt/notesMasters/notesMaster1.xml" Id="R9b5b461287734711" /></Relationships>
</file>

<file path=ppt/notesSlides/_rels/notesSlide6.xml.rels>&#65279;<?xml version="1.0" encoding="utf-8"?><Relationships xmlns="http://schemas.openxmlformats.org/package/2006/relationships"><Relationship Type="http://schemas.openxmlformats.org/officeDocument/2006/relationships/slide" Target="/ppt/slides/slide6.xml" Id="R2be3bc0cbf0b4bd8" /><Relationship Type="http://schemas.openxmlformats.org/officeDocument/2006/relationships/notesMaster" Target="/ppt/notesMasters/notesMaster1.xml" Id="R861e3f0d9b8a455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266ac198a6c47c7" /><Relationship Type="http://schemas.openxmlformats.org/officeDocument/2006/relationships/notesMaster" Target="/ppt/notesMasters/notesMaster1.xml" Id="R55574c9ab6c04acb" /></Relationships>
</file>

<file path=ppt/notesSlides/_rels/notesSlide8.xml.rels>&#65279;<?xml version="1.0" encoding="utf-8"?><Relationships xmlns="http://schemas.openxmlformats.org/package/2006/relationships"><Relationship Type="http://schemas.openxmlformats.org/officeDocument/2006/relationships/slide" Target="/ppt/slides/slide8.xml" Id="R5848892559914cd4" /><Relationship Type="http://schemas.openxmlformats.org/officeDocument/2006/relationships/notesMaster" Target="/ppt/notesMasters/notesMaster1.xml" Id="R2f3962c186354f88" /></Relationships>
</file>

<file path=ppt/notesSlides/_rels/notesSlide9.xml.rels>&#65279;<?xml version="1.0" encoding="utf-8"?><Relationships xmlns="http://schemas.openxmlformats.org/package/2006/relationships"><Relationship Type="http://schemas.openxmlformats.org/officeDocument/2006/relationships/slide" Target="/ppt/slides/slide9.xml" Id="R047c7580842f4657" /><Relationship Type="http://schemas.openxmlformats.org/officeDocument/2006/relationships/notesMaster" Target="/ppt/notesMasters/notesMaster1.xml" Id="R0c1912e9dea3476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d9b61a332014f44" /><Relationship Type="http://schemas.openxmlformats.org/officeDocument/2006/relationships/notesMaster" Target="/ppt/notesMasters/notesMaster1.xml" Id="Rab5f0b480de142e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0fa89f2ebcd4032" /><Relationship Type="http://schemas.openxmlformats.org/officeDocument/2006/relationships/notesMaster" Target="/ppt/notesMasters/notesMaster1.xml" Id="R24bb8448dc7041f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a5cb897b9a4cc9" /><Relationship Type="http://schemas.openxmlformats.org/officeDocument/2006/relationships/notesMaster" Target="/ppt/notesMasters/notesMaster1.xml" Id="R497cf55553a64c9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65a2ca92c6349ec" /><Relationship Type="http://schemas.openxmlformats.org/officeDocument/2006/relationships/notesMaster" Target="/ppt/notesMasters/notesMaster1.xml" Id="Re66f5428da4a4ee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0bf864e803d494d" /><Relationship Type="http://schemas.openxmlformats.org/officeDocument/2006/relationships/notesMaster" Target="/ppt/notesMasters/notesMaster1.xml" Id="Rad036e62d4c24fd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bbef02a887b4447" /><Relationship Type="http://schemas.openxmlformats.org/officeDocument/2006/relationships/notesMaster" Target="/ppt/notesMasters/notesMaster1.xml" Id="Rc5d442d0f32e45a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e55607cf79a45e8" /><Relationship Type="http://schemas.openxmlformats.org/officeDocument/2006/relationships/notesMaster" Target="/ppt/notesMasters/notesMaster1.xml" Id="R7f6b853be7fd4bb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a15cd7105e142b1" /><Relationship Type="http://schemas.openxmlformats.org/officeDocument/2006/relationships/notesMaster" Target="/ppt/notesMasters/notesMaster1.xml" Id="R6750d70bb93b475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Discover Yourself</a:t>
            </a:r>
          </a:p>
          <a:p xmlns:a="http://schemas.openxmlformats.org/drawingml/2006/main">
            <a:r>
              <a:t>SLIDE 1 OF 17</a:t>
            </a:r>
            <a:endParaRPr/>
          </a:p>
          <a:p xmlns:a="http://schemas.openxmlformats.org/drawingml/2006/main">
            <a:r>
              <a:t/>
            </a:r>
          </a:p>
          <a:p xmlns:a="http://schemas.openxmlformats.org/drawingml/2006/main">
            <a:r>
              <a:t>FACILITATOR GUIDE</a:t>
            </a:r>
          </a:p>
          <a:p xmlns:a="http://schemas.openxmlformats.org/drawingml/2006/main">
            <a:r>
              <a:t>Learning objectives</a:t>
            </a:r>
          </a:p>
          <a:p xmlns:a="http://schemas.openxmlformats.org/drawingml/2006/main">
            <a:r>
              <a:t>Identify interests, strengths, values, skills, motivations, and preferences using personal examples.</a:t>
            </a:r>
          </a:p>
          <a:p xmlns:a="http://schemas.openxmlformats.org/drawingml/2006/main">
            <a:r>
              <a:t>Explain how a transferable skill can appear in different settings.</a:t>
            </a:r>
          </a:p>
          <a:p xmlns:a="http://schemas.openxmlformats.org/drawingml/2006/main">
            <a:r>
              <a:t>Interpret patterns without treating an assessment or preference as a fixed career prescription.</a:t>
            </a:r>
          </a:p>
          <a:p xmlns:a="http://schemas.openxmlformats.org/drawingml/2006/main">
            <a:r>
              <a:t>Choose a small exploration action and a date to reflect again.</a:t>
            </a:r>
          </a:p>
          <a:p xmlns:a="http://schemas.openxmlformats.org/drawingml/2006/main">
            <a:r>
              <a:t/>
            </a:r>
          </a:p>
          <a:p xmlns:a="http://schemas.openxmlformats.org/drawingml/2006/main">
            <a:r>
              <a:t>Preparation and materials</a:t>
            </a:r>
          </a:p>
          <a:p xmlns:a="http://schemas.openxmlformats.org/drawingml/2006/main">
            <a:r>
              <a:t>Read this guide and the linked resources before teaching. Rehearse the worked example. Print the Student planner and make the key terms and feedback checklist available. Prepare a timer, writing space, and A/B/C/D response method. Slides and paid tools are not required. Keep the instructor answer key separate from student materials.</a:t>
            </a:r>
          </a:p>
          <a:p xmlns:a="http://schemas.openxmlformats.org/drawingml/2006/main">
            <a:r>
              <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Library/Rutgers (R-Comm)/NR23RBS4610mh.JPG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2 OF 17</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0 to 5 minutes Opening challenge</a:t>
            </a:r>
          </a:p>
          <a:p xmlns:a="http://schemas.openxmlformats.org/drawingml/2006/main">
            <a:r>
              <a:t>Facilitator actions:</a:t>
            </a:r>
          </a:p>
          <a:p xmlns:a="http://schemas.openxmlformats.org/drawingml/2006/main">
            <a:r>
              <a:t>Read the prompt below. Give one minute to think, two minutes for partners to try it, and two minutes to hear two observations. Start with participation before explaining the framework.</a:t>
            </a:r>
          </a:p>
          <a:p xmlns:a="http://schemas.openxmlformats.org/drawingml/2006/main">
            <a:r>
              <a:t>Say to students:</a:t>
            </a:r>
          </a:p>
          <a:p xmlns:a="http://schemas.openxmlformats.org/drawingml/2006/main">
            <a:r>
              <a:t>“Recall one moment this term when you felt absorbed, proud, or frustrated. Write what you were doing and one detail that explains your reaction. Share only what you choose.”</a:t>
            </a:r>
          </a:p>
          <a:p xmlns:a="http://schemas.openxmlformats.org/drawingml/2006/main">
            <a:r>
              <a:t>Ask students:</a:t>
            </a:r>
          </a:p>
          <a:p xmlns:a="http://schemas.openxmlformats.org/drawingml/2006/main">
            <a:r>
              <a:t>“What did you notice, and what would help you improve your next attempt?”</a:t>
            </a:r>
          </a:p>
          <a:p xmlns:a="http://schemas.openxmlformats.org/drawingml/2006/main">
            <a:r>
              <a:t>Expected responses:</a:t>
            </a:r>
          </a:p>
          <a:p xmlns:a="http://schemas.openxmlformats.org/drawingml/2006/main">
            <a:r>
              <a:t>A specific observation about the task, a choice, or a gap in information.</a:t>
            </a:r>
          </a:p>
          <a:p xmlns:a="http://schemas.openxmlformats.org/drawingml/2006/main">
            <a:r>
              <a:t>If students need support:</a:t>
            </a:r>
          </a:p>
          <a:p xmlns:a="http://schemas.openxmlformats.org/drawingml/2006/main">
            <a:r>
              <a:t>For “I have no skills,” ask about a task someone trusted them to do. For a single career verdict, ask what other possibilities could use the same interests or skills. Do not interpret psychological results or make assumptions about identity. Students can use a self-discovery inventory instead of a formal assessment.</a:t>
            </a:r>
          </a:p>
          <a:p xmlns:a="http://schemas.openxmlformats.org/drawingml/2006/main">
            <a:r>
              <a:t>Transition to the next activity:</a:t>
            </a:r>
          </a:p>
          <a:p xmlns:a="http://schemas.openxmlformats.org/drawingml/2006/main">
            <a:r>
              <a:t>“Let us add language and a method that can help with the next attempt.”</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3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“We learn about ourselves by noticing patterns in what we do, what matters to us, and the feedback we receive. One moment can suggest a question; several examples help us test it. A self-discovery tool can start a conversation, but it does not select your career for you. Your identity and circumstances can shape what feels possible; you can investigate those influences without treating them as permanent limits.”</a:t>
            </a:r>
          </a:p>
          <a:p xmlns:a="http://schemas.openxmlformats.org/drawingml/2006/main">
            <a:r>
              <a:t/>
            </a:r>
          </a:p>
          <a:p xmlns:a="http://schemas.openxmlformats.org/drawingml/2006/main">
            <a:r>
              <a:t>Key terms:</a:t>
            </a:r>
          </a:p>
          <a:p xmlns:a="http://schemas.openxmlformats.org/drawingml/2006/main">
            <a:r>
              <a:t>Interest: An activity or question that draws your attention.</a:t>
            </a:r>
          </a:p>
          <a:p xmlns:a="http://schemas.openxmlformats.org/drawingml/2006/main">
            <a:r>
              <a:t>Skill and strength: A skill is an ability you can develop; a strength is something you do well, supported by examples or feedback.</a:t>
            </a:r>
          </a:p>
          <a:p xmlns:a="http://schemas.openxmlformats.org/drawingml/2006/main">
            <a:r>
              <a:t>Value and motivation: A value is something that matters to you; motivation concerns why you choose or persist in an activity.</a:t>
            </a:r>
          </a:p>
          <a:p xmlns:a="http://schemas.openxmlformats.org/drawingml/2006/main">
            <a:r>
              <a:t>Preference: A setting or way of working you tend to favor. Preferences can change with experience.</a:t>
            </a:r>
          </a:p>
          <a:p xmlns:a="http://schemas.openxmlformats.org/drawingml/2006/main">
            <a:r>
              <a:t>Transferable skill: An ability usable in several settings. Explaining a class idea clearly may also help in work or service.</a:t>
            </a:r>
          </a:p>
          <a:p xmlns:a="http://schemas.openxmlformats.org/drawingml/2006/main">
            <a:r>
              <a:t>Interpretation: Making a tentative meaning from evidence and considering other explanations. It is not a diagnosis.</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4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“We learn about ourselves by noticing patterns in what we do, what matters to us, and the feedback we receive. One moment can suggest a question; several examples help us test it. A self-discovery tool can start a conversation, but it does not select your career for you. Your identity and circumstances can shape what feels possible; you can investigate those influences without treating them as permanent limits.”</a:t>
            </a:r>
          </a:p>
          <a:p xmlns:a="http://schemas.openxmlformats.org/drawingml/2006/main">
            <a:r>
              <a:t/>
            </a:r>
          </a:p>
          <a:p xmlns:a="http://schemas.openxmlformats.org/drawingml/2006/main">
            <a:r>
              <a:t>Key terms:</a:t>
            </a:r>
          </a:p>
          <a:p xmlns:a="http://schemas.openxmlformats.org/drawingml/2006/main">
            <a:r>
              <a:t>Interest: An activity or question that draws your attention.</a:t>
            </a:r>
          </a:p>
          <a:p xmlns:a="http://schemas.openxmlformats.org/drawingml/2006/main">
            <a:r>
              <a:t>Skill and strength: A skill is an ability you can develop; a strength is something you do well, supported by examples or feedback.</a:t>
            </a:r>
          </a:p>
          <a:p xmlns:a="http://schemas.openxmlformats.org/drawingml/2006/main">
            <a:r>
              <a:t>Value and motivation: A value is something that matters to you; motivation concerns why you choose or persist in an activity.</a:t>
            </a:r>
          </a:p>
          <a:p xmlns:a="http://schemas.openxmlformats.org/drawingml/2006/main">
            <a:r>
              <a:t>Preference: A setting or way of working you tend to favor. Preferences can change with experience.</a:t>
            </a:r>
          </a:p>
          <a:p xmlns:a="http://schemas.openxmlformats.org/drawingml/2006/main">
            <a:r>
              <a:t>Transferable skill: An ability usable in several settings. Explaining a class idea clearly may also help in work or service.</a:t>
            </a:r>
          </a:p>
          <a:p xmlns:a="http://schemas.openxmlformats.org/drawingml/2006/main">
            <a:r>
              <a:t>Interpretation: Making a tentative meaning from evidence and considering other explanations. It is not a diagnosis.</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5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12 to 20 minutes Shared case</a:t>
            </a:r>
          </a:p>
          <a:p xmlns:a="http://schemas.openxmlformats.org/drawingml/2006/main">
            <a:r>
              <a:t>Read aloud:</a:t>
            </a:r>
          </a:p>
          <a:p xmlns:a="http://schemas.openxmlformats.org/drawingml/2006/main">
            <a:r>
              <a:t>Alex enjoyed analyzing club attendance, felt energized when explaining a pattern to others, and disliked a meeting in which only a few people could speak. Alex concludes: “I must become a data analyst, and I cannot work in groups.”</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Analysis may be an interest or skill; explaining patterns suggests communication; the meeting reaction may reflect a value of participation rather than a dislike of groups. Ask for more examples and feedback before drawing a broad conclusion. Data analysis is one possibility to investigate, not a conclusion established by the story.</a:t>
            </a:r>
          </a:p>
          <a:p xmlns:a="http://schemas.openxmlformats.org/drawingml/2006/main">
            <a:r>
              <a:t/>
            </a:r>
          </a:p>
          <a:p xmlns:a="http://schemas.openxmlformats.org/drawingml/2006/main">
            <a:r>
              <a:t>Original case:</a:t>
            </a:r>
          </a:p>
          <a:p xmlns:a="http://schemas.openxmlformats.org/drawingml/2006/main">
            <a:r>
              <a:t>Alex enjoyed analyzing club attendance, felt energized when explaining a pattern to others, and disliked a meeting in which only a few people could speak. Alex concludes: “I must become a data analyst, and I cannot work in groups.”</a:t>
            </a:r>
          </a:p>
          <a:p xmlns:a="http://schemas.openxmlformats.org/drawingml/2006/main">
            <a:r>
              <a:t>Allow pair discussion before showing the next slide.</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Library/2025-2026 Academic Year/Discover You_Signature Event/Discover You5.jpeg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6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Analysis may be an interest or skill; explaining patterns suggests communication; the meeting reaction may reflect a value of participation rather than a dislike of groups. Ask for more examples and feedback before drawing a broad conclusion. Data analysis is one possibility to investigate, not a conclusion established by the story.</a:t>
            </a:r>
          </a:p>
          <a:p xmlns:a="http://schemas.openxmlformats.org/drawingml/2006/main">
            <a:r>
              <a:t/>
            </a:r>
          </a:p>
          <a:p xmlns:a="http://schemas.openxmlformats.org/drawingml/2006/main">
            <a:r>
              <a:t>12 to 20 minutes Shared case</a:t>
            </a:r>
          </a:p>
          <a:p xmlns:a="http://schemas.openxmlformats.org/drawingml/2006/main">
            <a:r>
              <a:t>Read aloud:</a:t>
            </a:r>
          </a:p>
          <a:p xmlns:a="http://schemas.openxmlformats.org/drawingml/2006/main">
            <a:r>
              <a:t>Alex enjoyed analyzing club attendance, felt energized when explaining a pattern to others, and disliked a meeting in which only a few people could speak. Alex concludes: “I must become a data analyst, and I cannot work in groups.”</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Analysis may be an interest or skill; explaining patterns suggests communication; the meeting reaction may reflect a value of participation rather than a dislike of groups. Ask for more examples and feedback before drawing a broad conclusion. Data analysis is one possibility to investigate, not a conclusion established by the story.</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7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20 to 35 minutes Main activity</a:t>
            </a:r>
          </a:p>
          <a:p xmlns:a="http://schemas.openxmlformats.org/drawingml/2006/main">
            <a:r>
              <a:t>Facilitator actions:</a:t>
            </a:r>
          </a:p>
          <a:p xmlns:a="http://schemas.openxmlformats.org/drawingml/2006/main">
            <a:r>
              <a:t>Use the Self discovery evidence worksheet. Spend four minutes describing two different moments, four identifying possible patterns, three interpreting what those patterns suggest about identity or direction, and four identifying uncertainties and a small experiment. The opening moment can be one example. A student may use Alex’s case rather than disclose personal information.</a:t>
            </a:r>
          </a:p>
          <a:p xmlns:a="http://schemas.openxmlformats.org/drawingml/2006/main">
            <a:r>
              <a:t>Say to students:</a:t>
            </a:r>
          </a:p>
          <a:p xmlns:a="http://schemas.openxmlformats.org/drawingml/2006/main">
            <a:r>
              <a:t>“Create a first draft using the planner. Mark anything you do not know instead of inventing a fact. You will receive feedback and revise.”</a:t>
            </a:r>
          </a:p>
          <a:p xmlns:a="http://schemas.openxmlformats.org/drawingml/2006/main">
            <a:r>
              <a:t>Coaching guidance:</a:t>
            </a:r>
          </a:p>
          <a:p xmlns:a="http://schemas.openxmlformats.org/drawingml/2006/main">
            <a:r>
              <a:t>For “I have no skills,” ask about a task someone trusted them to do. For a single career verdict, ask what other possibilities could use the same interests or skills. Do not interpret psychological results or make assumptions about identity. Students can use a self-discovery inventory instead of a formal assessment.</a:t>
            </a:r>
          </a:p>
          <a:p xmlns:a="http://schemas.openxmlformats.org/drawingml/2006/main">
            <a:r>
              <a:t>Transition to the next activity:</a:t>
            </a:r>
          </a:p>
          <a:p xmlns:a="http://schemas.openxmlformats.org/drawingml/2006/main">
            <a:r>
              <a:t>“Choose the part of your draft you most want a listener to test.”</a:t>
            </a:r>
          </a:p>
          <a:p xmlns:a="http://schemas.openxmlformats.org/drawingml/2006/main">
            <a:r>
              <a:t/>
            </a:r>
          </a:p>
          <a:p xmlns:a="http://schemas.openxmlformats.org/drawingml/2006/main">
            <a:r>
              <a:t>WORKSHEET PROMPTS</a:t>
            </a:r>
          </a:p>
          <a:p xmlns:a="http://schemas.openxmlformats.org/drawingml/2006/main">
            <a:r>
              <a:t>Describe two moments and your personal actions. What feedback or outcome supports each?</a:t>
            </a:r>
          </a:p>
          <a:p xmlns:a="http://schemas.openxmlformats.org/drawingml/2006/main">
            <a:r>
              <a:t/>
            </a:r>
          </a:p>
          <a:p xmlns:a="http://schemas.openxmlformats.org/drawingml/2006/main">
            <a:r>
              <a:t>Name possible interests, strengths, skills, values, motivations, and preferences. Distinguish evidence from your interpretation.</a:t>
            </a:r>
          </a:p>
          <a:p xmlns:a="http://schemas.openxmlformats.org/drawingml/2006/main">
            <a:r>
              <a:t/>
            </a:r>
          </a:p>
          <a:p xmlns:a="http://schemas.openxmlformats.org/drawingml/2006/main">
            <a:r>
              <a:t>Identify one transferable skill and a second setting where it could be useful.</a:t>
            </a:r>
          </a:p>
          <a:p xmlns:a="http://schemas.openxmlformats.org/drawingml/2006/main">
            <a:r>
              <a:t/>
            </a:r>
          </a:p>
          <a:p xmlns:a="http://schemas.openxmlformats.org/drawingml/2006/main">
            <a:r>
              <a:t>How do identity, community, academic interests, or circumstances influence your interpretation? Share only what you choose.</a:t>
            </a:r>
          </a:p>
          <a:p xmlns:a="http://schemas.openxmlformats.org/drawingml/2006/main">
            <a:r>
              <a:t/>
            </a:r>
          </a:p>
          <a:p xmlns:a="http://schemas.openxmlformats.org/drawingml/2006/main">
            <a:r>
              <a:t>Name two possible directions, one uncertainty, and an experiment to learn more. Set a date to revisit your interpretation.</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Discover Yourself</a:t>
            </a:r>
          </a:p>
          <a:p xmlns:a="http://schemas.openxmlformats.org/drawingml/2006/main">
            <a:r>
              <a:t>SLIDE 8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A worked response</a:t>
            </a:r>
          </a:p>
          <a:p xmlns:a="http://schemas.openxmlformats.org/drawingml/2006/main">
            <a:r>
              <a:t>I enjoy finding patterns and explaining them, and I value participation. My club report and a class discussion provide examples. I will compare analytical and education-related roles and ask someone about the mix of independent and collaborative work. After that conversation, I will revisit whether my preference is about group work itself or how participation is organized.</a:t>
            </a:r>
          </a:p>
          <a:p xmlns:a="http://schemas.openxmlformats.org/drawingml/2006/main">
            <a:r>
              <a:t/>
            </a:r>
          </a:p>
          <a:p xmlns:a="http://schemas.openxmlformats.org/drawingml/2006/main">
            <a:r>
              <a:t>I enjoy finding patterns and explaining them, and I value participation. My club report and a class discussion provide examples. I will compare analytical and education-related roles and ask someone about the mix of independent and collaborative work. After that conversation, I will revisit whether my preference is about group work itself or how participation is organized.</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9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a reviewer or advisor. Ask the speaker to explain their reasoning and point out information that needs clarification.</a:t>
            </a:r>
          </a:p>
          <a:p xmlns:a="http://schemas.openxmlformats.org/drawingml/2006/main">
            <a:r>
              <a:t>Feedback sentence: “The detail ___ helped because ___. I still need to understand ___. Try changing ___.”</a:t>
            </a:r>
          </a:p>
          <a:p xmlns:a="http://schemas.openxmlformats.org/drawingml/2006/main">
            <a:r>
              <a:t/>
            </a:r>
          </a:p>
          <a:p xmlns:a="http://schemas.openxmlformats.org/drawingml/2006/main">
            <a:r>
              <a:t>Review checks:</a:t>
            </a:r>
          </a:p>
          <a:p xmlns:a="http://schemas.openxmlformats.org/drawingml/2006/main">
            <a:r>
              <a:t>Does the interpretation cite specific experience or feedback?</a:t>
            </a:r>
          </a:p>
          <a:p xmlns:a="http://schemas.openxmlformats.org/drawingml/2006/main">
            <a:r>
              <a:t>Are skills distinguished from interests, values, and preferences?</a:t>
            </a:r>
          </a:p>
          <a:p xmlns:a="http://schemas.openxmlformats.org/drawingml/2006/main">
            <a:r>
              <a:t>Does the student consider another explanation and avoid a fixed career verdict?</a:t>
            </a:r>
          </a:p>
          <a:p xmlns:a="http://schemas.openxmlformats.org/drawingml/2006/main">
            <a:r>
              <a:t>Is the next experiment feasible, with a date to revisit learning?</a:t>
            </a:r>
          </a:p>
          <a:p xmlns:a="http://schemas.openxmlformats.org/drawingml/2006/main">
            <a:r>
              <a:t/>
            </a:r>
          </a:p>
          <a:p xmlns:a="http://schemas.openxmlformats.org/drawingml/2006/main">
            <a:r>
              <a:t>Coaching:</a:t>
            </a:r>
          </a:p>
          <a:p xmlns:a="http://schemas.openxmlformats.org/drawingml/2006/main">
            <a:r>
              <a:t>For “I have no skills,” ask about a task someone trusted them to do. For a single career verdict, ask what other possibilities could use the same interests or skills. Do not interpret psychological results or make assumptions about identity. Students can use a self-discovery inventory instead of a formal assessment.</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Clinic/DSC04439.JPG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10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a reviewer or advisor. Ask the speaker to explain their reasoning and point out information that needs clarification.</a:t>
            </a:r>
          </a:p>
          <a:p xmlns:a="http://schemas.openxmlformats.org/drawingml/2006/main">
            <a:r>
              <a:t>Feedback sentence: “The detail ___ helped because ___. I still need to understand ___. Try changing ___.”</a:t>
            </a:r>
          </a:p>
          <a:p xmlns:a="http://schemas.openxmlformats.org/drawingml/2006/main">
            <a:r>
              <a:t>Use the role and deliverable specified in the guide. A written exchange, recorded response, or private practice can provide an equivalent feedback-and-revision cycle.</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Discover Yourself</a:t>
            </a:r>
          </a:p>
          <a:p xmlns:a="http://schemas.openxmlformats.org/drawingml/2006/main">
            <a:r>
              <a:t>SLIDE 11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INSTRUCTOR ANSWER KEY</a:t>
            </a:r>
          </a:p>
          <a:p xmlns:a="http://schemas.openxmlformats.org/drawingml/2006/main">
            <a:r>
              <a:t>Correct answer: C. Compare it with experiences and investigate possibilities</a:t>
            </a:r>
          </a:p>
          <a:p xmlns:a="http://schemas.openxmlformats.org/drawingml/2006/main">
            <a:r>
              <a:t>Explanation: A result is a starting hypothesis to explore.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Discover Yourself</a:t>
            </a:r>
          </a:p>
          <a:p xmlns:a="http://schemas.openxmlformats.org/drawingml/2006/main">
            <a:r>
              <a:t>SLIDE 12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INSTRUCTOR ANSWER KEY</a:t>
            </a:r>
          </a:p>
          <a:p xmlns:a="http://schemas.openxmlformats.org/drawingml/2006/main">
            <a:r>
              <a:t>Correct answer: A. Listening carefully and clarifying a question</a:t>
            </a:r>
          </a:p>
          <a:p xmlns:a="http://schemas.openxmlformats.org/drawingml/2006/main">
            <a:r>
              <a:t>Explanation: The action can be used in different settings.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Discover Yourself</a:t>
            </a:r>
          </a:p>
          <a:p xmlns:a="http://schemas.openxmlformats.org/drawingml/2006/main">
            <a:r>
              <a:t>SLIDE 13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INSTRUCTOR ANSWER KEY</a:t>
            </a:r>
          </a:p>
          <a:p xmlns:a="http://schemas.openxmlformats.org/drawingml/2006/main">
            <a:r>
              <a:t>Correct answer: B. Several experiences and feedback, with alternative explanations</a:t>
            </a:r>
          </a:p>
          <a:p xmlns:a="http://schemas.openxmlformats.org/drawingml/2006/main">
            <a:r>
              <a:t>Explanation: Patterns need evidence and room for revision.</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Discover Yourself</a:t>
            </a:r>
          </a:p>
          <a:p xmlns:a="http://schemas.openxmlformats.org/drawingml/2006/main">
            <a:r>
              <a:t>SLIDE 14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INSTRUCTOR ANSWER KEY</a:t>
            </a:r>
          </a:p>
          <a:p xmlns:a="http://schemas.openxmlformats.org/drawingml/2006/main">
            <a:r>
              <a:t>Correct answer: D. A small experiment and a date to revisit learning</a:t>
            </a:r>
          </a:p>
          <a:p xmlns:a="http://schemas.openxmlformats.org/drawingml/2006/main">
            <a:r>
              <a:t>Explanation: The plan supports continued exploration and growth.</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15 OF 17</a:t>
            </a:r>
            <a:endParaRPr/>
          </a:p>
          <a:p xmlns:a="http://schemas.openxmlformats.org/drawingml/2006/main">
            <a:r>
              <a:t>SESSION TIMING: 54–58 minutes</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Discover Yourself</a:t>
            </a:r>
          </a:p>
          <a:p xmlns:a="http://schemas.openxmlformats.org/drawingml/2006/main">
            <a:r>
              <a:t>SLIDE 16 OF 17</a:t>
            </a:r>
            <a:endParaRPr/>
          </a:p>
          <a:p xmlns:a="http://schemas.openxmlformats.org/drawingml/2006/main">
            <a:r>
              <a:t>SESSION TIMING: 58–60 minutes</a:t>
            </a:r>
          </a:p>
          <a:p xmlns:a="http://schemas.openxmlformats.org/drawingml/2006/main">
            <a:r>
              <a:t/>
            </a:r>
            <a:endParaRPr/>
          </a:p>
          <a:p xmlns:a="http://schemas.openxmlformats.org/drawingml/2006/main">
            <a:r>
              <a:t>FACILITATOR GUIDE</a:t>
            </a:r>
          </a:p>
          <a:p xmlns:a="http://schemas.openxmlformats.org/drawingml/2006/main">
            <a:r>
              <a:t>58 to 60 minutes Exit commitment</a:t>
            </a:r>
          </a:p>
          <a:p xmlns:a="http://schemas.openxmlformats.org/drawingml/2006/main">
            <a:r>
              <a:t>Collect the revised planner, one change made after feedback, and a specific next step with a date. Ask students to name a resource or person they will consult. Close with: “Use what you learned today, check what you still do not know, and revisit the plan after you act.”</a:t>
            </a:r>
          </a:p>
          <a:p xmlns:a="http://schemas.openxmlformats.org/drawingml/2006/main">
            <a:r>
              <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Discover Yourself</a:t>
            </a:r>
          </a:p>
          <a:p xmlns:a="http://schemas.openxmlformats.org/drawingml/2006/main">
            <a:r>
              <a:t>SLIDE 17 OF 17</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Resources and follow through</a:t>
            </a:r>
          </a:p>
          <a:p xmlns:a="http://schemas.openxmlformats.org/drawingml/2006/main">
            <a:r>
              <a:t>After class, ask students to take their dated step and briefly report what they learned. Use the following resources as starting points; tools, dates, and eligibility should be checked before each delivery. Program and employer instructions control actual requirements.</a:t>
            </a:r>
          </a:p>
          <a:p xmlns:a="http://schemas.openxmlformats.org/drawingml/2006/main">
            <a:r>
              <a:t>CES self-discovery resources: https://careers.rutgers.edu/discover-yourself</a:t>
            </a:r>
          </a:p>
          <a:p xmlns:a="http://schemas.openxmlformats.org/drawingml/2006/main">
            <a:r>
              <a:t>CES Online Tools including Traitify: https://careers.rutgers.edu/students-and-alumni/onlinetools</a:t>
            </a:r>
          </a:p>
          <a:p xmlns:a="http://schemas.openxmlformats.org/drawingml/2006/main">
            <a:r>
              <a:t>CES advising: https://careers.rutgers.edu/students-and-alumni</a:t>
            </a:r>
          </a:p>
          <a:p xmlns:a="http://schemas.openxmlformats.org/drawingml/2006/main">
            <a:r>
              <a:t>Framework reference: Building a Career-Ready Campus taskforce criteria supplied by the user. CES Career Journey descriptions reflect the user’s explanation. Resources checked November 1, 2026. Activities and examples are teaching adaptations.</a:t>
            </a:r>
          </a:p>
          <a:p xmlns:a="http://schemas.openxmlformats.org/drawingml/2006/main">
            <a:r>
              <a:t/>
            </a:r>
          </a:p>
          <a:p xmlns:a="http://schemas.openxmlformats.org/drawingml/2006/main">
            <a:r>
              <a:t>SOURCE GUIDE</a:t>
            </a:r>
          </a:p>
          <a:p xmlns:a="http://schemas.openxmlformats.org/drawingml/2006/main">
            <a:r>
              <a:t>/Users/wj85/.codex/outputs/career-readiness-lessons/complete-library/08-discover-yourself-facilitator-guide.docx</a:t>
            </a:r>
          </a:p>
          <a:p xmlns:a="http://schemas.openxmlformats.org/drawingml/2006/main">
            <a:r>
              <a:t/>
            </a:r>
          </a:p>
          <a:p xmlns:a="http://schemas.openxmlformats.org/drawingml/2006/main">
            <a:r>
              <a:t>SOURCES</a:t>
            </a:r>
          </a:p>
          <a:p xmlns:a="http://schemas.openxmlformats.org/drawingml/2006/main">
            <a:r>
              <a:t>https://careers.rutgers.edu/discover-yourself</a:t>
            </a:r>
          </a:p>
          <a:p xmlns:a="http://schemas.openxmlformats.org/drawingml/2006/main">
            <a:r>
              <a:t>https://careers.rutgers.edu/students-and-alumni/onlinetools</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d2c8f34ab0544f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48bcd7ed41140a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0e0b44c466a4a6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40c193c361140d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66dc958a3a1474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97b53c348cc4964"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db126569371746c8"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f87acfc6b5ca4fcc"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23ad558571d94197"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a540bf9a8b7149a6"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7ec2262bd9014e90"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8631a81a6f964a34"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5a7ddc57dd864c11"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4450ab6f937a4e37"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82614e95145746ab"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9d431882411744ca" /><Relationship Type="http://schemas.openxmlformats.org/officeDocument/2006/relationships/image" Target="/ppt/media/image.png" Id="R370cd42bc1eb4c43"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7b4f9364678d4289"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0E39C7A-892C-4D62-BC58-67E75862F9F2}"/>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2310F153-E3CF-4A86-A87C-9B2AEFC6C56C}"/>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710D698-B8D7-4491-A4F4-9C33253E2997}"/>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AE8D1BB4-8583-4A07-9B1E-D3686A19A196}"/>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ED6FB8D-DC9B-49F7-9C7C-5792C7D6A15F}"/>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BDA5C8CC-9B68-4FAE-8B41-4689B60AE3B3}"/>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DAEC95E-4CF2-41C7-BE9F-5ED52B48B0C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1A5FB401-3C55-4583-8A7A-8E5B03C1FED8}"/>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BFD3D03B-D161-41B7-B778-ABA9CC2DE76A}"/>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0F37611-2B21-4442-BAF9-9BCBD9A83CE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19957AD7-42EC-4A29-B13A-B4502A7FCD1C}"/>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FA7C689A-74A7-460A-A9F2-451B523FFF4E}"/>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0B5199A6-BF90-4780-B745-CA7CCC68F7A7}"/>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B8D79EEA-8469-438F-97DE-97CFDF7F8799}"/>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46FC431-08C5-4D68-8D60-7A73E0664FBC}"/>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C11B796D-FD4B-403B-AA79-CC60C79B4B0D}"/>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DF38BE85-2D15-4D1B-AEAF-E11E85741358}"/>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7500544-11FF-47B7-91A2-30D4D2211011}"/>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8B6D50BB-8764-47DA-A3A5-FDCA1B7630A0}"/>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40809575-991B-45BA-8FD5-70D6FC3A2EE5}"/>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762F2B6-94E3-4E43-8720-814B7DECF6B3}"/>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776221E7-8495-483C-BC5A-C73ADFD121DF}"/>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FF6EDC36-42A6-47F4-AF21-7551D58A7E8A}"/>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343FD064-B46F-44C6-A473-34792F25548C}"/>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4BEBFD86-5AAE-40FE-9410-FB56732E3F65}"/>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79042F8-18A7-4E27-AE9F-81BB33AA734E}"/>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91BD4CB-661E-459D-AA17-00D6DCD889EE}"/>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AB17D54C-CAE1-4204-B2D5-0D34D22CBC1A}"/>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ECA32A8D-7743-4649-BC83-D7100F499A4B}"/>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8AB0AA4B-C61C-4905-AC66-EAEA2FE592FF}"/>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E5A59D9-80FD-4146-9F4D-6A874DE1DD70}"/>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34C95609-2D36-401C-BF65-642E060252AF}"/>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BE01916C-9CB1-4353-B184-BA4F804B31CA}"/>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73C93EF-70A6-4015-9BDA-01524174A512}"/>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F037B90F-F8CD-4639-BBD7-CA357EDA274E}"/>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5AB7D754-1C11-4EEF-9907-4FCF906DA680}"/>
              </a:ext>
            </a:extLst>
          </p:cNvPr>
          <p:cNvPicPr>
            <a:picLocks xmlns:a="http://schemas.openxmlformats.org/drawingml/2006/main" noChangeAspect="1"/>
          </p:cNvPicPr>
          <p:nvPr/>
        </p:nvPicPr>
        <p:blipFill>
          <a:blip xmlns:r="http://schemas.openxmlformats.org/officeDocument/2006/relationships" xmlns:a="http://schemas.openxmlformats.org/drawingml/2006/main" r:embed="R370cd42bc1eb4c43"/>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5726706A-2B65-4383-B329-35430913013B}"/>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41D82CDE-57DD-48EC-9F58-A8F1DC6DDBC1}"/>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E7D454C-D65E-4CE7-A7F6-33E7F909B0AC}"/>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108da03cbe24433" /><Relationship Type="http://schemas.openxmlformats.org/officeDocument/2006/relationships/slideLayout" Target="/ppt/slideLayouts/slideLayout1.xml" Id="R842bae33f1854621" /><Relationship Type="http://schemas.openxmlformats.org/officeDocument/2006/relationships/slideLayout" Target="/ppt/slideLayouts/slideLayout2.xml" Id="Rb21efb62c8be435b" /><Relationship Type="http://schemas.openxmlformats.org/officeDocument/2006/relationships/slideLayout" Target="/ppt/slideLayouts/slideLayout3.xml" Id="R54baa3e4cfe94248" /><Relationship Type="http://schemas.openxmlformats.org/officeDocument/2006/relationships/slideLayout" Target="/ppt/slideLayouts/slideLayout4.xml" Id="Rbb0eae8473884da3" /><Relationship Type="http://schemas.openxmlformats.org/officeDocument/2006/relationships/slideLayout" Target="/ppt/slideLayouts/slideLayout5.xml" Id="R129b71993be74247" /><Relationship Type="http://schemas.openxmlformats.org/officeDocument/2006/relationships/slideLayout" Target="/ppt/slideLayouts/slideLayout6.xml" Id="R5f84e4eda5a14e69" /><Relationship Type="http://schemas.openxmlformats.org/officeDocument/2006/relationships/slideLayout" Target="/ppt/slideLayouts/slideLayout7.xml" Id="Rf0644ac12e6a4bd9" /><Relationship Type="http://schemas.openxmlformats.org/officeDocument/2006/relationships/slideLayout" Target="/ppt/slideLayouts/slideLayout8.xml" Id="Rb31c30b320fe49d7" /><Relationship Type="http://schemas.openxmlformats.org/officeDocument/2006/relationships/slideLayout" Target="/ppt/slideLayouts/slideLayout9.xml" Id="R3173ab6866504b29" /><Relationship Type="http://schemas.openxmlformats.org/officeDocument/2006/relationships/slideLayout" Target="/ppt/slideLayouts/slideLayout10.xml" Id="Rcca9c957467d4515" /><Relationship Type="http://schemas.openxmlformats.org/officeDocument/2006/relationships/slideLayout" Target="/ppt/slideLayouts/slideLayout11.xml" Id="R80ef2b6766814bed" /><Relationship Type="http://schemas.openxmlformats.org/officeDocument/2006/relationships/slideLayout" Target="/ppt/slideLayouts/slideLayout12.xml" Id="R298d276699064823" /><Relationship Type="http://schemas.openxmlformats.org/officeDocument/2006/relationships/slideLayout" Target="/ppt/slideLayouts/slideLayout13.xml" Id="R2776cd52beb9474c" /><Relationship Type="http://schemas.openxmlformats.org/officeDocument/2006/relationships/slideLayout" Target="/ppt/slideLayouts/slideLayout14.xml" Id="R0d42bcb6dd964783" /><Relationship Type="http://schemas.openxmlformats.org/officeDocument/2006/relationships/slideLayout" Target="/ppt/slideLayouts/slideLayout15.xml" Id="R0a3a4712d39b4ed8" /><Relationship Type="http://schemas.openxmlformats.org/officeDocument/2006/relationships/slideLayout" Target="/ppt/slideLayouts/slideLayout16.xml" Id="Rbb94ab68755443b2" /><Relationship Type="http://schemas.openxmlformats.org/officeDocument/2006/relationships/slideLayout" Target="/ppt/slideLayouts/slideLayout17.xml" Id="R550b4ed860ab4756"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42bae33f1854621"/>
    <p:sldLayoutId xmlns:r="http://schemas.openxmlformats.org/officeDocument/2006/relationships" id="2147483650" r:id="Rb21efb62c8be435b"/>
    <p:sldLayoutId xmlns:r="http://schemas.openxmlformats.org/officeDocument/2006/relationships" id="2147483651" r:id="R54baa3e4cfe94248"/>
    <p:sldLayoutId xmlns:r="http://schemas.openxmlformats.org/officeDocument/2006/relationships" id="2147483652" r:id="Rbb0eae8473884da3"/>
    <p:sldLayoutId xmlns:r="http://schemas.openxmlformats.org/officeDocument/2006/relationships" id="2147483653" r:id="R129b71993be74247"/>
    <p:sldLayoutId xmlns:r="http://schemas.openxmlformats.org/officeDocument/2006/relationships" id="2147483654" r:id="R5f84e4eda5a14e69"/>
    <p:sldLayoutId xmlns:r="http://schemas.openxmlformats.org/officeDocument/2006/relationships" id="2147483655" r:id="Rf0644ac12e6a4bd9"/>
    <p:sldLayoutId xmlns:r="http://schemas.openxmlformats.org/officeDocument/2006/relationships" id="2147483656" r:id="Rb31c30b320fe49d7"/>
    <p:sldLayoutId xmlns:r="http://schemas.openxmlformats.org/officeDocument/2006/relationships" id="2147483657" r:id="R3173ab6866504b29"/>
    <p:sldLayoutId xmlns:r="http://schemas.openxmlformats.org/officeDocument/2006/relationships" id="2147483658" r:id="Rcca9c957467d4515"/>
    <p:sldLayoutId xmlns:r="http://schemas.openxmlformats.org/officeDocument/2006/relationships" id="2147483659" r:id="R80ef2b6766814bed"/>
    <p:sldLayoutId xmlns:r="http://schemas.openxmlformats.org/officeDocument/2006/relationships" id="2147483660" r:id="R298d276699064823"/>
    <p:sldLayoutId xmlns:r="http://schemas.openxmlformats.org/officeDocument/2006/relationships" id="2147483661" r:id="R2776cd52beb9474c"/>
    <p:sldLayoutId xmlns:r="http://schemas.openxmlformats.org/officeDocument/2006/relationships" id="2147483662" r:id="R0d42bcb6dd964783"/>
    <p:sldLayoutId xmlns:r="http://schemas.openxmlformats.org/officeDocument/2006/relationships" id="2147483663" r:id="R0a3a4712d39b4ed8"/>
    <p:sldLayoutId xmlns:r="http://schemas.openxmlformats.org/officeDocument/2006/relationships" id="2147483664" r:id="Rbb94ab68755443b2"/>
    <p:sldLayoutId xmlns:r="http://schemas.openxmlformats.org/officeDocument/2006/relationships" id="2147483665" r:id="R550b4ed860ab4756"/>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0887597c1a442f7" /><Relationship Type="http://schemas.openxmlformats.org/officeDocument/2006/relationships/image" Target="/ppt/media/image2.png" Id="Rb7bc0ee055de4e85" /><Relationship Type="http://schemas.openxmlformats.org/officeDocument/2006/relationships/image" Target="/ppt/media/image.jpeg" Id="Re879ff57f82c400f" /><Relationship Type="http://schemas.openxmlformats.org/officeDocument/2006/relationships/notesSlide" Target="/ppt/notesSlides/notesSlide1.xml" Id="R9c697094ce6d4ac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c84470a2c114499" /><Relationship Type="http://schemas.openxmlformats.org/officeDocument/2006/relationships/notesSlide" Target="/ppt/notesSlides/notesSlide2.xml" Id="Rc4ce87ec4b104b7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5f5b4df427e4f0a" /><Relationship Type="http://schemas.openxmlformats.org/officeDocument/2006/relationships/notesSlide" Target="/ppt/notesSlides/notesSlide3.xml" Id="R37fdd3175c0e4a4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de507e9eae34277" /><Relationship Type="http://schemas.openxmlformats.org/officeDocument/2006/relationships/notesSlide" Target="/ppt/notesSlides/notesSlide4.xml" Id="R39e598a881d7461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8b56763d8ee4626" /><Relationship Type="http://schemas.openxmlformats.org/officeDocument/2006/relationships/image" Target="/ppt/media/image2.jpeg" Id="R0e7eeb27e6284cf1" /><Relationship Type="http://schemas.openxmlformats.org/officeDocument/2006/relationships/notesSlide" Target="/ppt/notesSlides/notesSlide5.xml" Id="R97bdb153b58241e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6b879b8d68147d8" /><Relationship Type="http://schemas.openxmlformats.org/officeDocument/2006/relationships/notesSlide" Target="/ppt/notesSlides/notesSlide6.xml" Id="R81f6ba300bb64b2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be94892a0824756" /><Relationship Type="http://schemas.openxmlformats.org/officeDocument/2006/relationships/notesSlide" Target="/ppt/notesSlides/notesSlide7.xml" Id="Re5428c955488497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e0266d04bbb4d7b" /><Relationship Type="http://schemas.openxmlformats.org/officeDocument/2006/relationships/notesSlide" Target="/ppt/notesSlides/notesSlide8.xml" Id="R5d29037cceb3486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2c39742438b436b" /><Relationship Type="http://schemas.openxmlformats.org/officeDocument/2006/relationships/image" Target="/ppt/media/image3.jpeg" Id="R424385ee5a6b4084" /><Relationship Type="http://schemas.openxmlformats.org/officeDocument/2006/relationships/notesSlide" Target="/ppt/notesSlides/notesSlide9.xml" Id="Re61d63a42a0243a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de647fc44f94e7d" /><Relationship Type="http://schemas.openxmlformats.org/officeDocument/2006/relationships/notesSlide" Target="/ppt/notesSlides/notesSlide10.xml" Id="R87a8b4246990431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0f63ab610d440db" /><Relationship Type="http://schemas.openxmlformats.org/officeDocument/2006/relationships/notesSlide" Target="/ppt/notesSlides/notesSlide11.xml" Id="R5d332657a44145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0fd670b18f64973" /><Relationship Type="http://schemas.openxmlformats.org/officeDocument/2006/relationships/notesSlide" Target="/ppt/notesSlides/notesSlide12.xml" Id="R0114894b04ca4d1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8cd9cb42447494f" /><Relationship Type="http://schemas.openxmlformats.org/officeDocument/2006/relationships/notesSlide" Target="/ppt/notesSlides/notesSlide13.xml" Id="R67f7f05ba65747b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4f5ae86218c4fae" /><Relationship Type="http://schemas.openxmlformats.org/officeDocument/2006/relationships/notesSlide" Target="/ppt/notesSlides/notesSlide14.xml" Id="R05f6a8a99fd64ac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19d99efde654aff" /><Relationship Type="http://schemas.openxmlformats.org/officeDocument/2006/relationships/notesSlide" Target="/ppt/notesSlides/notesSlide15.xml" Id="R6eb0ee58c412402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d5a7ef94b914e16" /><Relationship Type="http://schemas.openxmlformats.org/officeDocument/2006/relationships/notesSlide" Target="/ppt/notesSlides/notesSlide16.xml" Id="Rbff67c23926b4e0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b0ad8b19ca14e4e" /><Relationship Type="http://schemas.openxmlformats.org/officeDocument/2006/relationships/hyperlink" Target="https://careers.rutgers.edu/discover-yourself" TargetMode="External" Id="R07bc90c4bd254cdf" /><Relationship Type="http://schemas.openxmlformats.org/officeDocument/2006/relationships/hyperlink" Target="https://careers.rutgers.edu/students-and-alumni/onlinetools" TargetMode="External" Id="Re14fa7fdde044cf1" /><Relationship Type="http://schemas.openxmlformats.org/officeDocument/2006/relationships/hyperlink" Target="https://careers.rutgers.edu/students-and-alumni" TargetMode="External" Id="R10ba2ea5dd004ef7" /><Relationship Type="http://schemas.openxmlformats.org/officeDocument/2006/relationships/notesSlide" Target="/ppt/notesSlides/notesSlide17.xml" Id="R4d4d102a0f034b79"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6A3C698D-F2E2-448A-B047-88EB28475617}"/>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929A9297-D084-40F0-88A8-2BB2C45A30DD}"/>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DISCOVER YOURSELF</a:t>
            </a:r>
          </a:p>
        </p:txBody>
      </p:sp>
      <p:sp>
        <p:nvSpPr>
          <p:cNvPr id="22" name="Object 22">
            <a:extLst xmlns:a="http://schemas.openxmlformats.org/drawingml/2006/main">
              <a:ext uri="{FF2B5EF4-FFF2-40B4-BE49-F238E27FC236}">
                <a16:creationId xmlns:a16="http://schemas.microsoft.com/office/drawing/2014/main" id="{AA039049-00D0-4518-8FBA-692DFF99760F}"/>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Discover Yourself</a:t>
            </a:r>
          </a:p>
        </p:txBody>
      </p:sp>
      <p:sp>
        <p:nvSpPr>
          <p:cNvPr id="23" name="Object 23">
            <a:extLst xmlns:a="http://schemas.openxmlformats.org/drawingml/2006/main">
              <a:ext uri="{FF2B5EF4-FFF2-40B4-BE49-F238E27FC236}">
                <a16:creationId xmlns:a16="http://schemas.microsoft.com/office/drawing/2014/main" id="{7E5E2A41-DCD7-4B90-A544-0D78E6370052}"/>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Find patterns. Test possibilities.</a:t>
            </a:r>
          </a:p>
        </p:txBody>
      </p:sp>
      <p:pic>
        <p:nvPicPr>
          <p:cNvPr id="25" name="RNBCES_H_RED_BLACK_RGB.png">
            <a:extLst xmlns:a="http://schemas.openxmlformats.org/drawingml/2006/main">
              <a:ext uri="{FF2B5EF4-FFF2-40B4-BE49-F238E27FC236}">
                <a16:creationId xmlns:a16="http://schemas.microsoft.com/office/drawing/2014/main" id="{6E6A696E-6013-4395-99C4-D60419F8ECF3}"/>
              </a:ext>
            </a:extLst>
          </p:cNvPr>
          <p:cNvPicPr>
            <a:picLocks xmlns:a="http://schemas.openxmlformats.org/drawingml/2006/main" noChangeAspect="1"/>
          </p:cNvPicPr>
          <p:nvPr/>
        </p:nvPicPr>
        <p:blipFill>
          <a:blip xmlns:r="http://schemas.openxmlformats.org/officeDocument/2006/relationships" xmlns:a="http://schemas.openxmlformats.org/drawingml/2006/main" r:embed="Rb7bc0ee055de4e85"/>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440FDF6D-9987-499C-8438-85505027D1EB}"/>
              </a:ext>
            </a:extLst>
          </p:cNvPr>
          <p:cNvPicPr>
            <a:picLocks xmlns:a="http://schemas.openxmlformats.org/drawingml/2006/main" noChangeAspect="1"/>
          </p:cNvPicPr>
          <p:nvPr/>
        </p:nvPicPr>
        <p:blipFill>
          <a:blip xmlns:r="http://schemas.openxmlformats.org/officeDocument/2006/relationships" xmlns:a="http://schemas.openxmlformats.org/drawingml/2006/main" r:embed="Re879ff57f82c400f"/>
          <a:srcRect xmlns:a="http://schemas.openxmlformats.org/drawingml/2006/main" l="27783" t="0" r="2778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1357094288"/>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8B4D2C88-6C89-464F-B476-1D6DD1906A60}"/>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 moment that stayed with you</a:t>
            </a:r>
          </a:p>
        </p:txBody>
      </p:sp>
      <p:sp>
        <p:nvSpPr>
          <p:cNvPr id="7" name="">
            <a:extLst xmlns:a="http://schemas.openxmlformats.org/drawingml/2006/main">
              <a:ext uri="{FF2B5EF4-FFF2-40B4-BE49-F238E27FC236}">
                <a16:creationId xmlns:a16="http://schemas.microsoft.com/office/drawing/2014/main" id="{55FC15D0-10D4-4CD7-8499-6610A675D87A}"/>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Recall a moment when you felt absorbed, proud, or frustrated. What were you doing? What explains your reaction?</a:t>
            </a:r>
          </a:p>
        </p:txBody>
      </p:sp>
      <p:sp>
        <p:nvSpPr>
          <p:cNvPr id="8" name="">
            <a:extLst xmlns:a="http://schemas.openxmlformats.org/drawingml/2006/main">
              <a:ext uri="{FF2B5EF4-FFF2-40B4-BE49-F238E27FC236}">
                <a16:creationId xmlns:a16="http://schemas.microsoft.com/office/drawing/2014/main" id="{1FBC06D0-10C4-4A71-971C-28BD2165E5D5}"/>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Think or write first. Then compare with a partner.</a:t>
            </a:r>
          </a:p>
        </p:txBody>
      </p:sp>
    </p:spTree>
    <p:extLst>
      <p:ext uri="{BB962C8B-B14F-4D97-AF65-F5344CB8AC3E}">
        <p14:creationId xmlns:p14="http://schemas.microsoft.com/office/powerpoint/2010/main" val="90880793"/>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4EEB115E-51A8-4BEA-B125-6A34F82F189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24BC66EF-3E1A-48BD-98CA-DE866F014D3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003F0EE-B2D4-4E34-A855-857FC95997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self-discovery evidence</a:t>
            </a:r>
          </a:p>
        </p:txBody>
      </p:sp>
      <p:sp>
        <p:nvSpPr>
          <p:cNvPr id="18" name="Object 18">
            <a:extLst xmlns:a="http://schemas.openxmlformats.org/drawingml/2006/main">
              <a:ext uri="{FF2B5EF4-FFF2-40B4-BE49-F238E27FC236}">
                <a16:creationId xmlns:a16="http://schemas.microsoft.com/office/drawing/2014/main" id="{8FAD6BFC-412C-492D-8AA6-D6ADC5F06BC0}"/>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INTERESTS AND SKILLS</a:t>
            </a:r>
          </a:p>
        </p:txBody>
      </p:sp>
      <p:sp>
        <p:nvSpPr>
          <p:cNvPr id="19" name="Object 19">
            <a:extLst xmlns:a="http://schemas.openxmlformats.org/drawingml/2006/main">
              <a:ext uri="{FF2B5EF4-FFF2-40B4-BE49-F238E27FC236}">
                <a16:creationId xmlns:a16="http://schemas.microsoft.com/office/drawing/2014/main" id="{11D1A80F-A6EF-4850-945E-BD0C50D95B55}"/>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draws your attention? What can you do, and how do you know?</a:t>
            </a:r>
          </a:p>
        </p:txBody>
      </p:sp>
      <p:sp>
        <p:nvSpPr>
          <p:cNvPr id="20" name="Object 20">
            <a:extLst xmlns:a="http://schemas.openxmlformats.org/drawingml/2006/main">
              <a:ext uri="{FF2B5EF4-FFF2-40B4-BE49-F238E27FC236}">
                <a16:creationId xmlns:a16="http://schemas.microsoft.com/office/drawing/2014/main" id="{0CFD655A-E3DD-4AF7-ACB2-7318E1EB953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VALUES AND MOTIVATIONS</a:t>
            </a:r>
          </a:p>
        </p:txBody>
      </p:sp>
      <p:sp>
        <p:nvSpPr>
          <p:cNvPr id="21" name="Object 21">
            <a:extLst xmlns:a="http://schemas.openxmlformats.org/drawingml/2006/main">
              <a:ext uri="{FF2B5EF4-FFF2-40B4-BE49-F238E27FC236}">
                <a16:creationId xmlns:a16="http://schemas.microsoft.com/office/drawing/2014/main" id="{18EB6BAC-AFDA-459F-ACA7-BF5D46554DB2}"/>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matters to you? Why do you choose or persist in an activity?</a:t>
            </a:r>
          </a:p>
        </p:txBody>
      </p:sp>
      <p:sp>
        <p:nvSpPr>
          <p:cNvPr id="22" name="Object 22">
            <a:extLst xmlns:a="http://schemas.openxmlformats.org/drawingml/2006/main">
              <a:ext uri="{FF2B5EF4-FFF2-40B4-BE49-F238E27FC236}">
                <a16:creationId xmlns:a16="http://schemas.microsoft.com/office/drawing/2014/main" id="{14656369-4BF9-4D5F-A693-D45D6BC6449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PREFERENCES</a:t>
            </a:r>
          </a:p>
        </p:txBody>
      </p:sp>
      <p:sp>
        <p:nvSpPr>
          <p:cNvPr id="23" name="Object 23">
            <a:extLst xmlns:a="http://schemas.openxmlformats.org/drawingml/2006/main">
              <a:ext uri="{FF2B5EF4-FFF2-40B4-BE49-F238E27FC236}">
                <a16:creationId xmlns:a16="http://schemas.microsoft.com/office/drawing/2014/main" id="{9B17DC2F-3731-4797-8FDA-01D785C8D30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settings or ways of working tend to suit you?</a:t>
            </a:r>
          </a:p>
        </p:txBody>
      </p:sp>
      <p:sp>
        <p:nvSpPr>
          <p:cNvPr id="712" name="Object 17">
            <a:extLst xmlns:a="http://schemas.openxmlformats.org/drawingml/2006/main">
              <a:ext uri="{FF2B5EF4-FFF2-40B4-BE49-F238E27FC236}">
                <a16:creationId xmlns:a16="http://schemas.microsoft.com/office/drawing/2014/main" id="{AC6F28C3-A197-45F9-8F64-AC9299003006}"/>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FCED07B1-F3B0-4B7C-8AB6-A6FF42AA6373}"/>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DCFEDE69-DC55-48CB-83BA-D8923F3AF4C0}"/>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9735462D-5A7E-4864-83A0-165750C70E0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187469088"/>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4EEB115E-51A8-4BEA-B125-6A34F82F189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24BC66EF-3E1A-48BD-98CA-DE866F014D3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003F0EE-B2D4-4E34-A855-857FC95997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Interpretation stays open</a:t>
            </a:r>
          </a:p>
        </p:txBody>
      </p:sp>
      <p:sp>
        <p:nvSpPr>
          <p:cNvPr id="18" name="Object 18">
            <a:extLst xmlns:a="http://schemas.openxmlformats.org/drawingml/2006/main">
              <a:ext uri="{FF2B5EF4-FFF2-40B4-BE49-F238E27FC236}">
                <a16:creationId xmlns:a16="http://schemas.microsoft.com/office/drawing/2014/main" id="{8FAD6BFC-412C-492D-8AA6-D6ADC5F06BC0}"/>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EVIDENCE</a:t>
            </a:r>
          </a:p>
        </p:txBody>
      </p:sp>
      <p:sp>
        <p:nvSpPr>
          <p:cNvPr id="19" name="Object 19">
            <a:extLst xmlns:a="http://schemas.openxmlformats.org/drawingml/2006/main">
              <a:ext uri="{FF2B5EF4-FFF2-40B4-BE49-F238E27FC236}">
                <a16:creationId xmlns:a16="http://schemas.microsoft.com/office/drawing/2014/main" id="{11D1A80F-A6EF-4850-945E-BD0C50D95B55}"/>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 specific action, experience, or piece of feedback</a:t>
            </a:r>
          </a:p>
        </p:txBody>
      </p:sp>
      <p:sp>
        <p:nvSpPr>
          <p:cNvPr id="20" name="Object 20">
            <a:extLst xmlns:a="http://schemas.openxmlformats.org/drawingml/2006/main">
              <a:ext uri="{FF2B5EF4-FFF2-40B4-BE49-F238E27FC236}">
                <a16:creationId xmlns:a16="http://schemas.microsoft.com/office/drawing/2014/main" id="{0CFD655A-E3DD-4AF7-ACB2-7318E1EB953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INTERPRETATION</a:t>
            </a:r>
          </a:p>
        </p:txBody>
      </p:sp>
      <p:sp>
        <p:nvSpPr>
          <p:cNvPr id="21" name="Object 21">
            <a:extLst xmlns:a="http://schemas.openxmlformats.org/drawingml/2006/main">
              <a:ext uri="{FF2B5EF4-FFF2-40B4-BE49-F238E27FC236}">
                <a16:creationId xmlns:a16="http://schemas.microsoft.com/office/drawing/2014/main" id="{18EB6BAC-AFDA-459F-ACA7-BF5D46554DB2}"/>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 possible meaning that you can question</a:t>
            </a:r>
          </a:p>
        </p:txBody>
      </p:sp>
      <p:sp>
        <p:nvSpPr>
          <p:cNvPr id="22" name="Object 22">
            <a:extLst xmlns:a="http://schemas.openxmlformats.org/drawingml/2006/main">
              <a:ext uri="{FF2B5EF4-FFF2-40B4-BE49-F238E27FC236}">
                <a16:creationId xmlns:a16="http://schemas.microsoft.com/office/drawing/2014/main" id="{14656369-4BF9-4D5F-A693-D45D6BC6449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EXPERIMENT</a:t>
            </a:r>
          </a:p>
        </p:txBody>
      </p:sp>
      <p:sp>
        <p:nvSpPr>
          <p:cNvPr id="23" name="Object 23">
            <a:extLst xmlns:a="http://schemas.openxmlformats.org/drawingml/2006/main">
              <a:ext uri="{FF2B5EF4-FFF2-40B4-BE49-F238E27FC236}">
                <a16:creationId xmlns:a16="http://schemas.microsoft.com/office/drawing/2014/main" id="{9B17DC2F-3731-4797-8FDA-01D785C8D30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 small step to learn whether the interpretation fits</a:t>
            </a:r>
          </a:p>
        </p:txBody>
      </p:sp>
      <p:sp>
        <p:nvSpPr>
          <p:cNvPr id="712" name="Object 17">
            <a:extLst xmlns:a="http://schemas.openxmlformats.org/drawingml/2006/main">
              <a:ext uri="{FF2B5EF4-FFF2-40B4-BE49-F238E27FC236}">
                <a16:creationId xmlns:a16="http://schemas.microsoft.com/office/drawing/2014/main" id="{AC6F28C3-A197-45F9-8F64-AC9299003006}"/>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FCED07B1-F3B0-4B7C-8AB6-A6FF42AA6373}"/>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DCFEDE69-DC55-48CB-83BA-D8923F3AF4C0}"/>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CA81C9F3-4F63-432F-A0B3-D6290C21B01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187469088"/>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78D507A-3947-47C4-966F-1803B4A481C5}"/>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CF10A564-F93D-4640-A133-F6CE8AD9327C}"/>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370DB4E9-5288-4B02-B214-B521A7B82D17}"/>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ALEX ENJOYED</a:t>
            </a:r>
          </a:p>
        </p:txBody>
      </p:sp>
      <p:sp>
        <p:nvSpPr>
          <p:cNvPr id="21" name="Object 21">
            <a:extLst xmlns:a="http://schemas.openxmlformats.org/drawingml/2006/main">
              <a:ext uri="{FF2B5EF4-FFF2-40B4-BE49-F238E27FC236}">
                <a16:creationId xmlns:a16="http://schemas.microsoft.com/office/drawing/2014/main" id="{BC8CD578-BA24-4DE3-A41D-9BCB8AB32811}"/>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Analyzing club attendance and explaining patterns</a:t>
            </a:r>
          </a:p>
        </p:txBody>
      </p:sp>
      <p:sp>
        <p:nvSpPr>
          <p:cNvPr id="22" name="Object 22">
            <a:extLst xmlns:a="http://schemas.openxmlformats.org/drawingml/2006/main">
              <a:ext uri="{FF2B5EF4-FFF2-40B4-BE49-F238E27FC236}">
                <a16:creationId xmlns:a16="http://schemas.microsoft.com/office/drawing/2014/main" id="{0236032F-EA36-4986-BADF-2729ACC2ADE1}"/>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ALEX DISLIKED</a:t>
            </a:r>
          </a:p>
        </p:txBody>
      </p:sp>
      <p:sp>
        <p:nvSpPr>
          <p:cNvPr id="23" name="Object 23">
            <a:extLst xmlns:a="http://schemas.openxmlformats.org/drawingml/2006/main">
              <a:ext uri="{FF2B5EF4-FFF2-40B4-BE49-F238E27FC236}">
                <a16:creationId xmlns:a16="http://schemas.microsoft.com/office/drawing/2014/main" id="{D04EFFA2-EBA5-4938-8153-4B974DA12ECF}"/>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meeting where few people could speak</a:t>
            </a:r>
          </a:p>
        </p:txBody>
      </p:sp>
      <p:sp>
        <p:nvSpPr>
          <p:cNvPr id="24" name="Object 24">
            <a:extLst xmlns:a="http://schemas.openxmlformats.org/drawingml/2006/main">
              <a:ext uri="{FF2B5EF4-FFF2-40B4-BE49-F238E27FC236}">
                <a16:creationId xmlns:a16="http://schemas.microsoft.com/office/drawing/2014/main" id="{E2574DC4-9F38-473D-8665-62B7D1F57BED}"/>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ALEX’S CONCLUSION</a:t>
            </a:r>
          </a:p>
        </p:txBody>
      </p:sp>
      <p:sp>
        <p:nvSpPr>
          <p:cNvPr id="25" name="Object 25">
            <a:extLst xmlns:a="http://schemas.openxmlformats.org/drawingml/2006/main">
              <a:ext uri="{FF2B5EF4-FFF2-40B4-BE49-F238E27FC236}">
                <a16:creationId xmlns:a16="http://schemas.microsoft.com/office/drawing/2014/main" id="{4D905D96-56F2-4878-A0C6-7783536B4A7B}"/>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 must be an analyst. I cannot work in groups.”</a:t>
            </a:r>
          </a:p>
        </p:txBody>
      </p:sp>
      <p:pic>
        <p:nvPicPr>
          <p:cNvPr id="513" name="">
            <a:extLst xmlns:a="http://schemas.openxmlformats.org/drawingml/2006/main">
              <a:ext uri="{FF2B5EF4-FFF2-40B4-BE49-F238E27FC236}">
                <a16:creationId xmlns:a16="http://schemas.microsoft.com/office/drawing/2014/main" id="{6E7AB7AB-819A-499A-A2E9-AE17D8E8B35E}"/>
              </a:ext>
            </a:extLst>
          </p:cNvPr>
          <p:cNvPicPr>
            <a:picLocks xmlns:a="http://schemas.openxmlformats.org/drawingml/2006/main" noChangeAspect="1"/>
          </p:cNvPicPr>
          <p:nvPr/>
        </p:nvPicPr>
        <p:blipFill>
          <a:blip xmlns:r="http://schemas.openxmlformats.org/officeDocument/2006/relationships" xmlns:a="http://schemas.openxmlformats.org/drawingml/2006/main" r:embed="R0e7eeb27e6284cf1"/>
          <a:srcRect xmlns:a="http://schemas.openxmlformats.org/drawingml/2006/main" l="5398" t="0" r="5398"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3617BC7D-B69C-4AAD-AF32-FC1FF272B21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1212556376"/>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4EEB115E-51A8-4BEA-B125-6A34F82F189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24BC66EF-3E1A-48BD-98CA-DE866F014D3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003F0EE-B2D4-4E34-A855-857FC95997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Case discussion</a:t>
            </a:r>
          </a:p>
        </p:txBody>
      </p:sp>
      <p:sp>
        <p:nvSpPr>
          <p:cNvPr id="18" name="Object 18">
            <a:extLst xmlns:a="http://schemas.openxmlformats.org/drawingml/2006/main">
              <a:ext uri="{FF2B5EF4-FFF2-40B4-BE49-F238E27FC236}">
                <a16:creationId xmlns:a16="http://schemas.microsoft.com/office/drawing/2014/main" id="{8FAD6BFC-412C-492D-8AA6-D6ADC5F06BC0}"/>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POSSIBLE INTEREST</a:t>
            </a:r>
          </a:p>
        </p:txBody>
      </p:sp>
      <p:sp>
        <p:nvSpPr>
          <p:cNvPr id="19" name="Object 19">
            <a:extLst xmlns:a="http://schemas.openxmlformats.org/drawingml/2006/main">
              <a:ext uri="{FF2B5EF4-FFF2-40B4-BE49-F238E27FC236}">
                <a16:creationId xmlns:a16="http://schemas.microsoft.com/office/drawing/2014/main" id="{11D1A80F-A6EF-4850-945E-BD0C50D95B55}"/>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Analysis and explaining patterns</a:t>
            </a:r>
          </a:p>
        </p:txBody>
      </p:sp>
      <p:sp>
        <p:nvSpPr>
          <p:cNvPr id="20" name="Object 20">
            <a:extLst xmlns:a="http://schemas.openxmlformats.org/drawingml/2006/main">
              <a:ext uri="{FF2B5EF4-FFF2-40B4-BE49-F238E27FC236}">
                <a16:creationId xmlns:a16="http://schemas.microsoft.com/office/drawing/2014/main" id="{0CFD655A-E3DD-4AF7-ACB2-7318E1EB953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POSSIBLE VALUE</a:t>
            </a:r>
          </a:p>
        </p:txBody>
      </p:sp>
      <p:sp>
        <p:nvSpPr>
          <p:cNvPr id="21" name="Object 21">
            <a:extLst xmlns:a="http://schemas.openxmlformats.org/drawingml/2006/main">
              <a:ext uri="{FF2B5EF4-FFF2-40B4-BE49-F238E27FC236}">
                <a16:creationId xmlns:a16="http://schemas.microsoft.com/office/drawing/2014/main" id="{18EB6BAC-AFDA-459F-ACA7-BF5D46554DB2}"/>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Participation and having a voice</a:t>
            </a:r>
          </a:p>
        </p:txBody>
      </p:sp>
      <p:sp>
        <p:nvSpPr>
          <p:cNvPr id="22" name="Object 22">
            <a:extLst xmlns:a="http://schemas.openxmlformats.org/drawingml/2006/main">
              <a:ext uri="{FF2B5EF4-FFF2-40B4-BE49-F238E27FC236}">
                <a16:creationId xmlns:a16="http://schemas.microsoft.com/office/drawing/2014/main" id="{14656369-4BF9-4D5F-A693-D45D6BC6449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AN OPEN QUESTION</a:t>
            </a:r>
          </a:p>
        </p:txBody>
      </p:sp>
      <p:sp>
        <p:nvSpPr>
          <p:cNvPr id="23" name="Object 23">
            <a:extLst xmlns:a="http://schemas.openxmlformats.org/drawingml/2006/main">
              <a:ext uri="{FF2B5EF4-FFF2-40B4-BE49-F238E27FC236}">
                <a16:creationId xmlns:a16="http://schemas.microsoft.com/office/drawing/2014/main" id="{9B17DC2F-3731-4797-8FDA-01D785C8D30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Group work itself, or how that meeting worked?</a:t>
            </a:r>
          </a:p>
        </p:txBody>
      </p:sp>
      <p:sp>
        <p:nvSpPr>
          <p:cNvPr id="712" name="Object 17">
            <a:extLst xmlns:a="http://schemas.openxmlformats.org/drawingml/2006/main">
              <a:ext uri="{FF2B5EF4-FFF2-40B4-BE49-F238E27FC236}">
                <a16:creationId xmlns:a16="http://schemas.microsoft.com/office/drawing/2014/main" id="{AC6F28C3-A197-45F9-8F64-AC9299003006}"/>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FCED07B1-F3B0-4B7C-8AB6-A6FF42AA6373}"/>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DCFEDE69-DC55-48CB-83BA-D8923F3AF4C0}"/>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FDD7B253-BF97-4359-A975-A1F31AA2E7D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187469088"/>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4EEB115E-51A8-4BEA-B125-6A34F82F189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24BC66EF-3E1A-48BD-98CA-DE866F014D3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003F0EE-B2D4-4E34-A855-857FC95997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student planner</a:t>
            </a:r>
          </a:p>
        </p:txBody>
      </p:sp>
      <p:sp>
        <p:nvSpPr>
          <p:cNvPr id="18" name="Object 18">
            <a:extLst xmlns:a="http://schemas.openxmlformats.org/drawingml/2006/main">
              <a:ext uri="{FF2B5EF4-FFF2-40B4-BE49-F238E27FC236}">
                <a16:creationId xmlns:a16="http://schemas.microsoft.com/office/drawing/2014/main" id="{8FAD6BFC-412C-492D-8AA6-D6ADC5F06BC0}"/>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TWO MOMENTS</a:t>
            </a:r>
          </a:p>
        </p:txBody>
      </p:sp>
      <p:sp>
        <p:nvSpPr>
          <p:cNvPr id="19" name="Object 19">
            <a:extLst xmlns:a="http://schemas.openxmlformats.org/drawingml/2006/main">
              <a:ext uri="{FF2B5EF4-FFF2-40B4-BE49-F238E27FC236}">
                <a16:creationId xmlns:a16="http://schemas.microsoft.com/office/drawing/2014/main" id="{11D1A80F-A6EF-4850-945E-BD0C50D95B55}"/>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Record actions and evidence from different settings.</a:t>
            </a:r>
          </a:p>
        </p:txBody>
      </p:sp>
      <p:sp>
        <p:nvSpPr>
          <p:cNvPr id="20" name="Object 20">
            <a:extLst xmlns:a="http://schemas.openxmlformats.org/drawingml/2006/main">
              <a:ext uri="{FF2B5EF4-FFF2-40B4-BE49-F238E27FC236}">
                <a16:creationId xmlns:a16="http://schemas.microsoft.com/office/drawing/2014/main" id="{0CFD655A-E3DD-4AF7-ACB2-7318E1EB953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PATTERNS AND LIMITS</a:t>
            </a:r>
          </a:p>
        </p:txBody>
      </p:sp>
      <p:sp>
        <p:nvSpPr>
          <p:cNvPr id="21" name="Object 21">
            <a:extLst xmlns:a="http://schemas.openxmlformats.org/drawingml/2006/main">
              <a:ext uri="{FF2B5EF4-FFF2-40B4-BE49-F238E27FC236}">
                <a16:creationId xmlns:a16="http://schemas.microsoft.com/office/drawing/2014/main" id="{18EB6BAC-AFDA-459F-ACA7-BF5D46554DB2}"/>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Consider skills, interests, values, and another explanation.</a:t>
            </a:r>
          </a:p>
        </p:txBody>
      </p:sp>
      <p:sp>
        <p:nvSpPr>
          <p:cNvPr id="22" name="Object 22">
            <a:extLst xmlns:a="http://schemas.openxmlformats.org/drawingml/2006/main">
              <a:ext uri="{FF2B5EF4-FFF2-40B4-BE49-F238E27FC236}">
                <a16:creationId xmlns:a16="http://schemas.microsoft.com/office/drawing/2014/main" id="{14656369-4BF9-4D5F-A693-D45D6BC6449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SMALL EXPERIMENT</a:t>
            </a:r>
          </a:p>
        </p:txBody>
      </p:sp>
      <p:sp>
        <p:nvSpPr>
          <p:cNvPr id="23" name="Object 23">
            <a:extLst xmlns:a="http://schemas.openxmlformats.org/drawingml/2006/main">
              <a:ext uri="{FF2B5EF4-FFF2-40B4-BE49-F238E27FC236}">
                <a16:creationId xmlns:a16="http://schemas.microsoft.com/office/drawing/2014/main" id="{9B17DC2F-3731-4797-8FDA-01D785C8D30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Name two directions, one uncertainty, and a review date.</a:t>
            </a:r>
          </a:p>
        </p:txBody>
      </p:sp>
      <p:sp>
        <p:nvSpPr>
          <p:cNvPr id="712" name="Object 17">
            <a:extLst xmlns:a="http://schemas.openxmlformats.org/drawingml/2006/main">
              <a:ext uri="{FF2B5EF4-FFF2-40B4-BE49-F238E27FC236}">
                <a16:creationId xmlns:a16="http://schemas.microsoft.com/office/drawing/2014/main" id="{AC6F28C3-A197-45F9-8F64-AC9299003006}"/>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FCED07B1-F3B0-4B7C-8AB6-A6FF42AA6373}"/>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DCFEDE69-DC55-48CB-83BA-D8923F3AF4C0}"/>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B0594227-7847-4258-9F88-B2DA3B740D53}"/>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matching Student planner in the facilitator guide.</a:t>
            </a:r>
          </a:p>
        </p:txBody>
      </p:sp>
      <p:sp>
        <p:nvSpPr>
          <p:cNvPr id="716" name="">
            <a:extLst xmlns:a="http://schemas.openxmlformats.org/drawingml/2006/main">
              <a:ext uri="{FF2B5EF4-FFF2-40B4-BE49-F238E27FC236}">
                <a16:creationId xmlns:a16="http://schemas.microsoft.com/office/drawing/2014/main" id="{2F8680B5-B63D-4208-AC72-805BDF59DCB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187469088"/>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143CB49-32CC-4969-86CE-205C8D38031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665A569-B91B-4DF8-8D36-A5CEFEA766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worked response</a:t>
            </a:r>
          </a:p>
        </p:txBody>
      </p:sp>
      <p:sp>
        <p:nvSpPr>
          <p:cNvPr id="515" name="">
            <a:extLst xmlns:a="http://schemas.openxmlformats.org/drawingml/2006/main">
              <a:ext uri="{FF2B5EF4-FFF2-40B4-BE49-F238E27FC236}">
                <a16:creationId xmlns:a16="http://schemas.microsoft.com/office/drawing/2014/main" id="{599E2123-7696-41E2-845F-9333B1223D2F}"/>
              </a:ext>
            </a:extLst>
          </p:cNvPr>
          <p:cNvSpPr>
            <a:spLocks xmlns:a="http://schemas.openxmlformats.org/drawingml/2006/main" noGrp="1"/>
          </p:cNvSpPr>
          <p:nvPr/>
        </p:nvSpPr>
        <p:spPr>
          <a:xfrm xmlns:a="http://schemas.openxmlformats.org/drawingml/2006/main">
            <a:off x="819150" y="2171700"/>
            <a:ext cx="1038225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ok"/>
                <a:ea typeface="MetaPro-Book"/>
                <a:cs typeface="MetaPro-Book"/>
              </a:defRPr>
            </a:defPPr>
            <a:lvl1pPr>
              <a:defRPr sz="2475">
                <a:solidFill>
                  <a:srgbClr val="161616"/>
                </a:solidFill>
                <a:latin typeface="MetaPro-Book"/>
                <a:ea typeface="MetaPro-Book"/>
                <a:cs typeface="MetaPro-Book"/>
              </a:defRPr>
            </a:lvl1pPr>
            <a:lvl2pPr>
              <a:defRPr sz="2475">
                <a:solidFill>
                  <a:srgbClr val="161616"/>
                </a:solidFill>
                <a:latin typeface="MetaPro-Book"/>
                <a:ea typeface="MetaPro-Book"/>
                <a:cs typeface="MetaPro-Book"/>
              </a:defRPr>
            </a:lvl2pPr>
            <a:lvl3pPr>
              <a:defRPr sz="2475">
                <a:solidFill>
                  <a:srgbClr val="161616"/>
                </a:solidFill>
                <a:latin typeface="MetaPro-Book"/>
                <a:ea typeface="MetaPro-Book"/>
                <a:cs typeface="MetaPro-Book"/>
              </a:defRPr>
            </a:lvl3pPr>
            <a:lvl4pPr>
              <a:defRPr sz="2475">
                <a:solidFill>
                  <a:srgbClr val="161616"/>
                </a:solidFill>
                <a:latin typeface="MetaPro-Book"/>
                <a:ea typeface="MetaPro-Book"/>
                <a:cs typeface="MetaPro-Book"/>
              </a:defRPr>
            </a:lvl4pPr>
            <a:lvl5pPr>
              <a:defRPr sz="2475">
                <a:solidFill>
                  <a:srgbClr val="161616"/>
                </a:solidFill>
                <a:latin typeface="MetaPro-Book"/>
                <a:ea typeface="MetaPro-Book"/>
                <a:cs typeface="MetaPro-Book"/>
              </a:defRPr>
            </a:lvl5pPr>
            <a:lvl6pPr>
              <a:defRPr sz="2475">
                <a:solidFill>
                  <a:srgbClr val="161616"/>
                </a:solidFill>
                <a:latin typeface="MetaPro-Book"/>
                <a:ea typeface="MetaPro-Book"/>
                <a:cs typeface="MetaPro-Book"/>
              </a:defRPr>
            </a:lvl6pPr>
            <a:lvl7pPr>
              <a:defRPr sz="2475">
                <a:solidFill>
                  <a:srgbClr val="161616"/>
                </a:solidFill>
                <a:latin typeface="MetaPro-Book"/>
                <a:ea typeface="MetaPro-Book"/>
                <a:cs typeface="MetaPro-Book"/>
              </a:defRPr>
            </a:lvl7pPr>
            <a:lvl8pPr>
              <a:defRPr sz="2475">
                <a:solidFill>
                  <a:srgbClr val="161616"/>
                </a:solidFill>
                <a:latin typeface="MetaPro-Book"/>
                <a:ea typeface="MetaPro-Book"/>
                <a:cs typeface="MetaPro-Book"/>
              </a:defRPr>
            </a:lvl8pPr>
            <a:lvl9pPr>
              <a:defRPr sz="2475">
                <a:solidFill>
                  <a:srgbClr val="161616"/>
                </a:solidFill>
                <a:latin typeface="MetaPro-Book"/>
                <a:ea typeface="MetaPro-Book"/>
                <a:cs typeface="MetaPro-Book"/>
              </a:defRPr>
            </a:lvl9pPr>
          </a:lstStyle>
          <a:p xmlns:a="http://schemas.openxmlformats.org/drawingml/2006/main">
            <a:pPr>
              <a:defRPr sz="2475">
                <a:solidFill>
                  <a:srgbClr val="161616"/>
                </a:solidFill>
                <a:latin typeface="MetaPro-Book"/>
                <a:ea typeface="MetaPro-Book"/>
                <a:cs typeface="MetaPro-Book"/>
              </a:defRPr>
            </a:pPr>
            <a:r>
              <a:rPr sz="2475">
                <a:solidFill>
                  <a:srgbClr val="161616"/>
                </a:solidFill>
                <a:latin typeface="MetaPro-Book"/>
                <a:ea typeface="MetaPro-Book"/>
                <a:cs typeface="MetaPro-Book"/>
              </a:rPr>
              <a:t>I enjoy finding patterns and explaining them, and I value participation. My club report and a class discussion provide examples. I will compare analytical and education-related roles and ask someone about the mix of independent and collaborative work. After that conversation, I will revisit whether my preference is about group work itself or how participation is organized.</a:t>
            </a:r>
          </a:p>
        </p:txBody>
      </p:sp>
      <p:sp>
        <p:nvSpPr>
          <p:cNvPr id="516" name="">
            <a:extLst xmlns:a="http://schemas.openxmlformats.org/drawingml/2006/main">
              <a:ext uri="{FF2B5EF4-FFF2-40B4-BE49-F238E27FC236}">
                <a16:creationId xmlns:a16="http://schemas.microsoft.com/office/drawing/2014/main" id="{E106F824-CFCE-4505-97CF-A0F70BF52421}"/>
              </a:ext>
            </a:extLst>
          </p:cNvPr>
          <p:cNvSpPr>
            <a:spLocks xmlns:a="http://schemas.openxmlformats.org/drawingml/2006/main" noGrp="1"/>
          </p:cNvSpPr>
          <p:nvPr/>
        </p:nvSpPr>
        <p:spPr>
          <a:xfrm xmlns:a="http://schemas.openxmlformats.org/drawingml/2006/main">
            <a:off x="819150" y="5572125"/>
            <a:ext cx="10382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CC0033"/>
                </a:solidFill>
                <a:latin typeface="MetaPro-Bold"/>
                <a:ea typeface="MetaPro-Bold"/>
                <a:cs typeface="MetaPro-Bold"/>
              </a:defRPr>
            </a:defPPr>
            <a:lvl1pPr>
              <a:defRPr sz="2175">
                <a:solidFill>
                  <a:srgbClr val="CC0033"/>
                </a:solidFill>
                <a:latin typeface="MetaPro-Bold"/>
                <a:ea typeface="MetaPro-Bold"/>
                <a:cs typeface="MetaPro-Bold"/>
              </a:defRPr>
            </a:lvl1pPr>
            <a:lvl2pPr>
              <a:defRPr sz="2175">
                <a:solidFill>
                  <a:srgbClr val="CC0033"/>
                </a:solidFill>
                <a:latin typeface="MetaPro-Bold"/>
                <a:ea typeface="MetaPro-Bold"/>
                <a:cs typeface="MetaPro-Bold"/>
              </a:defRPr>
            </a:lvl2pPr>
            <a:lvl3pPr>
              <a:defRPr sz="2175">
                <a:solidFill>
                  <a:srgbClr val="CC0033"/>
                </a:solidFill>
                <a:latin typeface="MetaPro-Bold"/>
                <a:ea typeface="MetaPro-Bold"/>
                <a:cs typeface="MetaPro-Bold"/>
              </a:defRPr>
            </a:lvl3pPr>
            <a:lvl4pPr>
              <a:defRPr sz="2175">
                <a:solidFill>
                  <a:srgbClr val="CC0033"/>
                </a:solidFill>
                <a:latin typeface="MetaPro-Bold"/>
                <a:ea typeface="MetaPro-Bold"/>
                <a:cs typeface="MetaPro-Bold"/>
              </a:defRPr>
            </a:lvl4pPr>
            <a:lvl5pPr>
              <a:defRPr sz="2175">
                <a:solidFill>
                  <a:srgbClr val="CC0033"/>
                </a:solidFill>
                <a:latin typeface="MetaPro-Bold"/>
                <a:ea typeface="MetaPro-Bold"/>
                <a:cs typeface="MetaPro-Bold"/>
              </a:defRPr>
            </a:lvl5pPr>
            <a:lvl6pPr>
              <a:defRPr sz="2175">
                <a:solidFill>
                  <a:srgbClr val="CC0033"/>
                </a:solidFill>
                <a:latin typeface="MetaPro-Bold"/>
                <a:ea typeface="MetaPro-Bold"/>
                <a:cs typeface="MetaPro-Bold"/>
              </a:defRPr>
            </a:lvl6pPr>
            <a:lvl7pPr>
              <a:defRPr sz="2175">
                <a:solidFill>
                  <a:srgbClr val="CC0033"/>
                </a:solidFill>
                <a:latin typeface="MetaPro-Bold"/>
                <a:ea typeface="MetaPro-Bold"/>
                <a:cs typeface="MetaPro-Bold"/>
              </a:defRPr>
            </a:lvl7pPr>
            <a:lvl8pPr>
              <a:defRPr sz="2175">
                <a:solidFill>
                  <a:srgbClr val="CC0033"/>
                </a:solidFill>
                <a:latin typeface="MetaPro-Bold"/>
                <a:ea typeface="MetaPro-Bold"/>
                <a:cs typeface="MetaPro-Bold"/>
              </a:defRPr>
            </a:lvl8pPr>
            <a:lvl9pPr>
              <a:defRPr sz="2175">
                <a:solidFill>
                  <a:srgbClr val="CC0033"/>
                </a:solidFill>
                <a:latin typeface="MetaPro-Bold"/>
                <a:ea typeface="MetaPro-Bold"/>
                <a:cs typeface="MetaPro-Bold"/>
              </a:defRPr>
            </a:lvl9pPr>
          </a:lstStyle>
          <a:p xmlns:a="http://schemas.openxmlformats.org/drawingml/2006/main">
            <a:pPr>
              <a:defRPr sz="2175">
                <a:solidFill>
                  <a:srgbClr val="CC0033"/>
                </a:solidFill>
                <a:latin typeface="MetaPro-Bold"/>
                <a:ea typeface="MetaPro-Bold"/>
                <a:cs typeface="MetaPro-Bold"/>
              </a:defRPr>
            </a:pPr>
            <a:r>
              <a:rPr sz="2175">
                <a:solidFill>
                  <a:srgbClr val="CC0033"/>
                </a:solidFill>
                <a:latin typeface="MetaPro-Bold"/>
                <a:ea typeface="MetaPro-Bold"/>
                <a:cs typeface="MetaPro-Bold"/>
              </a:rPr>
              <a:t>What makes the response specific? What would you adapt?</a:t>
            </a:r>
          </a:p>
        </p:txBody>
      </p:sp>
      <p:sp>
        <p:nvSpPr>
          <p:cNvPr id="517" name="">
            <a:extLst xmlns:a="http://schemas.openxmlformats.org/drawingml/2006/main">
              <a:ext uri="{FF2B5EF4-FFF2-40B4-BE49-F238E27FC236}">
                <a16:creationId xmlns:a16="http://schemas.microsoft.com/office/drawing/2014/main" id="{7054AAAE-7433-43BA-BC4B-8C79DC30AE0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1410714284"/>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78D507A-3947-47C4-966F-1803B4A481C5}"/>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CF10A564-F93D-4640-A133-F6CE8AD9327C}"/>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Feedback and revision</a:t>
            </a:r>
          </a:p>
        </p:txBody>
      </p:sp>
      <p:sp>
        <p:nvSpPr>
          <p:cNvPr id="20" name="Object 20">
            <a:extLst xmlns:a="http://schemas.openxmlformats.org/drawingml/2006/main">
              <a:ext uri="{FF2B5EF4-FFF2-40B4-BE49-F238E27FC236}">
                <a16:creationId xmlns:a16="http://schemas.microsoft.com/office/drawing/2014/main" id="{370DB4E9-5288-4B02-B214-B521A7B82D17}"/>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IS CLEAR</a:t>
            </a:r>
          </a:p>
        </p:txBody>
      </p:sp>
      <p:sp>
        <p:nvSpPr>
          <p:cNvPr id="21" name="Object 21">
            <a:extLst xmlns:a="http://schemas.openxmlformats.org/drawingml/2006/main">
              <a:ext uri="{FF2B5EF4-FFF2-40B4-BE49-F238E27FC236}">
                <a16:creationId xmlns:a16="http://schemas.microsoft.com/office/drawing/2014/main" id="{BC8CD578-BA24-4DE3-A41D-9BCB8AB32811}"/>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Name one specific detail that supports the response.</a:t>
            </a:r>
          </a:p>
        </p:txBody>
      </p:sp>
      <p:sp>
        <p:nvSpPr>
          <p:cNvPr id="22" name="Object 22">
            <a:extLst xmlns:a="http://schemas.openxmlformats.org/drawingml/2006/main">
              <a:ext uri="{FF2B5EF4-FFF2-40B4-BE49-F238E27FC236}">
                <a16:creationId xmlns:a16="http://schemas.microsoft.com/office/drawing/2014/main" id="{0236032F-EA36-4986-BADF-2729ACC2ADE1}"/>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NEEDS WORK</a:t>
            </a:r>
          </a:p>
        </p:txBody>
      </p:sp>
      <p:sp>
        <p:nvSpPr>
          <p:cNvPr id="23" name="Object 23">
            <a:extLst xmlns:a="http://schemas.openxmlformats.org/drawingml/2006/main">
              <a:ext uri="{FF2B5EF4-FFF2-40B4-BE49-F238E27FC236}">
                <a16:creationId xmlns:a16="http://schemas.microsoft.com/office/drawing/2014/main" id="{D04EFFA2-EBA5-4938-8153-4B974DA12ECF}"/>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Identify one missing piece or unsupported assumption.</a:t>
            </a:r>
          </a:p>
        </p:txBody>
      </p:sp>
      <p:sp>
        <p:nvSpPr>
          <p:cNvPr id="24" name="Object 24">
            <a:extLst xmlns:a="http://schemas.openxmlformats.org/drawingml/2006/main">
              <a:ext uri="{FF2B5EF4-FFF2-40B4-BE49-F238E27FC236}">
                <a16:creationId xmlns:a16="http://schemas.microsoft.com/office/drawing/2014/main" id="{E2574DC4-9F38-473D-8665-62B7D1F57BED}"/>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CHANGES</a:t>
            </a:r>
          </a:p>
        </p:txBody>
      </p:sp>
      <p:sp>
        <p:nvSpPr>
          <p:cNvPr id="25" name="Object 25">
            <a:extLst xmlns:a="http://schemas.openxmlformats.org/drawingml/2006/main">
              <a:ext uri="{FF2B5EF4-FFF2-40B4-BE49-F238E27FC236}">
                <a16:creationId xmlns:a16="http://schemas.microsoft.com/office/drawing/2014/main" id="{4D905D96-56F2-4878-A0C6-7783536B4A7B}"/>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Agree on one revision, then try again.</a:t>
            </a:r>
          </a:p>
        </p:txBody>
      </p:sp>
      <p:pic>
        <p:nvPicPr>
          <p:cNvPr id="513" name="">
            <a:extLst xmlns:a="http://schemas.openxmlformats.org/drawingml/2006/main">
              <a:ext uri="{FF2B5EF4-FFF2-40B4-BE49-F238E27FC236}">
                <a16:creationId xmlns:a16="http://schemas.microsoft.com/office/drawing/2014/main" id="{11C13475-1A7C-4480-BD10-345190AD2E41}"/>
              </a:ext>
            </a:extLst>
          </p:cNvPr>
          <p:cNvPicPr>
            <a:picLocks xmlns:a="http://schemas.openxmlformats.org/drawingml/2006/main" noChangeAspect="1"/>
          </p:cNvPicPr>
          <p:nvPr/>
        </p:nvPicPr>
        <p:blipFill>
          <a:blip xmlns:r="http://schemas.openxmlformats.org/officeDocument/2006/relationships" xmlns:a="http://schemas.openxmlformats.org/drawingml/2006/main" r:embed="R424385ee5a6b4084"/>
          <a:srcRect xmlns:a="http://schemas.openxmlformats.org/drawingml/2006/main" l="0" t="1872" r="0" b="1872"/>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F871B1F2-5B16-42FC-AFBF-46B500E521F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1212556376"/>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4EEB115E-51A8-4BEA-B125-6A34F82F189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24BC66EF-3E1A-48BD-98CA-DE866F014D3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003F0EE-B2D4-4E34-A855-857FC95997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Both partners get a second attempt</a:t>
            </a:r>
          </a:p>
        </p:txBody>
      </p:sp>
      <p:sp>
        <p:nvSpPr>
          <p:cNvPr id="18" name="Object 18">
            <a:extLst xmlns:a="http://schemas.openxmlformats.org/drawingml/2006/main">
              <a:ext uri="{FF2B5EF4-FFF2-40B4-BE49-F238E27FC236}">
                <a16:creationId xmlns:a16="http://schemas.microsoft.com/office/drawing/2014/main" id="{8FAD6BFC-412C-492D-8AA6-D6ADC5F06BC0}"/>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ROUND ONE</a:t>
            </a:r>
          </a:p>
        </p:txBody>
      </p:sp>
      <p:sp>
        <p:nvSpPr>
          <p:cNvPr id="19" name="Object 19">
            <a:extLst xmlns:a="http://schemas.openxmlformats.org/drawingml/2006/main">
              <a:ext uri="{FF2B5EF4-FFF2-40B4-BE49-F238E27FC236}">
                <a16:creationId xmlns:a16="http://schemas.microsoft.com/office/drawing/2014/main" id="{11D1A80F-A6EF-4850-945E-BD0C50D95B55}"/>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A explains or role-plays. Partner B gives specific feedback.</a:t>
            </a:r>
          </a:p>
        </p:txBody>
      </p:sp>
      <p:sp>
        <p:nvSpPr>
          <p:cNvPr id="20" name="Object 20">
            <a:extLst xmlns:a="http://schemas.openxmlformats.org/drawingml/2006/main">
              <a:ext uri="{FF2B5EF4-FFF2-40B4-BE49-F238E27FC236}">
                <a16:creationId xmlns:a16="http://schemas.microsoft.com/office/drawing/2014/main" id="{0CFD655A-E3DD-4AF7-ACB2-7318E1EB953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SWAP ROLES</a:t>
            </a:r>
          </a:p>
        </p:txBody>
      </p:sp>
      <p:sp>
        <p:nvSpPr>
          <p:cNvPr id="21" name="Object 21">
            <a:extLst xmlns:a="http://schemas.openxmlformats.org/drawingml/2006/main">
              <a:ext uri="{FF2B5EF4-FFF2-40B4-BE49-F238E27FC236}">
                <a16:creationId xmlns:a16="http://schemas.microsoft.com/office/drawing/2014/main" id="{18EB6BAC-AFDA-459F-ACA7-BF5D46554DB2}"/>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B explains or role-plays. Partner A gives feedback.</a:t>
            </a:r>
          </a:p>
        </p:txBody>
      </p:sp>
      <p:sp>
        <p:nvSpPr>
          <p:cNvPr id="22" name="Object 22">
            <a:extLst xmlns:a="http://schemas.openxmlformats.org/drawingml/2006/main">
              <a:ext uri="{FF2B5EF4-FFF2-40B4-BE49-F238E27FC236}">
                <a16:creationId xmlns:a16="http://schemas.microsoft.com/office/drawing/2014/main" id="{14656369-4BF9-4D5F-A693-D45D6BC6449A}"/>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9B17DC2F-3731-4797-8FDA-01D785C8D30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Both apply one suggestion and repeat the key response.</a:t>
            </a:r>
          </a:p>
        </p:txBody>
      </p:sp>
      <p:sp>
        <p:nvSpPr>
          <p:cNvPr id="712" name="Object 17">
            <a:extLst xmlns:a="http://schemas.openxmlformats.org/drawingml/2006/main">
              <a:ext uri="{FF2B5EF4-FFF2-40B4-BE49-F238E27FC236}">
                <a16:creationId xmlns:a16="http://schemas.microsoft.com/office/drawing/2014/main" id="{AC6F28C3-A197-45F9-8F64-AC9299003006}"/>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FCED07B1-F3B0-4B7C-8AB6-A6FF42AA6373}"/>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DCFEDE69-DC55-48CB-83BA-D8923F3AF4C0}"/>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89C39F19-E62F-4D1E-B418-956A8DC0AE8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187469088"/>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143CB49-32CC-4969-86CE-205C8D38031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665A569-B91B-4DF8-8D36-A5CEFEA766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B6344E1C-ACC5-4A56-879B-E372C1E63C61}"/>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A tool suggests a career. What is the strongest next step?</a:t>
            </a:r>
          </a:p>
        </p:txBody>
      </p:sp>
      <p:sp>
        <p:nvSpPr>
          <p:cNvPr id="516" name="">
            <a:extLst xmlns:a="http://schemas.openxmlformats.org/drawingml/2006/main">
              <a:ext uri="{FF2B5EF4-FFF2-40B4-BE49-F238E27FC236}">
                <a16:creationId xmlns:a16="http://schemas.microsoft.com/office/drawing/2014/main" id="{494F1E09-7CB3-416C-BA4A-43FC3CA22327}"/>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77549640-F54F-41FA-B543-6ADEB4B8C26D}"/>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Treat it as a career assignment</a:t>
            </a:r>
          </a:p>
        </p:txBody>
      </p:sp>
      <p:sp>
        <p:nvSpPr>
          <p:cNvPr id="518" name="">
            <a:extLst xmlns:a="http://schemas.openxmlformats.org/drawingml/2006/main">
              <a:ext uri="{FF2B5EF4-FFF2-40B4-BE49-F238E27FC236}">
                <a16:creationId xmlns:a16="http://schemas.microsoft.com/office/drawing/2014/main" id="{58FA9EC9-3D27-49FB-B7B8-D9942E70C20B}"/>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973BC630-CADD-4712-BEF9-E52547678032}"/>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Ignore all results</a:t>
            </a:r>
          </a:p>
        </p:txBody>
      </p:sp>
      <p:sp>
        <p:nvSpPr>
          <p:cNvPr id="520" name="">
            <a:extLst xmlns:a="http://schemas.openxmlformats.org/drawingml/2006/main">
              <a:ext uri="{FF2B5EF4-FFF2-40B4-BE49-F238E27FC236}">
                <a16:creationId xmlns:a16="http://schemas.microsoft.com/office/drawing/2014/main" id="{1F558B9B-F5CA-4551-B214-580C62FC32E9}"/>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68C6BEEB-9E31-4EC1-89D7-E17F658ABCCD}"/>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Compare it with experiences and investigate possibilities</a:t>
            </a:r>
          </a:p>
        </p:txBody>
      </p:sp>
      <p:sp>
        <p:nvSpPr>
          <p:cNvPr id="522" name="">
            <a:extLst xmlns:a="http://schemas.openxmlformats.org/drawingml/2006/main">
              <a:ext uri="{FF2B5EF4-FFF2-40B4-BE49-F238E27FC236}">
                <a16:creationId xmlns:a16="http://schemas.microsoft.com/office/drawing/2014/main" id="{7D5CEAC5-DF85-4C3C-9C7C-5EBE276CE40C}"/>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BEC6807C-8019-4141-B2CF-E4672065AF26}"/>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Choose the highest salary only</a:t>
            </a:r>
          </a:p>
        </p:txBody>
      </p:sp>
      <p:sp>
        <p:nvSpPr>
          <p:cNvPr id="524" name="">
            <a:extLst xmlns:a="http://schemas.openxmlformats.org/drawingml/2006/main">
              <a:ext uri="{FF2B5EF4-FFF2-40B4-BE49-F238E27FC236}">
                <a16:creationId xmlns:a16="http://schemas.microsoft.com/office/drawing/2014/main" id="{644F008F-18E6-44AB-AB57-D09520DE6D3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1410714284"/>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143CB49-32CC-4969-86CE-205C8D38031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665A569-B91B-4DF8-8D36-A5CEFEA766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4C91FD81-8B15-4E1A-87D9-67A2AE5F423A}"/>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is a transferable skill?</a:t>
            </a:r>
          </a:p>
        </p:txBody>
      </p:sp>
      <p:sp>
        <p:nvSpPr>
          <p:cNvPr id="516" name="">
            <a:extLst xmlns:a="http://schemas.openxmlformats.org/drawingml/2006/main">
              <a:ext uri="{FF2B5EF4-FFF2-40B4-BE49-F238E27FC236}">
                <a16:creationId xmlns:a16="http://schemas.microsoft.com/office/drawing/2014/main" id="{96A13C33-A035-4A5D-988D-FE63303E9B2C}"/>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21D2BF5A-4E7A-425C-8E2C-3CB84FAD8C15}"/>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Listening carefully and clarifying a question</a:t>
            </a:r>
          </a:p>
        </p:txBody>
      </p:sp>
      <p:sp>
        <p:nvSpPr>
          <p:cNvPr id="518" name="">
            <a:extLst xmlns:a="http://schemas.openxmlformats.org/drawingml/2006/main">
              <a:ext uri="{FF2B5EF4-FFF2-40B4-BE49-F238E27FC236}">
                <a16:creationId xmlns:a16="http://schemas.microsoft.com/office/drawing/2014/main" id="{745947CB-B489-453A-9011-CBDEA9645D83}"/>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1915546-DF59-4488-8C38-8C9CB4D1A212}"/>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Membership in a club</a:t>
            </a:r>
          </a:p>
        </p:txBody>
      </p:sp>
      <p:sp>
        <p:nvSpPr>
          <p:cNvPr id="520" name="">
            <a:extLst xmlns:a="http://schemas.openxmlformats.org/drawingml/2006/main">
              <a:ext uri="{FF2B5EF4-FFF2-40B4-BE49-F238E27FC236}">
                <a16:creationId xmlns:a16="http://schemas.microsoft.com/office/drawing/2014/main" id="{4DDFC654-4D6E-4452-9032-B0EB1D70FD25}"/>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1A72BC6-4CD5-4997-B1BD-EAAF55CABDF9}"/>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preferred work location</a:t>
            </a:r>
          </a:p>
        </p:txBody>
      </p:sp>
      <p:sp>
        <p:nvSpPr>
          <p:cNvPr id="522" name="">
            <a:extLst xmlns:a="http://schemas.openxmlformats.org/drawingml/2006/main">
              <a:ext uri="{FF2B5EF4-FFF2-40B4-BE49-F238E27FC236}">
                <a16:creationId xmlns:a16="http://schemas.microsoft.com/office/drawing/2014/main" id="{7AA8795D-0BC8-493E-8BCE-FAA06E4E341B}"/>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04148DD-46A6-4C1B-811D-4E8C4BF759B2}"/>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The title of a course</a:t>
            </a:r>
          </a:p>
        </p:txBody>
      </p:sp>
      <p:sp>
        <p:nvSpPr>
          <p:cNvPr id="524" name="">
            <a:extLst xmlns:a="http://schemas.openxmlformats.org/drawingml/2006/main">
              <a:ext uri="{FF2B5EF4-FFF2-40B4-BE49-F238E27FC236}">
                <a16:creationId xmlns:a16="http://schemas.microsoft.com/office/drawing/2014/main" id="{71C8F8FD-1947-4B00-8967-C799200581A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1410714284"/>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143CB49-32CC-4969-86CE-205C8D38031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665A569-B91B-4DF8-8D36-A5CEFEA766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440E27BE-E11C-4474-BBD4-EE71B77C17EB}"/>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strengthens an interpretation?</a:t>
            </a:r>
          </a:p>
        </p:txBody>
      </p:sp>
      <p:sp>
        <p:nvSpPr>
          <p:cNvPr id="516" name="">
            <a:extLst xmlns:a="http://schemas.openxmlformats.org/drawingml/2006/main">
              <a:ext uri="{FF2B5EF4-FFF2-40B4-BE49-F238E27FC236}">
                <a16:creationId xmlns:a16="http://schemas.microsoft.com/office/drawing/2014/main" id="{35C70879-CCA0-4537-A932-F3ECC1DB2041}"/>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EE9C90BC-71DD-4170-8587-4F79A3085275}"/>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One label without examples</a:t>
            </a:r>
          </a:p>
        </p:txBody>
      </p:sp>
      <p:sp>
        <p:nvSpPr>
          <p:cNvPr id="518" name="">
            <a:extLst xmlns:a="http://schemas.openxmlformats.org/drawingml/2006/main">
              <a:ext uri="{FF2B5EF4-FFF2-40B4-BE49-F238E27FC236}">
                <a16:creationId xmlns:a16="http://schemas.microsoft.com/office/drawing/2014/main" id="{D0DF4A64-52D0-4351-995A-CA773A135937}"/>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7E1E05A6-754A-4E43-8258-7230DC7DA4E1}"/>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Several experiences and feedback, with alternative explanations</a:t>
            </a:r>
          </a:p>
        </p:txBody>
      </p:sp>
      <p:sp>
        <p:nvSpPr>
          <p:cNvPr id="520" name="">
            <a:extLst xmlns:a="http://schemas.openxmlformats.org/drawingml/2006/main">
              <a:ext uri="{FF2B5EF4-FFF2-40B4-BE49-F238E27FC236}">
                <a16:creationId xmlns:a16="http://schemas.microsoft.com/office/drawing/2014/main" id="{F5F0CCE0-F484-4885-9B5F-A9CC4E621E81}"/>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19FFCFDF-1469-4191-80FB-541BCD05B88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friend choosing your career</a:t>
            </a:r>
          </a:p>
        </p:txBody>
      </p:sp>
      <p:sp>
        <p:nvSpPr>
          <p:cNvPr id="522" name="">
            <a:extLst xmlns:a="http://schemas.openxmlformats.org/drawingml/2006/main">
              <a:ext uri="{FF2B5EF4-FFF2-40B4-BE49-F238E27FC236}">
                <a16:creationId xmlns:a16="http://schemas.microsoft.com/office/drawing/2014/main" id="{8EC65A81-0F27-4D51-B598-C94DB8AEF1AA}"/>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02E521C8-4FEE-4E9E-A2FD-D86AFC1F8104}"/>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Avoiding uncertainty</a:t>
            </a:r>
          </a:p>
        </p:txBody>
      </p:sp>
      <p:sp>
        <p:nvSpPr>
          <p:cNvPr id="524" name="">
            <a:extLst xmlns:a="http://schemas.openxmlformats.org/drawingml/2006/main">
              <a:ext uri="{FF2B5EF4-FFF2-40B4-BE49-F238E27FC236}">
                <a16:creationId xmlns:a16="http://schemas.microsoft.com/office/drawing/2014/main" id="{C9309303-F816-44D6-BB87-AB73F4A43C2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1410714284"/>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143CB49-32CC-4969-86CE-205C8D38031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665A569-B91B-4DF8-8D36-A5CEFEA766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0CE92BF0-4167-4EBC-B840-D9202F56941E}"/>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the closing plan include?</a:t>
            </a:r>
          </a:p>
        </p:txBody>
      </p:sp>
      <p:sp>
        <p:nvSpPr>
          <p:cNvPr id="516" name="">
            <a:extLst xmlns:a="http://schemas.openxmlformats.org/drawingml/2006/main">
              <a:ext uri="{FF2B5EF4-FFF2-40B4-BE49-F238E27FC236}">
                <a16:creationId xmlns:a16="http://schemas.microsoft.com/office/drawing/2014/main" id="{9082CBB9-4230-4ED9-8C0C-9B4C663229B7}"/>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C9FFB4CD-EBFD-440A-B4C3-8B5ADC8C0BBD}"/>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promise never to change direction</a:t>
            </a:r>
          </a:p>
        </p:txBody>
      </p:sp>
      <p:sp>
        <p:nvSpPr>
          <p:cNvPr id="518" name="">
            <a:extLst xmlns:a="http://schemas.openxmlformats.org/drawingml/2006/main">
              <a:ext uri="{FF2B5EF4-FFF2-40B4-BE49-F238E27FC236}">
                <a16:creationId xmlns:a16="http://schemas.microsoft.com/office/drawing/2014/main" id="{A1A1E718-63A5-40EB-9C80-F0C9519DB209}"/>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B988F35D-63C4-496B-92D3-02519C1A3352}"/>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completed lifetime career plan</a:t>
            </a:r>
          </a:p>
        </p:txBody>
      </p:sp>
      <p:sp>
        <p:nvSpPr>
          <p:cNvPr id="520" name="">
            <a:extLst xmlns:a="http://schemas.openxmlformats.org/drawingml/2006/main">
              <a:ext uri="{FF2B5EF4-FFF2-40B4-BE49-F238E27FC236}">
                <a16:creationId xmlns:a16="http://schemas.microsoft.com/office/drawing/2014/main" id="{78D2CAFB-7141-45FD-828C-B367BF918D9E}"/>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38461BD-0DB2-4813-9B82-718C57E85EF0}"/>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Only an assessment score</a:t>
            </a:r>
          </a:p>
        </p:txBody>
      </p:sp>
      <p:sp>
        <p:nvSpPr>
          <p:cNvPr id="522" name="">
            <a:extLst xmlns:a="http://schemas.openxmlformats.org/drawingml/2006/main">
              <a:ext uri="{FF2B5EF4-FFF2-40B4-BE49-F238E27FC236}">
                <a16:creationId xmlns:a16="http://schemas.microsoft.com/office/drawing/2014/main" id="{9883EF4E-C5D6-414C-ADC2-429241E9BFBA}"/>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F431DA86-F37A-4AD1-A460-78B6C57147BF}"/>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small experiment and a date to revisit learning</a:t>
            </a:r>
          </a:p>
        </p:txBody>
      </p:sp>
      <p:sp>
        <p:nvSpPr>
          <p:cNvPr id="524" name="">
            <a:extLst xmlns:a="http://schemas.openxmlformats.org/drawingml/2006/main">
              <a:ext uri="{FF2B5EF4-FFF2-40B4-BE49-F238E27FC236}">
                <a16:creationId xmlns:a16="http://schemas.microsoft.com/office/drawing/2014/main" id="{30E48A07-E7BB-46CA-9D16-E50400A59E9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1410714284"/>
      </p:ext>
    </p:extLst>
  </p:cSld>
</p:sld>
</file>

<file path=ppt/slides/slide15.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8B4D2C88-6C89-464F-B476-1D6DD1906A60}"/>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An adaptation challenge</a:t>
            </a:r>
          </a:p>
        </p:txBody>
      </p:sp>
      <p:sp>
        <p:nvSpPr>
          <p:cNvPr id="7" name="">
            <a:extLst xmlns:a="http://schemas.openxmlformats.org/drawingml/2006/main">
              <a:ext uri="{FF2B5EF4-FFF2-40B4-BE49-F238E27FC236}">
                <a16:creationId xmlns:a16="http://schemas.microsoft.com/office/drawing/2014/main" id="{B7428EFB-3CAE-4C63-A0E7-E2135247E57A}"/>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You receive feedback that challenges your interpretation. What would you investigate next?</a:t>
            </a:r>
          </a:p>
        </p:txBody>
      </p:sp>
      <p:sp>
        <p:nvSpPr>
          <p:cNvPr id="8" name="">
            <a:extLst xmlns:a="http://schemas.openxmlformats.org/drawingml/2006/main">
              <a:ext uri="{FF2B5EF4-FFF2-40B4-BE49-F238E27FC236}">
                <a16:creationId xmlns:a16="http://schemas.microsoft.com/office/drawing/2014/main" id="{41F80E48-65D7-4F64-B47D-C078462EDA8D}"/>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Explain what you would change and why. Then revise your plan.</a:t>
            </a:r>
          </a:p>
        </p:txBody>
      </p:sp>
    </p:spTree>
    <p:extLst>
      <p:ext uri="{BB962C8B-B14F-4D97-AF65-F5344CB8AC3E}">
        <p14:creationId xmlns:p14="http://schemas.microsoft.com/office/powerpoint/2010/main" val="90880793"/>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53404B1E-CC42-4999-BB5C-861A7F8D63E1}"/>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BD1DA748-9F18-472F-80E3-017F2C0D8FF4}"/>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624A91D3-F1CD-44A6-86D9-2C5BD981B5EC}"/>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DD017861-BCF9-47C2-BEBB-640AC75AA5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2788E6EB-ACC9-45D9-A269-4B7485C13EC3}"/>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revision</a:t>
            </a:r>
          </a:p>
        </p:txBody>
      </p:sp>
      <p:sp>
        <p:nvSpPr>
          <p:cNvPr id="22" name="Object 22">
            <a:extLst xmlns:a="http://schemas.openxmlformats.org/drawingml/2006/main">
              <a:ext uri="{FF2B5EF4-FFF2-40B4-BE49-F238E27FC236}">
                <a16:creationId xmlns:a16="http://schemas.microsoft.com/office/drawing/2014/main" id="{101DC2F1-78FA-40A4-8F4D-DEF7C9577FF8}"/>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improved after feedback?</a:t>
            </a:r>
          </a:p>
        </p:txBody>
      </p:sp>
      <p:sp>
        <p:nvSpPr>
          <p:cNvPr id="23" name="Object 23">
            <a:extLst xmlns:a="http://schemas.openxmlformats.org/drawingml/2006/main">
              <a:ext uri="{FF2B5EF4-FFF2-40B4-BE49-F238E27FC236}">
                <a16:creationId xmlns:a16="http://schemas.microsoft.com/office/drawing/2014/main" id="{48008A5B-95C4-4F7B-AE37-E2ECCBD640A0}"/>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action</a:t>
            </a:r>
          </a:p>
        </p:txBody>
      </p:sp>
      <p:sp>
        <p:nvSpPr>
          <p:cNvPr id="24" name="Object 24">
            <a:extLst xmlns:a="http://schemas.openxmlformats.org/drawingml/2006/main">
              <a:ext uri="{FF2B5EF4-FFF2-40B4-BE49-F238E27FC236}">
                <a16:creationId xmlns:a16="http://schemas.microsoft.com/office/drawing/2014/main" id="{BB9B8522-5299-4AC2-80B4-32C445444A61}"/>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specific step will you take?</a:t>
            </a:r>
          </a:p>
        </p:txBody>
      </p:sp>
      <p:sp>
        <p:nvSpPr>
          <p:cNvPr id="25" name="Object 25">
            <a:extLst xmlns:a="http://schemas.openxmlformats.org/drawingml/2006/main">
              <a:ext uri="{FF2B5EF4-FFF2-40B4-BE49-F238E27FC236}">
                <a16:creationId xmlns:a16="http://schemas.microsoft.com/office/drawing/2014/main" id="{96A4BCA4-E662-4324-AAE4-07C592387E3F}"/>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check</a:t>
            </a:r>
          </a:p>
        </p:txBody>
      </p:sp>
      <p:sp>
        <p:nvSpPr>
          <p:cNvPr id="26" name="Object 26">
            <a:extLst xmlns:a="http://schemas.openxmlformats.org/drawingml/2006/main">
              <a:ext uri="{FF2B5EF4-FFF2-40B4-BE49-F238E27FC236}">
                <a16:creationId xmlns:a16="http://schemas.microsoft.com/office/drawing/2014/main" id="{CA59E2F6-9DF9-4D1D-BD76-37325D60F717}"/>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When will you review it, and what will you look for?</a:t>
            </a:r>
          </a:p>
        </p:txBody>
      </p:sp>
      <p:sp>
        <p:nvSpPr>
          <p:cNvPr id="27" name="Object 27">
            <a:extLst xmlns:a="http://schemas.openxmlformats.org/drawingml/2006/main">
              <a:ext uri="{FF2B5EF4-FFF2-40B4-BE49-F238E27FC236}">
                <a16:creationId xmlns:a16="http://schemas.microsoft.com/office/drawing/2014/main" id="{81CEB758-B9BB-418C-A490-17AADC7DAFD2}"/>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pPr>
            <a:r>
              <a:rPr sz="2300" b="1" i="0">
                <a:solidFill>
                  <a:srgbClr val="CC0033"/>
                </a:solidFill>
                <a:latin typeface="MetaPro-Bold"/>
                <a:ea typeface="MetaPro-Bold"/>
                <a:cs typeface="MetaPro-Bold"/>
              </a:rPr>
              <a:t/>
            </a:r>
          </a:p>
        </p:txBody>
      </p:sp>
      <p:sp>
        <p:nvSpPr>
          <p:cNvPr id="28" name="Object 28">
            <a:extLst xmlns:a="http://schemas.openxmlformats.org/drawingml/2006/main">
              <a:ext uri="{FF2B5EF4-FFF2-40B4-BE49-F238E27FC236}">
                <a16:creationId xmlns:a16="http://schemas.microsoft.com/office/drawing/2014/main" id="{EBA24C4C-2823-4425-B549-81BEEF1E34C2}"/>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pPr>
            <a:r>
              <a:rPr sz="2200" b="0" i="0">
                <a:solidFill>
                  <a:srgbClr val="171717"/>
                </a:solidFill>
                <a:latin typeface="MetaPro-Book"/>
                <a:ea typeface="MetaPro-Book"/>
                <a:cs typeface="MetaPro-Book"/>
              </a:rPr>
              <a:t/>
            </a:r>
          </a:p>
        </p:txBody>
      </p:sp>
      <p:sp>
        <p:nvSpPr>
          <p:cNvPr id="20" name="Object 20">
            <a:extLst xmlns:a="http://schemas.openxmlformats.org/drawingml/2006/main">
              <a:ext uri="{FF2B5EF4-FFF2-40B4-BE49-F238E27FC236}">
                <a16:creationId xmlns:a16="http://schemas.microsoft.com/office/drawing/2014/main" id="{092F6E06-A03E-474D-B7FD-631E83C30C2E}"/>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Your next step</a:t>
            </a:r>
          </a:p>
        </p:txBody>
      </p:sp>
      <p:sp>
        <p:nvSpPr>
          <p:cNvPr id="516" name="">
            <a:extLst xmlns:a="http://schemas.openxmlformats.org/drawingml/2006/main">
              <a:ext uri="{FF2B5EF4-FFF2-40B4-BE49-F238E27FC236}">
                <a16:creationId xmlns:a16="http://schemas.microsoft.com/office/drawing/2014/main" id="{5D830EE1-A088-405B-9BAC-BBAE73227F3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663246748"/>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143CB49-32CC-4969-86CE-205C8D38031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665A569-B91B-4DF8-8D36-A5CEFEA766E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0658AE09-7FA2-46F3-A30A-C2D62E7417DF}"/>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66B71B7D-2007-4E01-9D80-325922AE5D69}"/>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07bc90c4bd254cdf"/>
              </a:rPr>
              <a:t>CES self-discovery resources</a:t>
            </a:r>
          </a:p>
        </p:txBody>
      </p:sp>
      <p:sp>
        <p:nvSpPr>
          <p:cNvPr id="517" name="">
            <a:extLst xmlns:a="http://schemas.openxmlformats.org/drawingml/2006/main">
              <a:ext uri="{FF2B5EF4-FFF2-40B4-BE49-F238E27FC236}">
                <a16:creationId xmlns:a16="http://schemas.microsoft.com/office/drawing/2014/main" id="{B5EDCFCF-20D0-4076-B9BD-723623B5C25E}"/>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careers.rutgers.edu/discover-yourself</a:t>
            </a:r>
          </a:p>
        </p:txBody>
      </p:sp>
      <p:sp>
        <p:nvSpPr>
          <p:cNvPr id="518" name="">
            <a:extLst xmlns:a="http://schemas.openxmlformats.org/drawingml/2006/main">
              <a:ext uri="{FF2B5EF4-FFF2-40B4-BE49-F238E27FC236}">
                <a16:creationId xmlns:a16="http://schemas.microsoft.com/office/drawing/2014/main" id="{F4184461-281A-40E9-9DEA-59C5CD1C0F48}"/>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F11B1952-51C6-44E3-9D39-BD080CFA5445}"/>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e14fa7fdde044cf1"/>
              </a:rPr>
              <a:t>CES Online Tools including Traitify</a:t>
            </a:r>
          </a:p>
        </p:txBody>
      </p:sp>
      <p:sp>
        <p:nvSpPr>
          <p:cNvPr id="520" name="">
            <a:extLst xmlns:a="http://schemas.openxmlformats.org/drawingml/2006/main">
              <a:ext uri="{FF2B5EF4-FFF2-40B4-BE49-F238E27FC236}">
                <a16:creationId xmlns:a16="http://schemas.microsoft.com/office/drawing/2014/main" id="{878DE997-7D3F-4CD8-8AC0-7BFCC0F536BB}"/>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careers.rutgers.edu/students-and-alumni/onlinetools</a:t>
            </a:r>
          </a:p>
        </p:txBody>
      </p:sp>
      <p:sp>
        <p:nvSpPr>
          <p:cNvPr id="521" name="">
            <a:extLst xmlns:a="http://schemas.openxmlformats.org/drawingml/2006/main">
              <a:ext uri="{FF2B5EF4-FFF2-40B4-BE49-F238E27FC236}">
                <a16:creationId xmlns:a16="http://schemas.microsoft.com/office/drawing/2014/main" id="{C7A0CC25-7E2B-4F0D-B816-5BA08B02C2ED}"/>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1A9C8B54-FC84-4AE4-9DC3-5D4501EDA4AD}"/>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10ba2ea5dd004ef7"/>
              </a:rPr>
              <a:t>CES advising</a:t>
            </a:r>
          </a:p>
        </p:txBody>
      </p:sp>
      <p:sp>
        <p:nvSpPr>
          <p:cNvPr id="523" name="">
            <a:extLst xmlns:a="http://schemas.openxmlformats.org/drawingml/2006/main">
              <a:ext uri="{FF2B5EF4-FFF2-40B4-BE49-F238E27FC236}">
                <a16:creationId xmlns:a16="http://schemas.microsoft.com/office/drawing/2014/main" id="{CE016243-F1CD-4720-8CD3-5481BF48B19B}"/>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careers.rutgers.edu/students-and-alumni</a:t>
            </a:r>
          </a:p>
        </p:txBody>
      </p:sp>
      <p:sp>
        <p:nvSpPr>
          <p:cNvPr id="524" name="">
            <a:extLst xmlns:a="http://schemas.openxmlformats.org/drawingml/2006/main">
              <a:ext uri="{FF2B5EF4-FFF2-40B4-BE49-F238E27FC236}">
                <a16:creationId xmlns:a16="http://schemas.microsoft.com/office/drawing/2014/main" id="{515D54ED-73B3-451F-9B9B-2CD032EBCC2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1410714284"/>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2026-11-02T03:54:08.8950000Z</dcterms:created>
  <dcterms:modified xsi:type="dcterms:W3CDTF">2026-11-02T03:54:08.8950000Z</dcterms:modified>
</coreProperties>
</file>