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434458e92aa445e" /><Relationship Type="http://schemas.openxmlformats.org/officeDocument/2006/relationships/extended-properties" Target="/docProps/app.xml" Id="R5ab2c862dd9d4278" /><Relationship Type="http://schemas.openxmlformats.org/officeDocument/2006/relationships/officeDocument" Target="/ppt/presentation.xml" Id="Rac0081cff3884eba" /></Relationships>
</file>

<file path=ppt/presentation.xml><?xml version="1.0" encoding="utf-8"?>
<p:presentation xmlns:p="http://schemas.openxmlformats.org/presentationml/2006/main">
  <p:sldMasterIdLst>
    <p:sldMasterId xmlns:r="http://schemas.openxmlformats.org/officeDocument/2006/relationships" id="2147483648" r:id="R9ce67bfa601444ed"/>
  </p:sldMasterIdLst>
  <p:notesMasterIdLst>
    <p:notesMasterId xmlns:r="http://schemas.openxmlformats.org/officeDocument/2006/relationships" r:id="R1541aea36ad7476e"/>
  </p:notesMasterIdLst>
  <p:sldIdLst>
    <p:sldId xmlns:r="http://schemas.openxmlformats.org/officeDocument/2006/relationships" id="256" r:id="R9237ca00690149e7"/>
    <p:sldId xmlns:r="http://schemas.openxmlformats.org/officeDocument/2006/relationships" id="257" r:id="Rb703bc760e874b3e"/>
    <p:sldId xmlns:r="http://schemas.openxmlformats.org/officeDocument/2006/relationships" id="258" r:id="Rdf5ed392a99346ae"/>
    <p:sldId xmlns:r="http://schemas.openxmlformats.org/officeDocument/2006/relationships" id="259" r:id="R91afb565db0a4cba"/>
    <p:sldId xmlns:r="http://schemas.openxmlformats.org/officeDocument/2006/relationships" id="260" r:id="Rf25a95af36584119"/>
    <p:sldId xmlns:r="http://schemas.openxmlformats.org/officeDocument/2006/relationships" id="261" r:id="R053917704b974055"/>
    <p:sldId xmlns:r="http://schemas.openxmlformats.org/officeDocument/2006/relationships" id="262" r:id="R560844bb4a554d36"/>
    <p:sldId xmlns:r="http://schemas.openxmlformats.org/officeDocument/2006/relationships" id="263" r:id="Rabbe37d51c204e4c"/>
    <p:sldId xmlns:r="http://schemas.openxmlformats.org/officeDocument/2006/relationships" id="264" r:id="R69baa3ce77ad4e72"/>
    <p:sldId xmlns:r="http://schemas.openxmlformats.org/officeDocument/2006/relationships" id="265" r:id="R809cb471612240de"/>
    <p:sldId xmlns:r="http://schemas.openxmlformats.org/officeDocument/2006/relationships" id="266" r:id="R19b6e612bee84453"/>
    <p:sldId xmlns:r="http://schemas.openxmlformats.org/officeDocument/2006/relationships" id="267" r:id="R4a55dd24b6f54950"/>
    <p:sldId xmlns:r="http://schemas.openxmlformats.org/officeDocument/2006/relationships" id="268" r:id="R225a11e775e04976"/>
    <p:sldId xmlns:r="http://schemas.openxmlformats.org/officeDocument/2006/relationships" id="269" r:id="R042fdcdc5c134e33"/>
    <p:sldId xmlns:r="http://schemas.openxmlformats.org/officeDocument/2006/relationships" id="270" r:id="Rd0cbbb5d20d3404a"/>
    <p:sldId xmlns:r="http://schemas.openxmlformats.org/officeDocument/2006/relationships" id="271" r:id="Rfc504757eef94b7a"/>
    <p:sldId xmlns:r="http://schemas.openxmlformats.org/officeDocument/2006/relationships" id="272" r:id="Rdb95b4b067384ab8"/>
    <p:sldId xmlns:r="http://schemas.openxmlformats.org/officeDocument/2006/relationships" id="273" r:id="Rbd227232bc9c45bb"/>
    <p:sldId xmlns:r="http://schemas.openxmlformats.org/officeDocument/2006/relationships" id="274" r:id="Rc52d2347d91e4786"/>
    <p:sldId xmlns:r="http://schemas.openxmlformats.org/officeDocument/2006/relationships" id="275" r:id="Rf504865d2b474cb6"/>
    <p:sldId xmlns:r="http://schemas.openxmlformats.org/officeDocument/2006/relationships" id="276" r:id="R5436cc148e134148"/>
    <p:sldId xmlns:r="http://schemas.openxmlformats.org/officeDocument/2006/relationships" id="277" r:id="R24da2c9fab3e44f0"/>
    <p:sldId xmlns:r="http://schemas.openxmlformats.org/officeDocument/2006/relationships" id="278" r:id="Ra2a2e167aece4ca9"/>
    <p:sldId xmlns:r="http://schemas.openxmlformats.org/officeDocument/2006/relationships" id="279" r:id="R9c3f5e6949d7415f"/>
  </p:sldIdLst>
  <p:sldSz cx="12192000" cy="6858000"/>
  <p:notesSz cx="6858000" cy="9144000"/>
  <p:defaultTextStyle>
    <a:defPPr xmlns:a="http://schemas.openxmlformats.org/drawingml/2006/main">
      <a:buNone/>
    </a:defPPr>
    <a:lvl1pPr xmlns:a="http://schemas.openxmlformats.org/drawingml/2006/main" algn="l" defTabSz="457200">
      <a:spcBef>
        <a:spcPct val="0"/>
      </a:spcBef>
      <a:spcAft>
        <a:spcPct val="0"/>
      </a:spcAft>
      <a:buNone/>
      <a:defRPr kern="1200">
        <a:solidFill>
          <a:schemeClr val="tx1"/>
        </a:solidFill>
        <a:latin typeface="Calibri"/>
        <a:ea typeface="Calibri"/>
        <a:cs typeface="Calibri"/>
      </a:defRPr>
    </a:lvl1pPr>
    <a:lvl2pPr xmlns:a="http://schemas.openxmlformats.org/drawingml/2006/main" marL="457200" algn="l" defTabSz="457200">
      <a:spcBef>
        <a:spcPct val="0"/>
      </a:spcBef>
      <a:spcAft>
        <a:spcPct val="0"/>
      </a:spcAft>
      <a:buNone/>
      <a:defRPr kern="1200">
        <a:solidFill>
          <a:schemeClr val="tx1"/>
        </a:solidFill>
        <a:latin typeface="Calibri"/>
        <a:ea typeface="Calibri"/>
        <a:cs typeface="Calibri"/>
      </a:defRPr>
    </a:lvl2pPr>
    <a:lvl3pPr xmlns:a="http://schemas.openxmlformats.org/drawingml/2006/main" marL="914400" algn="l" defTabSz="457200">
      <a:spcBef>
        <a:spcPct val="0"/>
      </a:spcBef>
      <a:spcAft>
        <a:spcPct val="0"/>
      </a:spcAft>
      <a:buNone/>
      <a:defRPr kern="1200">
        <a:solidFill>
          <a:schemeClr val="tx1"/>
        </a:solidFill>
        <a:latin typeface="Calibri"/>
        <a:ea typeface="Calibri"/>
        <a:cs typeface="Calibri"/>
      </a:defRPr>
    </a:lvl3pPr>
    <a:lvl4pPr xmlns:a="http://schemas.openxmlformats.org/drawingml/2006/main" marL="1371600" algn="l" defTabSz="457200">
      <a:spcBef>
        <a:spcPct val="0"/>
      </a:spcBef>
      <a:spcAft>
        <a:spcPct val="0"/>
      </a:spcAft>
      <a:buNone/>
      <a:defRPr kern="1200">
        <a:solidFill>
          <a:schemeClr val="tx1"/>
        </a:solidFill>
        <a:latin typeface="Calibri"/>
        <a:ea typeface="Calibri"/>
        <a:cs typeface="Calibri"/>
      </a:defRPr>
    </a:lvl4pPr>
    <a:lvl5pPr xmlns:a="http://schemas.openxmlformats.org/drawingml/2006/main" marL="1828800" algn="l" defTabSz="457200">
      <a:spcBef>
        <a:spcPct val="0"/>
      </a:spcBef>
      <a:spcAft>
        <a:spcPct val="0"/>
      </a:spcAft>
      <a:buNone/>
      <a:defRPr kern="1200">
        <a:solidFill>
          <a:schemeClr val="tx1"/>
        </a:solidFill>
        <a:latin typeface="Calibri"/>
        <a:ea typeface="Calibri"/>
        <a:cs typeface="Calibri"/>
      </a:defRPr>
    </a:lvl5pPr>
    <a:lvl6pPr xmlns:a="http://schemas.openxmlformats.org/drawingml/2006/main" marL="2286000" algn="l" defTabSz="914400">
      <a:buNone/>
      <a:defRPr kern="1200">
        <a:solidFill>
          <a:schemeClr val="tx1"/>
        </a:solidFill>
        <a:latin typeface="Calibri"/>
        <a:ea typeface="Calibri"/>
        <a:cs typeface="Calibri"/>
      </a:defRPr>
    </a:lvl6pPr>
    <a:lvl7pPr xmlns:a="http://schemas.openxmlformats.org/drawingml/2006/main" marL="2743200" algn="l" defTabSz="914400">
      <a:buNone/>
      <a:defRPr kern="1200">
        <a:solidFill>
          <a:schemeClr val="tx1"/>
        </a:solidFill>
        <a:latin typeface="Calibri"/>
        <a:ea typeface="Calibri"/>
        <a:cs typeface="Calibri"/>
      </a:defRPr>
    </a:lvl7pPr>
    <a:lvl8pPr xmlns:a="http://schemas.openxmlformats.org/drawingml/2006/main" marL="3200400" algn="l" defTabSz="914400">
      <a:buNone/>
      <a:defRPr kern="1200">
        <a:solidFill>
          <a:schemeClr val="tx1"/>
        </a:solidFill>
        <a:latin typeface="Calibri"/>
        <a:ea typeface="Calibri"/>
        <a:cs typeface="Calibri"/>
      </a:defRPr>
    </a:lvl8pPr>
    <a:lvl9pPr xmlns:a="http://schemas.openxmlformats.org/drawingml/2006/main" marL="3657600" algn="l" defTabSz="914400">
      <a:buNone/>
      <a:defRPr kern="1200">
        <a:solidFill>
          <a:schemeClr val="tx1"/>
        </a:solidFill>
        <a:latin typeface="Calibri"/>
        <a:ea typeface="Calibri"/>
        <a:cs typeface="Calibri"/>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3c40b4fefdbf40b6" /><Relationship Type="http://schemas.openxmlformats.org/officeDocument/2006/relationships/slideMaster" Target="/ppt/slideMasters/slideMaster1.xml" Id="R9ce67bfa601444ed" /><Relationship Type="http://schemas.openxmlformats.org/officeDocument/2006/relationships/notesMaster" Target="/ppt/notesMasters/notesMaster1.xml" Id="R1541aea36ad7476e" /><Relationship Type="http://schemas.openxmlformats.org/officeDocument/2006/relationships/presProps" Target="/ppt/presProps.xml" Id="Rd0982d16d72f436b" /><Relationship Type="http://schemas.openxmlformats.org/officeDocument/2006/relationships/viewProps" Target="/ppt/viewProps.xml" Id="R9621f6d454414da3" /><Relationship Type="http://schemas.openxmlformats.org/officeDocument/2006/relationships/tableStyles" Target="/ppt/tableStyles.xml" Id="Rc45904a49fd341b7" /><Relationship Type="http://schemas.openxmlformats.org/officeDocument/2006/relationships/slide" Target="/ppt/slides/slide1.xml" Id="R9237ca00690149e7" /><Relationship Type="http://schemas.openxmlformats.org/officeDocument/2006/relationships/slide" Target="/ppt/slides/slide2.xml" Id="Rb703bc760e874b3e" /><Relationship Type="http://schemas.openxmlformats.org/officeDocument/2006/relationships/slide" Target="/ppt/slides/slide3.xml" Id="Rdf5ed392a99346ae" /><Relationship Type="http://schemas.openxmlformats.org/officeDocument/2006/relationships/slide" Target="/ppt/slides/slide4.xml" Id="R91afb565db0a4cba" /><Relationship Type="http://schemas.openxmlformats.org/officeDocument/2006/relationships/slide" Target="/ppt/slides/slide5.xml" Id="Rf25a95af36584119" /><Relationship Type="http://schemas.openxmlformats.org/officeDocument/2006/relationships/slide" Target="/ppt/slides/slide6.xml" Id="R053917704b974055" /><Relationship Type="http://schemas.openxmlformats.org/officeDocument/2006/relationships/slide" Target="/ppt/slides/slide7.xml" Id="R560844bb4a554d36" /><Relationship Type="http://schemas.openxmlformats.org/officeDocument/2006/relationships/slide" Target="/ppt/slides/slide8.xml" Id="Rabbe37d51c204e4c" /><Relationship Type="http://schemas.openxmlformats.org/officeDocument/2006/relationships/slide" Target="/ppt/slides/slide9.xml" Id="R69baa3ce77ad4e72" /><Relationship Type="http://schemas.openxmlformats.org/officeDocument/2006/relationships/slide" Target="/ppt/slides/slide10.xml" Id="R809cb471612240de" /><Relationship Type="http://schemas.openxmlformats.org/officeDocument/2006/relationships/slide" Target="/ppt/slides/slide11.xml" Id="R19b6e612bee84453" /><Relationship Type="http://schemas.openxmlformats.org/officeDocument/2006/relationships/slide" Target="/ppt/slides/slide12.xml" Id="R4a55dd24b6f54950" /><Relationship Type="http://schemas.openxmlformats.org/officeDocument/2006/relationships/slide" Target="/ppt/slides/slide13.xml" Id="R225a11e775e04976" /><Relationship Type="http://schemas.openxmlformats.org/officeDocument/2006/relationships/slide" Target="/ppt/slides/slide14.xml" Id="R042fdcdc5c134e33" /><Relationship Type="http://schemas.openxmlformats.org/officeDocument/2006/relationships/slide" Target="/ppt/slides/slide15.xml" Id="Rd0cbbb5d20d3404a" /><Relationship Type="http://schemas.openxmlformats.org/officeDocument/2006/relationships/slide" Target="/ppt/slides/slide16.xml" Id="Rfc504757eef94b7a" /><Relationship Type="http://schemas.openxmlformats.org/officeDocument/2006/relationships/slide" Target="/ppt/slides/slide17.xml" Id="Rdb95b4b067384ab8" /><Relationship Type="http://schemas.openxmlformats.org/officeDocument/2006/relationships/slide" Target="/ppt/slides/slide18.xml" Id="Rbd227232bc9c45bb" /><Relationship Type="http://schemas.openxmlformats.org/officeDocument/2006/relationships/slide" Target="/ppt/slides/slide19.xml" Id="Rc52d2347d91e4786" /><Relationship Type="http://schemas.openxmlformats.org/officeDocument/2006/relationships/slide" Target="/ppt/slides/slide20.xml" Id="Rf504865d2b474cb6" /><Relationship Type="http://schemas.openxmlformats.org/officeDocument/2006/relationships/slide" Target="/ppt/slides/slide21.xml" Id="R5436cc148e134148" /><Relationship Type="http://schemas.openxmlformats.org/officeDocument/2006/relationships/slide" Target="/ppt/slides/slide22.xml" Id="R24da2c9fab3e44f0" /><Relationship Type="http://schemas.openxmlformats.org/officeDocument/2006/relationships/slide" Target="/ppt/slides/slide23.xml" Id="Ra2a2e167aece4ca9" /><Relationship Type="http://schemas.openxmlformats.org/officeDocument/2006/relationships/slide" Target="/ppt/slides/slide24.xml" Id="R9c3f5e6949d7415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490b379ce964ae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60c2b94a5db417c" /><Relationship Type="http://schemas.openxmlformats.org/officeDocument/2006/relationships/notesMaster" Target="/ppt/notesMasters/notesMaster1.xml" Id="R2cdfbcd75bee42e3" /></Relationships>
</file>

<file path=ppt/notesSlides/_rels/notesSlide2.xml.rels>&#65279;<?xml version="1.0" encoding="utf-8"?><Relationships xmlns="http://schemas.openxmlformats.org/package/2006/relationships"><Relationship Type="http://schemas.openxmlformats.org/officeDocument/2006/relationships/slide" Target="/ppt/slides/slide2.xml" Id="Rb998ae60721c4b51" /><Relationship Type="http://schemas.openxmlformats.org/officeDocument/2006/relationships/notesMaster" Target="/ppt/notesMasters/notesMaster1.xml" Id="R4c44d03fbef4455f" /></Relationships>
</file>

<file path=ppt/notesSlides/_rels/notesSlide3.xml.rels>&#65279;<?xml version="1.0" encoding="utf-8"?><Relationships xmlns="http://schemas.openxmlformats.org/package/2006/relationships"><Relationship Type="http://schemas.openxmlformats.org/officeDocument/2006/relationships/slide" Target="/ppt/slides/slide3.xml" Id="R007332e1050c4049" /><Relationship Type="http://schemas.openxmlformats.org/officeDocument/2006/relationships/notesMaster" Target="/ppt/notesMasters/notesMaster1.xml" Id="R0c310131027b4787" /></Relationships>
</file>

<file path=ppt/notesSlides/_rels/notesSlide4.xml.rels>&#65279;<?xml version="1.0" encoding="utf-8"?><Relationships xmlns="http://schemas.openxmlformats.org/package/2006/relationships"><Relationship Type="http://schemas.openxmlformats.org/officeDocument/2006/relationships/slide" Target="/ppt/slides/slide4.xml" Id="R492f9bdf3eb44a67" /><Relationship Type="http://schemas.openxmlformats.org/officeDocument/2006/relationships/notesMaster" Target="/ppt/notesMasters/notesMaster1.xml" Id="Rac160330910741e2" /></Relationships>
</file>

<file path=ppt/notesSlides/_rels/notesSlide5.xml.rels>&#65279;<?xml version="1.0" encoding="utf-8"?><Relationships xmlns="http://schemas.openxmlformats.org/package/2006/relationships"><Relationship Type="http://schemas.openxmlformats.org/officeDocument/2006/relationships/slide" Target="/ppt/slides/slide5.xml" Id="R3b06d120761241b7" /><Relationship Type="http://schemas.openxmlformats.org/officeDocument/2006/relationships/notesMaster" Target="/ppt/notesMasters/notesMaster1.xml" Id="R81581f8171c74aa6" /></Relationships>
</file>

<file path=ppt/notesSlides/_rels/notesSlide6.xml.rels>&#65279;<?xml version="1.0" encoding="utf-8"?><Relationships xmlns="http://schemas.openxmlformats.org/package/2006/relationships"><Relationship Type="http://schemas.openxmlformats.org/officeDocument/2006/relationships/slide" Target="/ppt/slides/slide6.xml" Id="Rfbff673950f84db8" /><Relationship Type="http://schemas.openxmlformats.org/officeDocument/2006/relationships/notesMaster" Target="/ppt/notesMasters/notesMaster1.xml" Id="R5feafd4a988e48d4" /></Relationships>
</file>

<file path=ppt/notesSlides/_rels/notesSlide7.xml.rels>&#65279;<?xml version="1.0" encoding="utf-8"?><Relationships xmlns="http://schemas.openxmlformats.org/package/2006/relationships"><Relationship Type="http://schemas.openxmlformats.org/officeDocument/2006/relationships/slide" Target="/ppt/slides/slide7.xml" Id="Rdd9848bdd0f04a80" /><Relationship Type="http://schemas.openxmlformats.org/officeDocument/2006/relationships/notesMaster" Target="/ppt/notesMasters/notesMaster1.xml" Id="Rf43c9d020cd94eaa" /></Relationships>
</file>

<file path=ppt/notesSlides/_rels/notesSlide8.xml.rels>&#65279;<?xml version="1.0" encoding="utf-8"?><Relationships xmlns="http://schemas.openxmlformats.org/package/2006/relationships"><Relationship Type="http://schemas.openxmlformats.org/officeDocument/2006/relationships/slide" Target="/ppt/slides/slide8.xml" Id="Rab577498116a45ff" /><Relationship Type="http://schemas.openxmlformats.org/officeDocument/2006/relationships/notesMaster" Target="/ppt/notesMasters/notesMaster1.xml" Id="R8484825573a34ee8" /></Relationships>
</file>

<file path=ppt/notesSlides/_rels/notesSlide9.xml.rels>&#65279;<?xml version="1.0" encoding="utf-8"?><Relationships xmlns="http://schemas.openxmlformats.org/package/2006/relationships"><Relationship Type="http://schemas.openxmlformats.org/officeDocument/2006/relationships/slide" Target="/ppt/slides/slide9.xml" Id="R24819c1fdd7b4855" /><Relationship Type="http://schemas.openxmlformats.org/officeDocument/2006/relationships/notesMaster" Target="/ppt/notesMasters/notesMaster1.xml" Id="R2d4bd1d0159e498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b78f5a5a8074101" /><Relationship Type="http://schemas.openxmlformats.org/officeDocument/2006/relationships/notesMaster" Target="/ppt/notesMasters/notesMaster1.xml" Id="Rb6d9fb84453948e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c3b7af241f04230" /><Relationship Type="http://schemas.openxmlformats.org/officeDocument/2006/relationships/notesMaster" Target="/ppt/notesMasters/notesMaster1.xml" Id="R93322678091347e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078e6b9cdef49dc" /><Relationship Type="http://schemas.openxmlformats.org/officeDocument/2006/relationships/notesMaster" Target="/ppt/notesMasters/notesMaster1.xml" Id="Rca8cb1532172477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cc51f1caf434c9b" /><Relationship Type="http://schemas.openxmlformats.org/officeDocument/2006/relationships/notesMaster" Target="/ppt/notesMasters/notesMaster1.xml" Id="Rf2985d3c6aeb438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2c9c0b977c84aae" /><Relationship Type="http://schemas.openxmlformats.org/officeDocument/2006/relationships/notesMaster" Target="/ppt/notesMasters/notesMaster1.xml" Id="Rfcf1eceb43d44fb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a3e0814eca048aa" /><Relationship Type="http://schemas.openxmlformats.org/officeDocument/2006/relationships/notesMaster" Target="/ppt/notesMasters/notesMaster1.xml" Id="Rd1af42833d2e431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e1afcc6ad4f4bd7" /><Relationship Type="http://schemas.openxmlformats.org/officeDocument/2006/relationships/notesMaster" Target="/ppt/notesMasters/notesMaster1.xml" Id="Ra3deb744fb46447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f63f816c06b4663" /><Relationship Type="http://schemas.openxmlformats.org/officeDocument/2006/relationships/notesMaster" Target="/ppt/notesMasters/notesMaster1.xml" Id="Rfb9894aaba51412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e5043b5d20e4bd8" /><Relationship Type="http://schemas.openxmlformats.org/officeDocument/2006/relationships/notesMaster" Target="/ppt/notesMasters/notesMaster1.xml" Id="Rdf8b53381cf6412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83b067bfcdf44e9" /><Relationship Type="http://schemas.openxmlformats.org/officeDocument/2006/relationships/notesMaster" Target="/ppt/notesMasters/notesMaster1.xml" Id="Rcf23eaf3d7444c0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008fbea83614d1f" /><Relationship Type="http://schemas.openxmlformats.org/officeDocument/2006/relationships/notesMaster" Target="/ppt/notesMasters/notesMaster1.xml" Id="Re9ce667dc44b47d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72f392c05c64e62" /><Relationship Type="http://schemas.openxmlformats.org/officeDocument/2006/relationships/notesMaster" Target="/ppt/notesMasters/notesMaster1.xml" Id="R58a589a49c1f45a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48595b1a82a452c" /><Relationship Type="http://schemas.openxmlformats.org/officeDocument/2006/relationships/notesMaster" Target="/ppt/notesMasters/notesMaster1.xml" Id="R56e7327a892a4bf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b428b3b83f34fc4" /><Relationship Type="http://schemas.openxmlformats.org/officeDocument/2006/relationships/notesMaster" Target="/ppt/notesMasters/notesMaster1.xml" Id="Rc610f7523a9a463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b161d0bb11f49ae" /><Relationship Type="http://schemas.openxmlformats.org/officeDocument/2006/relationships/notesMaster" Target="/ppt/notesMasters/notesMaster1.xml" Id="R3caefb6af53e44e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Employment</a:t>
            </a:r>
          </a:p>
          <a:p xmlns:a="http://schemas.openxmlformats.org/drawingml/2006/main">
            <a:r>
              <a:t>SLIDE 1 OF 24</a:t>
            </a:r>
            <a:endParaRPr/>
          </a:p>
          <a:p xmlns:a="http://schemas.openxmlformats.org/drawingml/2006/main">
            <a:r>
              <a:t/>
            </a:r>
          </a:p>
          <a:p xmlns:a="http://schemas.openxmlformats.org/drawingml/2006/main">
            <a:r>
              <a:t>FACILITATOR GUIDE</a:t>
            </a:r>
          </a:p>
          <a:p xmlns:a="http://schemas.openxmlformats.org/drawingml/2006/main">
            <a:r>
              <a:t>How to use this guide</a:t>
            </a:r>
          </a:p>
          <a:p xmlns:a="http://schemas.openxmlformats.org/drawingml/2006/main">
            <a:r>
              <a:t>Read the teaching background and all suggested wording before the session. The preparation reading is outside the 60-minute student session. You may use the suggested language verbatim or adapt it after you understand the concept. Handouts and answer keys are included; slides are not needed to facilitate this version.</a:t>
            </a:r>
          </a:p>
          <a:p xmlns:a="http://schemas.openxmlformats.org/drawingml/2006/main">
            <a:r>
              <a:t/>
            </a:r>
          </a:p>
          <a:p xmlns:a="http://schemas.openxmlformats.org/drawingml/2006/main">
            <a:r>
              <a:t>What you are teaching</a:t>
            </a:r>
          </a:p>
          <a:p xmlns:a="http://schemas.openxmlformats.org/drawingml/2006/main">
            <a:r>
              <a:t>NACE stands for the National Association of Colleges and Employers. Its career readiness competencies give students and educators a shared vocabulary for skills that can develop through learning and experience. CES connects academic and co-curricular learning with students’ future contributions. This lesson helps students recognize learning already occurring in their experience and practice explaining it.</a:t>
            </a:r>
          </a:p>
          <a:p xmlns:a="http://schemas.openxmlformats.org/drawingml/2006/main">
            <a:r>
              <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Preparation before the session</a:t>
            </a:r>
          </a:p>
          <a:p xmlns:a="http://schemas.openxmlformats.org/drawingml/2006/main">
            <a:r>
              <a:t>Read NACE’s official definitions and sample behaviors, then the teaching background. Practice the sample explanation aloud. Print the Student reflection worksheet and Practice explaining the experience handouts. Make the competency teaching table available. Test the quiz method and choose a way to collect the exit ticket. Read the case and its debrief before teaching. For large groups, keep partner work in place rather than waiting for every group to report.</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/Users/wj85/Desktop/Dropbox/Rutgers Work/Marketing &amp; Communications/Marketing Items/Photos/2017-2018 Acamdemic Year/Fall 2017/100917_Mock Interview Clinic/DSC04385.JPG</a:t>
            </a:r>
          </a:p>
          <a:p xmlns:a="http://schemas.openxmlformats.org/drawingml/2006/main">
            <a:r>
              <a:t>Photograph is illustrative. People shown are not the fictional case participants.</a:t>
            </a:r>
          </a:p>
          <a:p xmlns:a="http://schemas.openxmlformats.org/drawingml/2006/main">
            <a:r>
              <a:t/>
            </a:r>
          </a:p>
          <a:p xmlns:a="http://schemas.openxmlformats.org/drawingml/2006/main">
            <a:r>
              <a:t>DELIVERY</a:t>
            </a:r>
          </a:p>
          <a:p xmlns:a="http://schemas.openxmlformats.org/drawingml/2006/main">
            <a:r>
              <a:t>Move directly to the opening student activity after a brief welcome. Full instructions, worksheets, and accessibility alternatives are in the matching facilitator guide. This deck uses CES branding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Employment</a:t>
            </a:r>
          </a:p>
          <a:p xmlns:a="http://schemas.openxmlformats.org/drawingml/2006/main">
            <a:r>
              <a:t>SLIDE 2 OF 24</a:t>
            </a:r>
            <a:endParaRPr/>
          </a:p>
          <a:p xmlns:a="http://schemas.openxmlformats.org/drawingml/2006/main">
            <a:r>
              <a:t>SESSION TIMING: 0–5 minutes</a:t>
            </a:r>
          </a:p>
          <a:p xmlns:a="http://schemas.openxmlformats.org/drawingml/2006/main">
            <a:r>
              <a:t/>
            </a:r>
          </a:p>
          <a:p xmlns:a="http://schemas.openxmlformats.org/drawingml/2006/main">
            <a:r>
              <a:t>FACILITATOR GUIDE</a:t>
            </a:r>
          </a:p>
          <a:p xmlns:a="http://schemas.openxmlformats.org/drawingml/2006/main">
            <a:r>
              <a:t>Opening action from 0 to 5 minutes</a:t>
            </a:r>
          </a:p>
          <a:p xmlns:a="http://schemas.openxmlformats.org/drawingml/2006/main">
            <a:r>
              <a:t>Facilitator actions:</a:t>
            </a:r>
          </a:p>
          <a:p xmlns:a="http://schemas.openxmlformats.org/drawingml/2006/main">
            <a:r>
              <a:t>Begin the activity immediately. Allow one minute for individual thinking and writing, two minutes for partners, and two minutes to collect two or three action verbs on the board. Students can use the fictional case if they prefer.</a:t>
            </a:r>
          </a:p>
          <a:p xmlns:a="http://schemas.openxmlformats.org/drawingml/2006/main">
            <a:r>
              <a:t>Say to students:</a:t>
            </a:r>
          </a:p>
          <a:p xmlns:a="http://schemas.openxmlformats.org/drawingml/2006/main">
            <a:r>
              <a:t>“Think of a routine work task that required judgment, patience, or teamwork. Write the task and one choice you made that mattered. We will return to that moment today. You do not need an impressive title or a perfect outcome. We are interested in what you did and what you learned.”</a:t>
            </a:r>
          </a:p>
          <a:p xmlns:a="http://schemas.openxmlformats.org/drawingml/2006/main">
            <a:r>
              <a:t>Ask students:</a:t>
            </a:r>
          </a:p>
          <a:p xmlns:a="http://schemas.openxmlformats.org/drawingml/2006/main">
            <a:r>
              <a:t>“What action did you hear your partner describe?”</a:t>
            </a:r>
          </a:p>
          <a:p xmlns:a="http://schemas.openxmlformats.org/drawingml/2006/main">
            <a:r>
              <a:t>Expected responses:</a:t>
            </a:r>
          </a:p>
          <a:p xmlns:a="http://schemas.openxmlformats.org/drawingml/2006/main">
            <a:r>
              <a:t>Concrete verbs such as asked, checked, compared, organized, listened, or revised.</a:t>
            </a:r>
          </a:p>
          <a:p xmlns:a="http://schemas.openxmlformats.org/drawingml/2006/main">
            <a:r>
              <a:t>If students need support:</a:t>
            </a:r>
          </a:p>
          <a:p xmlns:a="http://schemas.openxmlformats.org/drawingml/2006/main">
            <a:r>
              <a:t>If someone says “I learned a lot,” ask “What is one thing you did that helped you learn?” If nobody volunteers, offer “I checked a source before sharing it.”</a:t>
            </a:r>
          </a:p>
          <a:p xmlns:a="http://schemas.openxmlformats.org/drawingml/2006/main">
            <a:r>
              <a:t>Transition to the next activity:</a:t>
            </a:r>
          </a:p>
          <a:p xmlns:a="http://schemas.openxmlformats.org/drawingml/2006/main">
            <a:r>
              <a:t>“Those actions are where we can look for evidence of skills.”</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Employment</a:t>
            </a:r>
          </a:p>
          <a:p xmlns:a="http://schemas.openxmlformats.org/drawingml/2006/main">
            <a:r>
              <a:t>SLIDE 3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What you are teaching</a:t>
            </a:r>
          </a:p>
          <a:p xmlns:a="http://schemas.openxmlformats.org/drawingml/2006/main">
            <a:r>
              <a:t>NACE stands for the National Association of Colleges and Employers. Its career readiness competencies give students and educators a shared vocabulary for skills that can develop through learning and experience. CES connects academic and co-curricular learning with students’ future contributions. This lesson helps students recognize learning already occurring in their experience and practice explaining it.</a:t>
            </a:r>
          </a:p>
          <a:p xmlns:a="http://schemas.openxmlformats.org/drawingml/2006/main">
            <a:r>
              <a:t/>
            </a:r>
          </a:p>
          <a:p xmlns:a="http://schemas.openxmlformats.org/drawingml/2006/main">
            <a:r>
              <a:t>Two distinctions to explain</a:t>
            </a:r>
          </a:p>
          <a:p xmlns:a="http://schemas.openxmlformats.org/drawingml/2006/main">
            <a:r>
              <a:t>Leadership helps shape the direction and conditions of shared work; Teamwork describes contributing and collaborating within it. One action may support both if the explanation is convincing. Technology means using tools thoughtfully and responsibly, not simply owning a device or naming software.</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Employment</a:t>
            </a:r>
          </a:p>
          <a:p xmlns:a="http://schemas.openxmlformats.org/drawingml/2006/main">
            <a:r>
              <a:t>SLIDE 4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Teaching the eight competencies</a:t>
            </a:r>
          </a:p>
          <a:p xmlns:a="http://schemas.openxmlformats.org/drawingml/2006/main">
            <a:r>
              <a:t>Use the explanations below during minutes 5–12. Read the meaning in your own words and give a short example. The examples are illustrative possibilities in this experience type; they are not claims that every student or the shared case demonstrates all eight.</a:t>
            </a:r>
          </a:p>
          <a:p xmlns:a="http://schemas.openxmlformats.org/drawingml/2006/main">
            <a:r>
              <a:t/>
            </a:r>
          </a:p>
          <a:p xmlns:a="http://schemas.openxmlformats.org/drawingml/2006/main">
            <a:r>
              <a:t>Use NACE behaviors to evaluate evidence</a:t>
            </a:r>
          </a:p>
          <a:p xmlns:a="http://schemas.openxmlformats.org/drawingml/2006/main">
            <a:r>
              <a:t>Read NACE’s official definitions and sample behaviors before teaching: https://www.naceweb.org/career-readiness/competencies/career-readiness-defined. The summaries, examples, and coaching questions here are teaching adaptations. Use the official page as the reference when a connection is uncertain.</a:t>
            </a:r>
          </a:p>
          <a:p xmlns:a="http://schemas.openxmlformats.org/drawingml/2006/main">
            <a:r>
              <a:t>These are teaching summaries. Use the official NACE definitions and sample behaviors for fuller guidance. Equity &amp; Inclusion is the name selected for these lessons. The CES Becoming Career Ready page uses Fairness &amp; Collaborative Learning. NACE currently labels Equity &amp; Inclusion under review. Source: https://www.naceweb.org/career-readiness/competencies/career-readiness-defined</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Icons: NACE Competency Icon Set, CES Presentation Library; also published at 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Employment</a:t>
            </a:r>
          </a:p>
          <a:p xmlns:a="http://schemas.openxmlformats.org/drawingml/2006/main">
            <a:r>
              <a:t>SLIDE 5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Teaching the eight competencies</a:t>
            </a:r>
          </a:p>
          <a:p xmlns:a="http://schemas.openxmlformats.org/drawingml/2006/main">
            <a:r>
              <a:t>Use the explanations below during minutes 5–12. Read the meaning in your own words and give a short example. The examples are illustrative possibilities in this experience type; they are not claims that every student or the shared case demonstrates all eight.</a:t>
            </a:r>
          </a:p>
          <a:p xmlns:a="http://schemas.openxmlformats.org/drawingml/2006/main">
            <a:r>
              <a:t/>
            </a:r>
          </a:p>
          <a:p xmlns:a="http://schemas.openxmlformats.org/drawingml/2006/main">
            <a:r>
              <a:t>Use NACE behaviors to evaluate evidence</a:t>
            </a:r>
          </a:p>
          <a:p xmlns:a="http://schemas.openxmlformats.org/drawingml/2006/main">
            <a:r>
              <a:t>Read NACE’s official definitions and sample behaviors before teaching: https://www.naceweb.org/career-readiness/competencies/career-readiness-defined. The summaries, examples, and coaching questions here are teaching adaptations. Use the official page as the reference when a connection is uncertain.</a:t>
            </a:r>
          </a:p>
          <a:p xmlns:a="http://schemas.openxmlformats.org/drawingml/2006/main">
            <a:r>
              <a:t>These are teaching summaries. Use the official NACE definitions and sample behaviors for fuller guidance. Equity &amp; Inclusion is the name selected for these lessons. The CES Becoming Career Ready page uses Fairness &amp; Collaborative Learning. NACE currently labels Equity &amp; Inclusion under review. Source: https://www.naceweb.org/career-readiness/competencies/career-readiness-defined</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Icons: NACE Competency Icon Set, CES Presentation Library; also published at 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Employment</a:t>
            </a:r>
          </a:p>
          <a:p xmlns:a="http://schemas.openxmlformats.org/drawingml/2006/main">
            <a:r>
              <a:t>SLIDE 6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A simple example you can teach</a:t>
            </a:r>
          </a:p>
          <a:p xmlns:a="http://schemas.openxmlformats.org/drawingml/2006/main">
            <a:r>
              <a:t>“I am good at teamwork” is a claim. “I negotiated roles when two teammates had overlapping tasks, checked the revised plan with them, and completed my part” gives behavioral evidence. Ask what happened next to strengthen it further. Do not tell students they need an award, publication, or numerical improvement for their experience to count.</a:t>
            </a:r>
          </a:p>
          <a:p xmlns:a="http://schemas.openxmlformats.org/drawingml/2006/main">
            <a:r>
              <a:t/>
            </a:r>
          </a:p>
          <a:p xmlns:a="http://schemas.openxmlformats.org/drawingml/2006/main">
            <a:r>
              <a:t>How to coach a connection</a:t>
            </a:r>
          </a:p>
          <a:p xmlns:a="http://schemas.openxmlformats.org/drawingml/2006/main">
            <a:r>
              <a:t>Ask the student to name an action, identify the relevant NACE behavior, and explain the connection. Check the match against NACE’s sample behaviors. Ask what outcome, feedback, or artifact supports it. A student can demonstrate more than one competency; choose the clearest evidence rather than requiring all eight. An experience title alone does not demonstrate the behavior.</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Employment</a:t>
            </a:r>
          </a:p>
          <a:p xmlns:a="http://schemas.openxmlformats.org/drawingml/2006/main">
            <a:r>
              <a:t>SLIDE 7 OF 24</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Teach the shared case from 12 to 20 minutes</a:t>
            </a:r>
          </a:p>
          <a:p xmlns:a="http://schemas.openxmlformats.org/drawingml/2006/main">
            <a:r>
              <a:t>Read aloud:</a:t>
            </a:r>
          </a:p>
          <a:p xmlns:a="http://schemas.openxmlformats.org/drawingml/2006/main">
            <a:r>
              <a:t>During a busy student-service shift, Alex notices that visitors receive inconsistent answers about an application process. Alex checks the current instructions with a supervisor, drafts a short reference guide, asks coworkers to test its clarity, and uses it during the next shift. The supervisor approves the guide and asks the team to keep it updated.</a:t>
            </a:r>
          </a:p>
          <a:p xmlns:a="http://schemas.openxmlformats.org/drawingml/2006/main">
            <a:r>
              <a:t>Give pairs three minutes to identify two personal actions and propose competency connections. Use three minutes to debrief. Spend the final two minutes introducing the explanation structure: STAR: Situation, Task, Action, and Result. Add a short connection to the chosen audience after the STAR example. Tell students that several labels can fit when supported by evidence. The case is fictional.</a:t>
            </a:r>
          </a:p>
          <a:p xmlns:a="http://schemas.openxmlformats.org/drawingml/2006/main">
            <a:r>
              <a:t>Make STAR visible:</a:t>
            </a:r>
          </a:p>
          <a:p xmlns:a="http://schemas.openxmlformats.org/drawingml/2006/main">
            <a:r>
              <a:t>Situation: identify the setting and challenge in the case. Task: My responsibility was to provide accurate service information and help improve our shared instructions. Action: verified instructions, drafted a guide, and asked coworkers to test its clarity. Result: the supervisor approved the guide for team use and requested ongoing updates. Ask students to distinguish the surrounding problem from the student’s responsibility. Then ask which actions provide the strongest competency evidence.</a:t>
            </a:r>
          </a:p>
          <a:p xmlns:a="http://schemas.openxmlformats.org/drawingml/2006/main">
            <a:r>
              <a:t>Debrief guidance:</a:t>
            </a:r>
          </a:p>
          <a:p xmlns:a="http://schemas.openxmlformats.org/drawingml/2006/main">
            <a:r>
              <a:t>Communication: making instructions clear and checking understanding. Professionalism: verifying current information and following through responsibly. Teamwork: involving coworkers in review. Technology requires evidence about appropriate tool use, not merely the existence of a digital guide.</a:t>
            </a:r>
          </a:p>
          <a:p xmlns:a="http://schemas.openxmlformats.org/drawingml/2006/main">
            <a:r>
              <a:t>Follow up:</a:t>
            </a:r>
          </a:p>
          <a:p xmlns:a="http://schemas.openxmlformats.org/drawingml/2006/main">
            <a:r>
              <a:t>If students name only a competency, ask “Which words in the case show that behavior?” If they disagree, ask each to explain the connection. A routine or part-time job can provide substantial competency evidence; the job title is not the evidence.</a:t>
            </a:r>
          </a:p>
          <a:p xmlns:a="http://schemas.openxmlformats.org/drawingml/2006/main">
            <a:r>
              <a:t/>
            </a:r>
          </a:p>
          <a:p xmlns:a="http://schemas.openxmlformats.org/drawingml/2006/main">
            <a:r>
              <a:t>Full case:</a:t>
            </a:r>
          </a:p>
          <a:p xmlns:a="http://schemas.openxmlformats.org/drawingml/2006/main">
            <a:r>
              <a:t>During a busy student-service shift, Alex notices that visitors receive inconsistent answers about an application process. Alex checks the current instructions with a supervisor, drafts a short reference guide, asks coworkers to test its clarity, and uses it during the next shift. The supervisor approves the guide and asks the team to keep it updated.</a:t>
            </a:r>
          </a:p>
          <a:p xmlns:a="http://schemas.openxmlformats.org/drawingml/2006/main">
            <a:r>
              <a:t>Ask pairs to identify two actions and possible competency connections before advancing.</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Library/2025-2026 Academic Year/Student Appreciation Luncheon/Julia/_1030206-2.jpg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Employment</a:t>
            </a:r>
          </a:p>
          <a:p xmlns:a="http://schemas.openxmlformats.org/drawingml/2006/main">
            <a:r>
              <a:t>SLIDE 8 OF 24</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Communication: making instructions clear and checking understanding. Professionalism: verifying current information and following through responsibly. Teamwork: involving coworkers in review. Technology requires evidence about appropriate tool use, not merely the existence of a digital guide.</a:t>
            </a:r>
          </a:p>
          <a:p xmlns:a="http://schemas.openxmlformats.org/drawingml/2006/main">
            <a:r>
              <a:t/>
            </a:r>
          </a:p>
          <a:p xmlns:a="http://schemas.openxmlformats.org/drawingml/2006/main">
            <a:r>
              <a:t>Teach the shared case from 12 to 20 minutes</a:t>
            </a:r>
          </a:p>
          <a:p xmlns:a="http://schemas.openxmlformats.org/drawingml/2006/main">
            <a:r>
              <a:t>Read aloud:</a:t>
            </a:r>
          </a:p>
          <a:p xmlns:a="http://schemas.openxmlformats.org/drawingml/2006/main">
            <a:r>
              <a:t>During a busy student-service shift, Alex notices that visitors receive inconsistent answers about an application process. Alex checks the current instructions with a supervisor, drafts a short reference guide, asks coworkers to test its clarity, and uses it during the next shift. The supervisor approves the guide and asks the team to keep it updated.</a:t>
            </a:r>
          </a:p>
          <a:p xmlns:a="http://schemas.openxmlformats.org/drawingml/2006/main">
            <a:r>
              <a:t>Give pairs three minutes to identify two personal actions and propose competency connections. Use three minutes to debrief. Spend the final two minutes introducing the explanation structure: STAR: Situation, Task, Action, and Result. Add a short connection to the chosen audience after the STAR example. Tell students that several labels can fit when supported by evidence. The case is fictional.</a:t>
            </a:r>
          </a:p>
          <a:p xmlns:a="http://schemas.openxmlformats.org/drawingml/2006/main">
            <a:r>
              <a:t>Make STAR visible:</a:t>
            </a:r>
          </a:p>
          <a:p xmlns:a="http://schemas.openxmlformats.org/drawingml/2006/main">
            <a:r>
              <a:t>Situation: identify the setting and challenge in the case. Task: My responsibility was to provide accurate service information and help improve our shared instructions. Action: verified instructions, drafted a guide, and asked coworkers to test its clarity. Result: the supervisor approved the guide for team use and requested ongoing updates. Ask students to distinguish the surrounding problem from the student’s responsibility. Then ask which actions provide the strongest competency evidence.</a:t>
            </a:r>
          </a:p>
          <a:p xmlns:a="http://schemas.openxmlformats.org/drawingml/2006/main">
            <a:r>
              <a:t>Debrief guidance:</a:t>
            </a:r>
          </a:p>
          <a:p xmlns:a="http://schemas.openxmlformats.org/drawingml/2006/main">
            <a:r>
              <a:t>Communication: making instructions clear and checking understanding. Professionalism: verifying current information and following through responsibly. Teamwork: involving coworkers in review. Technology requires evidence about appropriate tool use, not merely the existence of a digital guide.</a:t>
            </a:r>
          </a:p>
          <a:p xmlns:a="http://schemas.openxmlformats.org/drawingml/2006/main">
            <a:r>
              <a:t>Follow up:</a:t>
            </a:r>
          </a:p>
          <a:p xmlns:a="http://schemas.openxmlformats.org/drawingml/2006/main">
            <a:r>
              <a:t>If students name only a competency, ask “Which words in the case show that behavior?” If they disagree, ask each to explain the connection. A routine or part-time job can provide substantial competency evidence; the job title is not the evidence.</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Employment</a:t>
            </a:r>
          </a:p>
          <a:p xmlns:a="http://schemas.openxmlformats.org/drawingml/2006/main">
            <a:r>
              <a:t>SLIDE 9 OF 24</a:t>
            </a:r>
            <a:endParaRPr/>
          </a:p>
          <a:p xmlns:a="http://schemas.openxmlformats.org/drawingml/2006/main">
            <a:r>
              <a:t>SESSION TIMING: 20–32 minutes</a:t>
            </a:r>
          </a:p>
          <a:p xmlns:a="http://schemas.openxmlformats.org/drawingml/2006/main">
            <a:r>
              <a:t/>
            </a:r>
          </a:p>
          <a:p xmlns:a="http://schemas.openxmlformats.org/drawingml/2006/main">
            <a:r>
              <a:t>FACILITATOR GUIDE</a:t>
            </a:r>
          </a:p>
          <a:p xmlns:a="http://schemas.openxmlformats.org/drawingml/2006/main">
            <a:r>
              <a:t>Individual reflection from 20 to 32 minutes</a:t>
            </a:r>
          </a:p>
          <a:p xmlns:a="http://schemas.openxmlformats.org/drawingml/2006/main">
            <a:r>
              <a:t>Facilitator actions:</a:t>
            </a:r>
          </a:p>
          <a:p xmlns:a="http://schemas.openxmlformats.org/drawingml/2006/main">
            <a:r>
              <a:t>Give students the Student reflection worksheet. Allocate three minutes to context and responsibility, four to personal actions and evidence, three to competency connections, and two to learning and a next step. Circulate without demanding personal disclosure.</a:t>
            </a:r>
          </a:p>
          <a:p xmlns:a="http://schemas.openxmlformats.org/drawingml/2006/main">
            <a:r>
              <a:t>Say to students:</a:t>
            </a:r>
          </a:p>
          <a:p xmlns:a="http://schemas.openxmlformats.org/drawingml/2006/main">
            <a:r>
              <a:t>“Choose one moment rather than summarizing your whole experience. Write what happened and what you personally did. Then explain which competency or competencies those actions show. Finally, examine what you learned and what you want to improve.”</a:t>
            </a:r>
          </a:p>
          <a:p xmlns:a="http://schemas.openxmlformats.org/drawingml/2006/main">
            <a:r>
              <a:t>Ask students:</a:t>
            </a:r>
          </a:p>
          <a:p xmlns:a="http://schemas.openxmlformats.org/drawingml/2006/main">
            <a:r>
              <a:t>“What did you do? What detail supports that? What changed in your understanding?”</a:t>
            </a:r>
          </a:p>
          <a:p xmlns:a="http://schemas.openxmlformats.org/drawingml/2006/main">
            <a:r>
              <a:t>Expected responses:</a:t>
            </a:r>
          </a:p>
          <a:p xmlns:a="http://schemas.openxmlformats.org/drawingml/2006/main">
            <a:r>
              <a:t>Specific personal actions, a plausible connection, and a learning insight. A useful outcome can be a correction, feedback, or a new question.</a:t>
            </a:r>
          </a:p>
          <a:p xmlns:a="http://schemas.openxmlformats.org/drawingml/2006/main">
            <a:r>
              <a:t>If students need support:</a:t>
            </a:r>
          </a:p>
          <a:p xmlns:a="http://schemas.openxmlformats.org/drawingml/2006/main">
            <a:r>
              <a:t>For “We did the project,” ask “What was your contribution?” For a competency list, ask “Which connection has the clearest evidence?” For “Nothing succeeded,” ask “What did you try, notice, or change?”</a:t>
            </a:r>
          </a:p>
          <a:p xmlns:a="http://schemas.openxmlformats.org/drawingml/2006/main">
            <a:r>
              <a:t>Transition to the next activity:</a:t>
            </a:r>
          </a:p>
          <a:p xmlns:a="http://schemas.openxmlformats.org/drawingml/2006/main">
            <a:r>
              <a:t>“You now have evidence. Next we will shape it for a listener who was not there.”</a:t>
            </a:r>
          </a:p>
          <a:p xmlns:a="http://schemas.openxmlformats.org/drawingml/2006/main">
            <a:r>
              <a:t/>
            </a:r>
          </a:p>
          <a:p xmlns:a="http://schemas.openxmlformats.org/drawingml/2006/main">
            <a:r>
              <a:t>1  Context and responsibility</a:t>
            </a:r>
          </a:p>
          <a:p xmlns:a="http://schemas.openxmlformats.org/drawingml/2006/main">
            <a:r>
              <a:t>What happened? What was your responsibility? Why did the moment matter?</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2  Personal actions and evidence</a:t>
            </a:r>
          </a:p>
          <a:p xmlns:a="http://schemas.openxmlformats.org/drawingml/2006/main">
            <a:r>
              <a:t>What did you personally do? What observation, artifact, feedback, or outcome supports your account?</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3  Competency connections</a:t>
            </a:r>
          </a:p>
          <a:p xmlns:a="http://schemas.openxmlformats.org/drawingml/2006/main">
            <a:r>
              <a:t>Choose one or more competencies. Connect at least two personal actions to relevant NACE sample behaviors, explain why each fits, and identify evidence or feedback that supports the connection.</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4  Learning</a:t>
            </a:r>
          </a:p>
          <a:p xmlns:a="http://schemas.openxmlformats.org/drawingml/2006/main">
            <a:r>
              <a:t>What did the experience change in your understanding, assumptions, or approach? What would you repeat or change?</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5  A growth action</a:t>
            </a:r>
          </a:p>
          <a:p xmlns:a="http://schemas.openxmlformats.org/drawingml/2006/main">
            <a:r>
              <a:t>What will you practice within two weeks? Set a date and choose a person or another source of feedback.</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Employment</a:t>
            </a:r>
          </a:p>
          <a:p xmlns:a="http://schemas.openxmlformats.org/drawingml/2006/main">
            <a:r>
              <a:t>SLIDE 10 OF 24</a:t>
            </a:r>
            <a:endParaRPr/>
          </a:p>
          <a:p xmlns:a="http://schemas.openxmlformats.org/drawingml/2006/main">
            <a:r>
              <a:t>SESSION TIMING: 32–46 minutes</a:t>
            </a:r>
          </a:p>
          <a:p xmlns:a="http://schemas.openxmlformats.org/drawingml/2006/main">
            <a:r>
              <a:t/>
            </a:r>
            <a:endParaRPr/>
          </a:p>
          <a:p xmlns:a="http://schemas.openxmlformats.org/drawingml/2006/main">
            <a:r>
              <a:t>FACILITATOR GUIDE</a:t>
            </a:r>
          </a:p>
          <a:p xmlns:a="http://schemas.openxmlformats.org/drawingml/2006/main">
            <a:r>
              <a:t>Explain the speaking structure before practice</a:t>
            </a:r>
          </a:p>
          <a:p xmlns:a="http://schemas.openxmlformats.org/drawingml/2006/main">
            <a:r>
              <a:t>Use STAR: Situation describes the setting and challenge; Task identifies your responsibility or goal; Action explains the steps you personally took; Result describes the outcome, supported by honest evidence. Include learning when useful, then connect the example to the listener. Situation is the background; Task is what you were responsible for doing within it. STAR is an organizing tool, not a required format for every graduate-school conversation.</a:t>
            </a:r>
          </a:p>
          <a:p xmlns:a="http://schemas.openxmlformats.org/drawingml/2006/main">
            <a:r>
              <a:t>Say to students:</a:t>
            </a:r>
          </a:p>
          <a:p xmlns:a="http://schemas.openxmlformats.org/drawingml/2006/main">
            <a:r>
              <a:t>“Briefly set the Situation, then state your Task: what were you responsible for? Spend most of your answer on your Action. Give the honest Result and what you learned. After STAR, connect the evidence to a need in the job or to academic work you want to undertake. Use real numbers only when you know them. You do not need to repeat the competency label if the example makes the ability clear.”</a:t>
            </a:r>
          </a:p>
          <a:p xmlns:a="http://schemas.openxmlformats.org/drawingml/2006/main">
            <a:r>
              <a:t>Model the connection:</a:t>
            </a:r>
          </a:p>
          <a:p xmlns:a="http://schemas.openxmlformats.org/drawingml/2006/main">
            <a:r>
              <a:t>“In our case, the personal actions were: verified instructions, drafted a guide, and asked coworkers to test its clarity. The outcome was: the supervisor approved the guide for team use and requested ongoing updates. Those are the pieces a listener needs. An employer will want to understand how the behavior could help with work; a graduate-school representative will want to understand its connection to academic interests, methods, or readiness.”</a:t>
            </a:r>
          </a:p>
          <a:p xmlns:a="http://schemas.openxmlformats.org/drawingml/2006/main">
            <a:r>
              <a:t/>
            </a:r>
          </a:p>
          <a:p xmlns:a="http://schemas.openxmlformats.org/drawingml/2006/main">
            <a:r>
              <a:t>Build your STAR answer</a:t>
            </a:r>
          </a:p>
          <a:p xmlns:a="http://schemas.openxmlformats.org/drawingml/2006/main">
            <a:r>
              <a:t>S — Situation: Where were you, and what challenge or opportunity arose? T — Task: What was your specific responsibility or goal? A — Action: What steps did you personally take, and why? R — Result: What happened as a result? Describe the evidence and what you learned. After STAR, add a brief relevance statement: How does this example prepare you for the role or academic work?</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Employment</a:t>
            </a:r>
          </a:p>
          <a:p xmlns:a="http://schemas.openxmlformats.org/drawingml/2006/main">
            <a:r>
              <a:t>SLIDE 11 OF 24</a:t>
            </a:r>
            <a:endParaRPr/>
          </a:p>
          <a:p xmlns:a="http://schemas.openxmlformats.org/drawingml/2006/main">
            <a:r>
              <a:t>SESSION TIMING: 32–46 minutes</a:t>
            </a:r>
          </a:p>
          <a:p xmlns:a="http://schemas.openxmlformats.org/drawingml/2006/main">
            <a:r>
              <a:t/>
            </a:r>
            <a:endParaRPr/>
          </a:p>
          <a:p xmlns:a="http://schemas.openxmlformats.org/drawingml/2006/main">
            <a:r>
              <a:t>FACILITATOR GUIDE</a:t>
            </a:r>
          </a:p>
          <a:p xmlns:a="http://schemas.openxmlformats.org/drawingml/2006/main">
            <a:r>
              <a:t>Two examples based on the fictional case</a:t>
            </a:r>
          </a:p>
          <a:p xmlns:a="http://schemas.openxmlformats.org/drawingml/2006/main">
            <a:r>
              <a:t>Employer version:</a:t>
            </a:r>
          </a:p>
          <a:p xmlns:a="http://schemas.openxmlformats.org/drawingml/2006/main">
            <a:r>
              <a:t>At my student-service job, I noticed that visitors were getting different instructions. My responsibility was to provide accurate service information and help improve our shared instructions. I verified the process with my supervisor, drafted a short reference guide, and asked coworkers to test it. My supervisor approved it for team use. The experience shows my communication and professional follow-through, which I would use to provide accurate support and improve shared processes.</a:t>
            </a:r>
          </a:p>
          <a:p xmlns:a="http://schemas.openxmlformats.org/drawingml/2006/main">
            <a:r>
              <a:t>Graduate school version:</a:t>
            </a:r>
          </a:p>
          <a:p xmlns:a="http://schemas.openxmlformats.org/drawingml/2006/main">
            <a:r>
              <a:t>My student-service work required me to verify information rather than guess when visitors needed help. My responsibility was to provide accurate service information and help improve our shared instructions. I created a reference guide with supervisor approval and coworker feedback. I learned to communicate clearly, check sources, and maintain shared resources. Those habits would support dependable collaboration and service responsibilities in a graduate program.</a:t>
            </a:r>
          </a:p>
          <a:p xmlns:a="http://schemas.openxmlformats.org/drawingml/2006/main">
            <a:r>
              <a:t/>
            </a:r>
          </a:p>
          <a:p xmlns:a="http://schemas.openxmlformats.org/drawingml/2006/main">
            <a:r>
              <a:t>Full employer model:</a:t>
            </a:r>
          </a:p>
          <a:p xmlns:a="http://schemas.openxmlformats.org/drawingml/2006/main">
            <a:r>
              <a:t>At my student-service job, I noticed that visitors were getting different instructions. I verified the process with my supervisor, drafted a short reference guide, and asked coworkers to test it. My supervisor approved it for team use. The experience shows my communication and professional follow-through, which I would use to provide accurate support and improve shared processes.</a:t>
            </a:r>
          </a:p>
          <a:p xmlns:a="http://schemas.openxmlformats.org/drawingml/2006/main">
            <a:r>
              <a:t/>
            </a:r>
          </a:p>
          <a:p xmlns:a="http://schemas.openxmlformats.org/drawingml/2006/main">
            <a:r>
              <a:t>Full graduate-school model:</a:t>
            </a:r>
          </a:p>
          <a:p xmlns:a="http://schemas.openxmlformats.org/drawingml/2006/main">
            <a:r>
              <a:t>My student-service work required me to verify information rather than guess when visitors needed help. I created a reference guide with supervisor approval and coworker feedback. I learned to communicate clearly, check sources, and maintain shared resources. Those habits would support dependable collaboration and service responsibilities in a graduate program.</a:t>
            </a:r>
          </a:p>
          <a:p xmlns:a="http://schemas.openxmlformats.org/drawingml/2006/main">
            <a:r>
              <a:t>Read the model once, then ask students which personal action is clearest. This model is fictional and should not become a student’s claimed experience.</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Employment</a:t>
            </a:r>
          </a:p>
          <a:p xmlns:a="http://schemas.openxmlformats.org/drawingml/2006/main">
            <a:r>
              <a:t>SLIDE 12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Tell me about a time you improved a process or helped someone understand difficult information.</a:t>
            </a:r>
          </a:p>
          <a:p xmlns:a="http://schemas.openxmlformats.org/drawingml/2006/main">
            <a:r>
              <a:t/>
            </a:r>
          </a:p>
          <a:p xmlns:a="http://schemas.openxmlformats.org/drawingml/2006/main">
            <a:r>
              <a:t>How has your work experience prepared you to contribute responsibly to a graduate program?</a:t>
            </a:r>
          </a:p>
          <a:p xmlns:a="http://schemas.openxmlformats.org/drawingml/2006/main">
            <a:r>
              <a:t/>
            </a:r>
          </a:p>
          <a:p xmlns:a="http://schemas.openxmlformats.org/drawingml/2006/main">
            <a:r>
              <a:t>Practice explaining the experience</a:t>
            </a:r>
          </a:p>
          <a:p xmlns:a="http://schemas.openxmlformats.org/drawingml/2006/main">
            <a:r>
              <a:t>Choose a real or hypothetical role or graduate program. Name a requirement, academic interest, or learning goal that makes your example relevant. Prepare a 60–90 second response.</a:t>
            </a:r>
          </a:p>
          <a:p xmlns:a="http://schemas.openxmlformats.org/drawingml/2006/main">
            <a:r>
              <a:t>Employer prompt:</a:t>
            </a:r>
          </a:p>
          <a:p xmlns:a="http://schemas.openxmlformats.org/drawingml/2006/main">
            <a:r>
              <a:t>Tell me about a time you improved a process or helped someone understand difficult information.</a:t>
            </a:r>
          </a:p>
          <a:p xmlns:a="http://schemas.openxmlformats.org/drawingml/2006/main">
            <a:r>
              <a:t>Graduate school prompt:</a:t>
            </a:r>
          </a:p>
          <a:p xmlns:a="http://schemas.openxmlformats.org/drawingml/2006/main">
            <a:r>
              <a:t>How has your work experience prepared you to contribute responsibly to a graduate program?</a:t>
            </a:r>
          </a:p>
          <a:p xmlns:a="http://schemas.openxmlformats.org/drawingml/2006/main">
            <a:r>
              <a:t/>
            </a:r>
          </a:p>
          <a:p xmlns:a="http://schemas.openxmlformats.org/drawingml/2006/main">
            <a:r>
              <a:t>Two examples based on the fictional case</a:t>
            </a:r>
          </a:p>
          <a:p xmlns:a="http://schemas.openxmlformats.org/drawingml/2006/main">
            <a:r>
              <a:t>Employer version:</a:t>
            </a:r>
          </a:p>
          <a:p xmlns:a="http://schemas.openxmlformats.org/drawingml/2006/main">
            <a:r>
              <a:t>At my student-service job, I noticed that visitors were getting different instructions. My responsibility was to provide accurate service information and help improve our shared instructions. I verified the process with my supervisor, drafted a short reference guide, and asked coworkers to test it. My supervisor approved it for team use. The experience shows my communication and professional follow-through, which I would use to provide accurate support and improve shared processes.</a:t>
            </a:r>
          </a:p>
          <a:p xmlns:a="http://schemas.openxmlformats.org/drawingml/2006/main">
            <a:r>
              <a:t>Graduate school version:</a:t>
            </a:r>
          </a:p>
          <a:p xmlns:a="http://schemas.openxmlformats.org/drawingml/2006/main">
            <a:r>
              <a:t>My student-service work required me to verify information rather than guess when visitors needed help. My responsibility was to provide accurate service information and help improve our shared instructions. I created a reference guide with supervisor approval and coworker feedback. I learned to communicate clearly, check sources, and maintain shared resources. Those habits would support dependable collaboration and service responsibilities in a graduate program.</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Employment</a:t>
            </a:r>
          </a:p>
          <a:p xmlns:a="http://schemas.openxmlformats.org/drawingml/2006/main">
            <a:r>
              <a:t>SLIDE 13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Practice from 32 to 46 minutes</a:t>
            </a:r>
          </a:p>
          <a:p xmlns:a="http://schemas.openxmlformats.org/drawingml/2006/main">
            <a:r>
              <a:t>32–35: Students choose an employer or graduate-school audience and draft from the Practice explaining the experience handout. Use its model responses to demonstrate a completed answer if needed. 35–38: Partner A speaks for 60–90 seconds; Partner B gives feedback for the remainder. 38–41: Swap. 41–43: Both revise. 43–46: Each delivers a revised answer for about one minute.</a:t>
            </a:r>
          </a:p>
          <a:p xmlns:a="http://schemas.openxmlformats.org/drawingml/2006/main">
            <a:r>
              <a:t>Instructions for the listener:</a:t>
            </a:r>
          </a:p>
          <a:p xmlns:a="http://schemas.openxmlformats.org/drawingml/2006/main">
            <a:r>
              <a:t>“Name one specific action you heard. Point out one connection you understood. Ask for one missing detail or a clearer link to the chosen audience. Avoid general feedback such as ‘good job.’”</a:t>
            </a:r>
          </a:p>
          <a:p xmlns:a="http://schemas.openxmlformats.org/drawingml/2006/main">
            <a:r>
              <a:t>Check participation and transition:</a:t>
            </a:r>
          </a:p>
          <a:p xmlns:a="http://schemas.openxmlformats.org/drawingml/2006/main">
            <a:r>
              <a:t>Watch for practice actually occurring, not only writing. Offer an equivalent private recording, written exchange, or instructor conversation when needed. Say: “You have reflected, connected, explained, and revised. Let us check the ideas behind that process.”</a:t>
            </a:r>
          </a:p>
          <a:p xmlns:a="http://schemas.openxmlformats.org/drawingml/2006/main">
            <a:r>
              <a:t/>
            </a:r>
          </a:p>
          <a:p xmlns:a="http://schemas.openxmlformats.org/drawingml/2006/main">
            <a:r>
              <a:t>Practice and revise</a:t>
            </a:r>
          </a:p>
          <a:p xmlns:a="http://schemas.openxmlformats.org/drawingml/2006/main">
            <a:r>
              <a:t>Draft for 3 minutes. Partner A speaks and receives feedback for 3 minutes; swap for 3 minutes. Revise for 2 minutes. Use the final 3 minutes for both revised answers. Spoken practice can be replaced by an equivalent accessible format agreed with the facilitator.</a:t>
            </a:r>
          </a:p>
          <a:p xmlns:a="http://schemas.openxmlformats.org/drawingml/2006/main">
            <a:r>
              <a:t>Feedback sentence: “I heard you describe ______. That supports ______ because ______. I would understand the relevance better if you added ______.”</a:t>
            </a:r>
          </a:p>
          <a:p xmlns:a="http://schemas.openxmlformats.org/drawingml/2006/main">
            <a:r>
              <a:t>Exit ticket: Keep your revised answer, describe one change made after feedback, and name a growth action with a date or feedback source.</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Employment</a:t>
            </a:r>
          </a:p>
          <a:p xmlns:a="http://schemas.openxmlformats.org/drawingml/2006/main">
            <a:r>
              <a:t>SLIDE 14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Practice from 32 to 46 minutes</a:t>
            </a:r>
          </a:p>
          <a:p xmlns:a="http://schemas.openxmlformats.org/drawingml/2006/main">
            <a:r>
              <a:t>32–35: Students choose an employer or graduate-school audience and draft from the Practice explaining the experience handout. Use its model responses to demonstrate a completed answer if needed. 35–38: Partner A speaks for 60–90 seconds; Partner B gives feedback for the remainder. 38–41: Swap. 41–43: Both revise. 43–46: Each delivers a revised answer for about one minute.</a:t>
            </a:r>
          </a:p>
          <a:p xmlns:a="http://schemas.openxmlformats.org/drawingml/2006/main">
            <a:r>
              <a:t>Instructions for the listener:</a:t>
            </a:r>
          </a:p>
          <a:p xmlns:a="http://schemas.openxmlformats.org/drawingml/2006/main">
            <a:r>
              <a:t>“Name one specific action you heard. Point out one connection you understood. Ask for one missing detail or a clearer link to the chosen audience. Avoid general feedback such as ‘good job.’”</a:t>
            </a:r>
          </a:p>
          <a:p xmlns:a="http://schemas.openxmlformats.org/drawingml/2006/main">
            <a:r>
              <a:t>Check participation and transition:</a:t>
            </a:r>
          </a:p>
          <a:p xmlns:a="http://schemas.openxmlformats.org/drawingml/2006/main">
            <a:r>
              <a:t>Watch for practice actually occurring, not only writing. Offer an equivalent private recording, written exchange, or instructor conversation when needed. Say: “You have reflected, connected, explained, and revised. Let us check the ideas behind that process.”</a:t>
            </a:r>
          </a:p>
          <a:p xmlns:a="http://schemas.openxmlformats.org/drawingml/2006/main">
            <a:r>
              <a:t/>
            </a:r>
          </a:p>
          <a:p xmlns:a="http://schemas.openxmlformats.org/drawingml/2006/main">
            <a:r>
              <a:t>How to judge the work</a:t>
            </a:r>
          </a:p>
          <a:p xmlns:a="http://schemas.openxmlformats.org/drawingml/2006/main">
            <a:r>
              <a:t>Use the feedback checklist in Practice explaining the experience. An adequate response identifies a real action, supports a plausible competency connection, describes an honest outcome or learning, and explains relevance to the chosen audience. Ask students to revise missing elements. Do not score personal disclosure, accent, confidence, access to prestigious experiences, or a self-rated proficiency level.</a:t>
            </a:r>
          </a:p>
          <a:p xmlns:a="http://schemas.openxmlformats.org/drawingml/2006/main">
            <a:r>
              <a:t>Assess evidence and reasoning. Do not rate accent, confidence, disclosure, or the prestige of an experience.</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/Users/wj85/Desktop/Dropbox/Rutgers Work/Marketing &amp; Communications/Marketing Items/Photos/2017-2018 Acamdemic Year/Fall 2017/100917_Mock Interview Clinic/DSC04410.JPG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Employment</a:t>
            </a:r>
          </a:p>
          <a:p xmlns:a="http://schemas.openxmlformats.org/drawingml/2006/main">
            <a:r>
              <a:t>SLIDE 15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I agreed on roles with teammates and followed through on my tasks</a:t>
            </a:r>
          </a:p>
          <a:p xmlns:a="http://schemas.openxmlformats.org/drawingml/2006/main">
            <a:r>
              <a:t>Explanation: Evidence describes actions, rather than a preference or membership.</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Employment</a:t>
            </a:r>
          </a:p>
          <a:p xmlns:a="http://schemas.openxmlformats.org/drawingml/2006/main">
            <a:r>
              <a:t>SLIDE 16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Critical Thinking</a:t>
            </a:r>
          </a:p>
          <a:p xmlns:a="http://schemas.openxmlformats.org/drawingml/2006/main">
            <a:r>
              <a:t>Explanation: Evaluating information to support a decision demonstrates critical thinking.</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Employment</a:t>
            </a:r>
          </a:p>
          <a:p xmlns:a="http://schemas.openxmlformats.org/drawingml/2006/main">
            <a:r>
              <a:t>SLIDE 17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D. Checking that others understood the project instructions</a:t>
            </a:r>
          </a:p>
          <a:p xmlns:a="http://schemas.openxmlformats.org/drawingml/2006/main">
            <a:r>
              <a:t>Explanation: Checking shared understanding is a communication behavior.</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Employment</a:t>
            </a:r>
          </a:p>
          <a:p xmlns:a="http://schemas.openxmlformats.org/drawingml/2006/main">
            <a:r>
              <a:t>SLIDE 18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Professionalism</a:t>
            </a:r>
          </a:p>
          <a:p xmlns:a="http://schemas.openxmlformats.org/drawingml/2006/main">
            <a:r>
              <a:t>Explanation: Communication: making instructions clear and checking understanding. Other connections require their own evidence.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Employment</a:t>
            </a:r>
          </a:p>
          <a:p xmlns:a="http://schemas.openxmlformats.org/drawingml/2006/main">
            <a:r>
              <a:t>SLIDE 19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B. A specific personal action plus evidence and an explanation</a:t>
            </a:r>
          </a:p>
          <a:p xmlns:a="http://schemas.openxmlformats.org/drawingml/2006/main">
            <a:r>
              <a:t>Explanation: A defensible connection identifies the student’s action and explains what supports the claim.</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Employment</a:t>
            </a:r>
          </a:p>
          <a:p xmlns:a="http://schemas.openxmlformats.org/drawingml/2006/main">
            <a:r>
              <a:t>SLIDE 20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Connect the learning to academic questions and readiness for advanced study</a:t>
            </a:r>
          </a:p>
          <a:p xmlns:a="http://schemas.openxmlformats.org/drawingml/2006/main">
            <a:r>
              <a:t>Explanation: Keep the facts accurate and adapt the relevance to the program and purpose.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Employment</a:t>
            </a:r>
          </a:p>
          <a:p xmlns:a="http://schemas.openxmlformats.org/drawingml/2006/main">
            <a:r>
              <a:t>SLIDE 21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State an honest outcome, feedback, or learning and explain your next step</a:t>
            </a:r>
          </a:p>
          <a:p xmlns:a="http://schemas.openxmlformats.org/drawingml/2006/main">
            <a:r>
              <a:t>Explanation: Reflection can draw evidence from learning and revision without inventing success.</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Employment</a:t>
            </a:r>
          </a:p>
          <a:p xmlns:a="http://schemas.openxmlformats.org/drawingml/2006/main">
            <a:r>
              <a:t>SLIDE 22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D. Revise the example, explain its relevance, and practice it again</a:t>
            </a:r>
          </a:p>
          <a:p xmlns:a="http://schemas.openxmlformats.org/drawingml/2006/main">
            <a:r>
              <a:t>Explanation: A stronger explanation improves through evidence, audience relevance, and another attempt.</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Employment</a:t>
            </a:r>
          </a:p>
          <a:p xmlns:a="http://schemas.openxmlformats.org/drawingml/2006/main">
            <a:r>
              <a:t>SLIDE 23 OF 24</a:t>
            </a:r>
            <a:endParaRPr/>
          </a:p>
          <a:p xmlns:a="http://schemas.openxmlformats.org/drawingml/2006/main">
            <a:r>
              <a:t>SESSION TIMING: 56–60 minutes</a:t>
            </a:r>
          </a:p>
          <a:p xmlns:a="http://schemas.openxmlformats.org/drawingml/2006/main">
            <a:r>
              <a:t/>
            </a:r>
          </a:p>
          <a:p xmlns:a="http://schemas.openxmlformats.org/drawingml/2006/main">
            <a:r>
              <a:t>FACILITATOR GUIDE</a:t>
            </a:r>
          </a:p>
          <a:p xmlns:a="http://schemas.openxmlformats.org/drawingml/2006/main">
            <a:r>
              <a:t>Exit and close from 56 to 60 minutes</a:t>
            </a:r>
          </a:p>
          <a:p xmlns:a="http://schemas.openxmlformats.org/drawingml/2006/main">
            <a:r>
              <a:t>Give two minutes to submit the revised evidence statement, one change made after feedback, and a growth action with a date or feedback source. Use one minute to invite a voluntary example and one minute to close.</a:t>
            </a:r>
          </a:p>
          <a:p xmlns:a="http://schemas.openxmlformats.org/drawingml/2006/main">
            <a:r>
              <a:t>Say to students:</a:t>
            </a:r>
          </a:p>
          <a:p xmlns:a="http://schemas.openxmlformats.org/drawingml/2006/main">
            <a:r>
              <a:t>“The experience title does not tell your whole story. What you did, how you learned, and how you explain the connection make your skills visible. Keep your revised example and revisit your practice goal. The next time you describe this experience, choose the details that matter to that listener.”</a:t>
            </a:r>
          </a:p>
          <a:p xmlns:a="http://schemas.openxmlformats.org/drawingml/2006/main">
            <a:r>
              <a:t>Suggested context-specific growth action: During the next two shifts, ask a supervisor to observe one explanation and give feedback on accuracy and clarity.</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Employment</a:t>
            </a:r>
          </a:p>
          <a:p xmlns:a="http://schemas.openxmlformats.org/drawingml/2006/main">
            <a:r>
              <a:t>SLIDE 24 OF 24</a:t>
            </a:r>
            <a:endParaRPr/>
          </a:p>
          <a:p xmlns:a="http://schemas.openxmlformats.org/drawingml/2006/main">
            <a:r>
              <a:t>SESSION TIMING: After the closing commitment</a:t>
            </a:r>
          </a:p>
          <a:p xmlns:a="http://schemas.openxmlformats.org/drawingml/2006/main">
            <a:r>
              <a:t/>
            </a:r>
          </a:p>
          <a:p xmlns:a="http://schemas.openxmlformats.org/drawingml/2006/main">
            <a:r>
              <a:t>FACILITATOR GUIDE</a:t>
            </a:r>
          </a:p>
          <a:p xmlns:a="http://schemas.openxmlformats.org/drawingml/2006/main">
            <a:r>
              <a:t>Relevant Rutgers support</a:t>
            </a:r>
          </a:p>
          <a:p xmlns:a="http://schemas.openxmlformats.org/drawingml/2006/main">
            <a:r>
              <a:t>Student Employee Enrichment: https://careers.rutgers.edu/SEE</a:t>
            </a:r>
          </a:p>
          <a:p xmlns:a="http://schemas.openxmlformats.org/drawingml/2006/main">
            <a:r>
              <a:t>CES advising and resources: https://careers.rutgers.edu/students-and-alumni</a:t>
            </a:r>
          </a:p>
          <a:p xmlns:a="http://schemas.openxmlformats.org/drawingml/2006/main">
            <a:r>
              <a:t>These workshop activities do not automatically qualify for We R Career-Ready Challenge points or rewards. Use the current partner and student guidance before making any participation claim.</a:t>
            </a:r>
          </a:p>
          <a:p xmlns:a="http://schemas.openxmlformats.org/drawingml/2006/main">
            <a:r>
              <a:t/>
            </a:r>
          </a:p>
          <a:p xmlns:a="http://schemas.openxmlformats.org/drawingml/2006/main">
            <a:r>
              <a:t>Sources and adaptation</a:t>
            </a:r>
          </a:p>
          <a:p xmlns:a="http://schemas.openxmlformats.org/drawingml/2006/main">
            <a:r>
              <a:t>CES Campus Partners: https://careers.rutgers.edu/campus-partners</a:t>
            </a:r>
          </a:p>
          <a:p xmlns:a="http://schemas.openxmlformats.org/drawingml/2006/main">
            <a:r>
              <a:t>CES Find Your Role: https://careers.rutgers.edu/campus-partners/explore-role</a:t>
            </a:r>
          </a:p>
          <a:p xmlns:a="http://schemas.openxmlformats.org/drawingml/2006/main">
            <a:r>
              <a:t>CES Roadmap and Frameworks: https://careers.rutgers.edu/campus-partners/strategicplan-2030</a:t>
            </a:r>
          </a:p>
          <a:p xmlns:a="http://schemas.openxmlformats.org/drawingml/2006/main">
            <a:r>
              <a:t>CES Becoming Career Ready: https://careers.rutgers.edu/news/becoming-career-ready</a:t>
            </a:r>
          </a:p>
          <a:p xmlns:a="http://schemas.openxmlformats.org/drawingml/2006/main">
            <a:r>
              <a:t>CES Are You Ready for a Behavioral Interview: https://careers.rutgers.edu/news/are-you-ready-behavioral-interview</a:t>
            </a:r>
          </a:p>
          <a:p xmlns:a="http://schemas.openxmlformats.org/drawingml/2006/main">
            <a:r>
              <a:t>Rutgers Newark STAR Method: https://cdn.careers.newark.rutgers.edu/wp-content/uploads/sites/90/2022/07/STAR-Method.pdf</a:t>
            </a:r>
          </a:p>
          <a:p xmlns:a="http://schemas.openxmlformats.org/drawingml/2006/main">
            <a:r>
              <a:t>CES Authoring Your Value Personal Statement: https://careers.rutgers.edu/news/authoring-your-value-personal-statement</a:t>
            </a:r>
          </a:p>
          <a:p xmlns:a="http://schemas.openxmlformats.org/drawingml/2006/main">
            <a:r>
              <a:t>NACE competency definitions and behaviors: https://www.naceweb.org/career-readiness/competencies/career-readiness-defined</a:t>
            </a:r>
          </a:p>
          <a:p xmlns:a="http://schemas.openxmlformats.org/drawingml/2006/main">
            <a:r>
              <a:t>Source materials: CES Presentation Library, 2025 CORE_Transferable Skills.pptx and NACE &amp; Suitable Overview 2026.pptx; Professional Skills Self Reflection.pdf, courtesy of Michele Baran, Life Design Solutions, LLC. Cases, scripts, responses, and activities are instructional adaptations; fictional examples are not actual Rutgers outcomes.</a:t>
            </a:r>
          </a:p>
          <a:p xmlns:a="http://schemas.openxmlformats.org/drawingml/2006/main">
            <a:r>
              <a:t/>
            </a:r>
          </a:p>
          <a:p xmlns:a="http://schemas.openxmlformats.org/drawingml/2006/main">
            <a:r>
              <a:t>SOURCE GUIDE</a:t>
            </a:r>
          </a:p>
          <a:p xmlns:a="http://schemas.openxmlformats.org/drawingml/2006/main">
            <a:r>
              <a:t>/Users/wj85/.codex/outputs/career-readiness-lessons/complete-library/04-nace-student-employment-facilitator-guide.docx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bf25320f7794e2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17cc68fddf34d8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41568dd0ec0430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3c5b56352934b5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265fb6ee295497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df5c5750600485a"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7f4ac7aa429640ec"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6bd2032b6df641c1"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bcfb0b4c06f74fe5"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9c07da00672b430e"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d1f8c603c65b420e"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4100de9140ab43e8"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86649d2cb8a148f1"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67ca6db8d8a84507"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76045d5e1859408e"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4d0768ef25ce4f86" /><Relationship Type="http://schemas.openxmlformats.org/officeDocument/2006/relationships/image" Target="/ppt/media/image.png" Id="R658be63db9c34f64"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c048102716bb44ce"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8951F26-F3BB-41D0-97A6-C1128F622C51}"/>
              </a:ext>
            </a:extLst>
          </p:cNvPr>
          <p:cNvSpPr>
            <a:spLocks xmlns:a="http://schemas.openxmlformats.org/drawingml/2006/main" noGrp="1"/>
          </p:cNvSpPr>
          <p:nvPr>
            <p:ph type="ctrTitle" idx="0"/>
          </p:nvPr>
        </p:nvSpPr>
        <p:spPr>
          <a:xfrm xmlns:a="http://schemas.openxmlformats.org/drawingml/2006/main">
            <a:off x="1590051" y="2404534"/>
            <a:ext cx="9011897" cy="1646302"/>
          </a:xfrm>
        </p:spPr>
        <p:txBody>
          <a:bodyPr xmlns:a="http://schemas.openxmlformats.org/drawingml/2006/main" anchor="b">
            <a:noAutofit/>
          </a:bodyPr>
          <a:lstStyle xmlns:a="http://schemas.openxmlformats.org/drawingml/2006/main">
            <a:lvl1pPr algn="ctr">
              <a:buNone/>
              <a:defRPr sz="5400">
                <a:solidFill>
                  <a:schemeClr val="accent1"/>
                </a:solidFill>
              </a:defRPr>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49884DBF-3C32-486C-9C7E-5C601E8DF8FE}"/>
              </a:ext>
            </a:extLst>
          </p:cNvPr>
          <p:cNvSpPr>
            <a:spLocks xmlns:a="http://schemas.openxmlformats.org/drawingml/2006/main" noGrp="1"/>
          </p:cNvSpPr>
          <p:nvPr>
            <p:ph type="subTitle" idx="1"/>
          </p:nvPr>
        </p:nvSpPr>
        <p:spPr>
          <a:xfrm xmlns:a="http://schemas.openxmlformats.org/drawingml/2006/main">
            <a:off x="1590051" y="4050833"/>
            <a:ext cx="9011897" cy="1096899"/>
          </a:xfrm>
        </p:spPr>
        <p:txBody>
          <a:bodyPr xmlns:a="http://schemas.openxmlformats.org/drawingml/2006/main"/>
          <a:lstStyle xmlns:a="http://schemas.openxmlformats.org/drawingml/2006/main">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p>
        </p:txBody>
      </p:sp>
      <p:sp>
        <p:nvSpPr>
          <p:cNvPr id="5" name="Date Placeholder 3">
            <a:extLst xmlns:a="http://schemas.openxmlformats.org/drawingml/2006/main">
              <a:ext uri="{FF2B5EF4-FFF2-40B4-BE49-F238E27FC236}">
                <a16:creationId xmlns:a16="http://schemas.microsoft.com/office/drawing/2014/main" id="{C7208A89-D8A6-D9E0-D146-6A6E564A5B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A1BEA0B6-C63B-47EB-B3C9-ECADEDF22B93}"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396B984A-0E2B-41C2-9B14-79BF7BCC3AB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69EF8314-28AF-5A45-D2A3-F18096ECD8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C705CDDC-26EE-4D52-BD11-AE0612E93FF0}"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BE468AF-0604-4582-ACA1-BFB22CF168F7}"/>
              </a:ext>
            </a:extLst>
          </p:cNvPr>
          <p:cNvSpPr>
            <a:spLocks xmlns:a="http://schemas.openxmlformats.org/drawingml/2006/main" noGrp="1"/>
          </p:cNvSpPr>
          <p:nvPr>
            <p:ph type="title" idx="0"/>
          </p:nvPr>
        </p:nvSpPr>
        <p:spPr/>
        <p:txBody>
          <a:bodyPr xmlns:a="http://schemas.openxmlformats.org/drawingml/2006/main">
            <a:normAutofit/>
          </a:bodyPr>
          <a:lstStyle xmlns:a="http://schemas.openxmlformats.org/drawingml/2006/main">
            <a:lvl1pPr>
              <a:buNone/>
              <a:defRPr sz="36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5CAEAFA2-6328-4DA7-AA21-91256FB8C1B0}"/>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7692E47D-1A5D-FEAF-59FB-9EB970572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95CB1611-0C4E-4CD3-BBC6-F7B6EA971BD5}"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6B9B8B2B-F54F-D04B-F226-882604DB251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9354FB85-3C9F-A778-C5D4-526ABC4A976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56B1A030-4635-427E-AE2B-E5CE55D9DF1E}"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4697F67-C810-4246-96AF-1CF13B81EAE6}"/>
              </a:ext>
            </a:extLst>
          </p:cNvPr>
          <p:cNvSpPr>
            <a:spLocks xmlns:a="http://schemas.openxmlformats.org/drawingml/2006/main" noGrp="1"/>
          </p:cNvSpPr>
          <p:nvPr>
            <p:ph type="title" idx="0"/>
          </p:nvPr>
        </p:nvSpPr>
        <p:spPr>
          <a:xfrm xmlns:a="http://schemas.openxmlformats.org/drawingml/2006/main">
            <a:off x="677335" y="2700867"/>
            <a:ext cx="8596668" cy="1826581"/>
          </a:xfrm>
        </p:spPr>
        <p:txBody>
          <a:bodyPr xmlns:a="http://schemas.openxmlformats.org/drawingml/2006/main" anchor="b"/>
          <a:lstStyle xmlns:a="http://schemas.openxmlformats.org/drawingml/2006/main">
            <a:lvl1pPr algn="l">
              <a:buNone/>
              <a:defRPr sz="40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2EFE7D20-D5B4-4461-B273-EE5392C4C105}"/>
              </a:ext>
            </a:extLst>
          </p:cNvPr>
          <p:cNvSpPr>
            <a:spLocks xmlns:a="http://schemas.openxmlformats.org/drawingml/2006/main" noGrp="1"/>
          </p:cNvSpPr>
          <p:nvPr>
            <p:ph type="body" idx="1"/>
          </p:nvPr>
        </p:nvSpPr>
        <p:spPr>
          <a:xfrm xmlns:a="http://schemas.openxmlformats.org/drawingml/2006/main">
            <a:off x="677335" y="4527448"/>
            <a:ext cx="8596668" cy="860400"/>
          </a:xfrm>
        </p:spPr>
        <p:txBody>
          <a:bodyPr xmlns:a="http://schemas.openxmlformats.org/drawingml/2006/main"/>
          <a:lstStyle xmlns:a="http://schemas.openxmlformats.org/drawingml/2006/main">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5" name="Date Placeholder 3">
            <a:extLst xmlns:a="http://schemas.openxmlformats.org/drawingml/2006/main">
              <a:ext uri="{FF2B5EF4-FFF2-40B4-BE49-F238E27FC236}">
                <a16:creationId xmlns:a16="http://schemas.microsoft.com/office/drawing/2014/main" id="{09A0AC99-7180-9BA5-7769-5AA26A31A90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99009F9-EE36-4102-86EB-7E0DE9E6E09F}"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02027D5B-714F-9DE8-0C5B-28147C3D07A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5DE1618C-5747-E0D2-B673-8B908D7E6A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8D2B97-3A57-4D4F-A555-9116EEB5167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F53B819-E89F-4370-A2E5-97D658C2EDEC}"/>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DC3B2135-5ED1-47B2-B661-73228EB8A719}"/>
              </a:ext>
            </a:extLst>
          </p:cNvPr>
          <p:cNvSpPr>
            <a:spLocks xmlns:a="http://schemas.openxmlformats.org/drawingml/2006/main" noGrp="1"/>
          </p:cNvSpPr>
          <p:nvPr>
            <p:ph idx="1"/>
          </p:nvPr>
        </p:nvSpPr>
        <p:spPr>
          <a:xfrm xmlns:a="http://schemas.openxmlformats.org/drawingml/2006/main">
            <a:off x="677334" y="2160589"/>
            <a:ext cx="4184035" cy="388077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56A942C6-2DEE-4162-A26A-5E0366ED6A13}"/>
              </a:ext>
            </a:extLst>
          </p:cNvPr>
          <p:cNvSpPr>
            <a:spLocks xmlns:a="http://schemas.openxmlformats.org/drawingml/2006/main" noGrp="1"/>
          </p:cNvSpPr>
          <p:nvPr>
            <p:ph idx="2"/>
          </p:nvPr>
        </p:nvSpPr>
        <p:spPr>
          <a:xfrm xmlns:a="http://schemas.openxmlformats.org/drawingml/2006/main">
            <a:off x="5089970" y="2160589"/>
            <a:ext cx="4184034" cy="3880773"/>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4">
            <a:extLst xmlns:a="http://schemas.openxmlformats.org/drawingml/2006/main">
              <a:ext uri="{FF2B5EF4-FFF2-40B4-BE49-F238E27FC236}">
                <a16:creationId xmlns:a16="http://schemas.microsoft.com/office/drawing/2014/main" id="{A41C81C8-26FE-2A48-7076-FAE15ACC64F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F09F1F5D-C36D-426A-AEBF-414EB9361913}"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04080689-0F43-759B-AEAD-E86F9EBFE8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A47448C2-CE89-C025-6A42-7B62723ABF3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97BF769-D97F-49CE-8022-C08A1629ADC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80C0B05-F293-473F-985F-6F72D65EE409}"/>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EC245199-97AA-492F-955F-2BF40F0F760A}"/>
              </a:ext>
            </a:extLst>
          </p:cNvPr>
          <p:cNvSpPr>
            <a:spLocks xmlns:a="http://schemas.openxmlformats.org/drawingml/2006/main" noGrp="1"/>
          </p:cNvSpPr>
          <p:nvPr>
            <p:ph type="body" idx="1"/>
          </p:nvPr>
        </p:nvSpPr>
        <p:spPr>
          <a:xfrm xmlns:a="http://schemas.openxmlformats.org/drawingml/2006/main">
            <a:off x="675745" y="2160983"/>
            <a:ext cx="4185623"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3E428B7D-4022-4E18-A785-196D0BAD54D8}"/>
              </a:ext>
            </a:extLst>
          </p:cNvPr>
          <p:cNvSpPr>
            <a:spLocks xmlns:a="http://schemas.openxmlformats.org/drawingml/2006/main" noGrp="1"/>
          </p:cNvSpPr>
          <p:nvPr>
            <p:ph idx="2"/>
          </p:nvPr>
        </p:nvSpPr>
        <p:spPr>
          <a:xfrm xmlns:a="http://schemas.openxmlformats.org/drawingml/2006/main">
            <a:off x="675745" y="2737245"/>
            <a:ext cx="4185623"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F025AD55-5E84-4064-B202-0F7298861FE0}"/>
              </a:ext>
            </a:extLst>
          </p:cNvPr>
          <p:cNvSpPr>
            <a:spLocks xmlns:a="http://schemas.openxmlformats.org/drawingml/2006/main" noGrp="1"/>
          </p:cNvSpPr>
          <p:nvPr>
            <p:ph type="body" idx="3"/>
          </p:nvPr>
        </p:nvSpPr>
        <p:spPr>
          <a:xfrm xmlns:a="http://schemas.openxmlformats.org/drawingml/2006/main">
            <a:off x="5088383" y="2160983"/>
            <a:ext cx="4185618"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FC3EA435-C8C9-4A79-ADEF-1FED29667634}"/>
              </a:ext>
            </a:extLst>
          </p:cNvPr>
          <p:cNvSpPr>
            <a:spLocks xmlns:a="http://schemas.openxmlformats.org/drawingml/2006/main" noGrp="1"/>
          </p:cNvSpPr>
          <p:nvPr>
            <p:ph idx="4"/>
          </p:nvPr>
        </p:nvSpPr>
        <p:spPr>
          <a:xfrm xmlns:a="http://schemas.openxmlformats.org/drawingml/2006/main">
            <a:off x="5088384" y="2737245"/>
            <a:ext cx="4185617"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Date Placeholder 6">
            <a:extLst xmlns:a="http://schemas.openxmlformats.org/drawingml/2006/main">
              <a:ext uri="{FF2B5EF4-FFF2-40B4-BE49-F238E27FC236}">
                <a16:creationId xmlns:a16="http://schemas.microsoft.com/office/drawing/2014/main" id="{9DBDD253-1188-B447-A51A-CF93738297E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FB7518B-5178-405B-A29F-A134A495C274}" type="datetimeFigureOut">
              <a:t>11/1/26</a:t>
            </a:fld>
            <a:endParaRPr/>
          </a:p>
        </p:txBody>
      </p:sp>
      <p:sp>
        <p:nvSpPr>
          <p:cNvPr id="9" name="Footer Placeholder 7">
            <a:extLst xmlns:a="http://schemas.openxmlformats.org/drawingml/2006/main">
              <a:ext uri="{FF2B5EF4-FFF2-40B4-BE49-F238E27FC236}">
                <a16:creationId xmlns:a16="http://schemas.microsoft.com/office/drawing/2014/main" id="{4B6F50E4-00AE-696A-4025-EDBB3D4B44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10" name="Slide Number Placeholder 8">
            <a:extLst xmlns:a="http://schemas.openxmlformats.org/drawingml/2006/main">
              <a:ext uri="{FF2B5EF4-FFF2-40B4-BE49-F238E27FC236}">
                <a16:creationId xmlns:a16="http://schemas.microsoft.com/office/drawing/2014/main" id="{9B6FFBEC-38F6-E078-0516-F92CE2F62F0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5B63650-FE11-438F-9BFB-F3DA4DCF0617}" type="slidenum">
              <a:t>‹#›</a:t>
            </a:fld>
            <a:endParaRP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3" name="Date Placeholder 1">
            <a:extLst xmlns:a="http://schemas.openxmlformats.org/drawingml/2006/main">
              <a:ext uri="{FF2B5EF4-FFF2-40B4-BE49-F238E27FC236}">
                <a16:creationId xmlns:a16="http://schemas.microsoft.com/office/drawing/2014/main" id="{EE0A6AFC-3C4B-CF32-9D5D-FEDD458B9A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AB2D262-FF30-4F49-9744-BB13DBEA38B4}" type="datetimeFigureOut">
              <a:t>11/1/26</a:t>
            </a:fld>
            <a:endParaRPr/>
          </a:p>
        </p:txBody>
      </p:sp>
      <p:sp>
        <p:nvSpPr>
          <p:cNvPr id="4" name="Footer Placeholder 2">
            <a:extLst xmlns:a="http://schemas.openxmlformats.org/drawingml/2006/main">
              <a:ext uri="{FF2B5EF4-FFF2-40B4-BE49-F238E27FC236}">
                <a16:creationId xmlns:a16="http://schemas.microsoft.com/office/drawing/2014/main" id="{2647BEF4-6CC0-AD64-983E-E0871D77D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5" name="Slide Number Placeholder 3">
            <a:extLst xmlns:a="http://schemas.openxmlformats.org/drawingml/2006/main">
              <a:ext uri="{FF2B5EF4-FFF2-40B4-BE49-F238E27FC236}">
                <a16:creationId xmlns:a16="http://schemas.microsoft.com/office/drawing/2014/main" id="{8C1410DF-4F86-5010-F69C-05041DBA629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477094-B308-478D-883F-FBAECFD7DAA2}"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46CF10E-1597-4944-9637-6385831E11BC}"/>
              </a:ext>
            </a:extLst>
          </p:cNvPr>
          <p:cNvSpPr>
            <a:spLocks xmlns:a="http://schemas.openxmlformats.org/drawingml/2006/main" noGrp="1"/>
          </p:cNvSpPr>
          <p:nvPr>
            <p:ph type="title" idx="0"/>
          </p:nvPr>
        </p:nvSpPr>
        <p:spPr>
          <a:xfrm xmlns:a="http://schemas.openxmlformats.org/drawingml/2006/main">
            <a:off x="677334" y="1498604"/>
            <a:ext cx="3854528" cy="1278466"/>
          </a:xfrm>
        </p:spPr>
        <p:txBody>
          <a:bodyPr xmlns:a="http://schemas.openxmlformats.org/drawingml/2006/main" anchor="b">
            <a:normAutofit/>
          </a:bodyPr>
          <a:lstStyle xmlns:a="http://schemas.openxmlformats.org/drawingml/2006/main">
            <a:lvl1pPr>
              <a:buNone/>
              <a:defRPr sz="20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2C1D399C-A382-4762-9962-2A8DF2D9A7AB}"/>
              </a:ext>
            </a:extLst>
          </p:cNvPr>
          <p:cNvSpPr>
            <a:spLocks xmlns:a="http://schemas.openxmlformats.org/drawingml/2006/main" noGrp="1"/>
          </p:cNvSpPr>
          <p:nvPr>
            <p:ph idx="1"/>
          </p:nvPr>
        </p:nvSpPr>
        <p:spPr>
          <a:xfrm xmlns:a="http://schemas.openxmlformats.org/drawingml/2006/main">
            <a:off x="4760461" y="514924"/>
            <a:ext cx="4513541" cy="552643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D74B8367-2104-43FF-A7F8-213AFACB84FA}"/>
              </a:ext>
            </a:extLst>
          </p:cNvPr>
          <p:cNvSpPr>
            <a:spLocks xmlns:a="http://schemas.openxmlformats.org/drawingml/2006/main" noGrp="1"/>
          </p:cNvSpPr>
          <p:nvPr>
            <p:ph type="body" idx="2"/>
          </p:nvPr>
        </p:nvSpPr>
        <p:spPr>
          <a:xfrm xmlns:a="http://schemas.openxmlformats.org/drawingml/2006/main">
            <a:off x="677334" y="2777069"/>
            <a:ext cx="3854528" cy="2584449"/>
          </a:xfrm>
        </p:spPr>
        <p:txBody>
          <a:bodyPr xmlns:a="http://schemas.openxmlformats.org/drawingml/2006/main">
            <a:normAutofit/>
          </a:bodyPr>
          <a:lstStyle xmlns:a="http://schemas.openxmlformats.org/drawingml/2006/main">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F5FDA173-6082-249F-98D2-152332E3E8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05B00D5-F262-47E2-91D7-AB9E7BCFEB6C}"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7A4DAABB-576F-3BE9-AF96-C9F096DD37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78264AC0-7D26-B969-C8D4-2F880C0F0DA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9184B873-DED0-49F9-AC41-327428F7728E}"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9DFCD21-693C-4CE6-847A-C3F1F306503E}"/>
              </a:ext>
            </a:extLst>
          </p:cNvPr>
          <p:cNvSpPr>
            <a:spLocks xmlns:a="http://schemas.openxmlformats.org/drawingml/2006/main" noGrp="1"/>
          </p:cNvSpPr>
          <p:nvPr>
            <p:ph type="title" idx="0"/>
          </p:nvPr>
        </p:nvSpPr>
        <p:spPr>
          <a:xfrm xmlns:a="http://schemas.openxmlformats.org/drawingml/2006/main">
            <a:off x="677334" y="4800600"/>
            <a:ext cx="8596667" cy="566738"/>
          </a:xfrm>
        </p:spPr>
        <p:txBody>
          <a:bodyPr xmlns:a="http://schemas.openxmlformats.org/drawingml/2006/main" anchor="b">
            <a:normAutofit/>
          </a:bodyPr>
          <a:lstStyle xmlns:a="http://schemas.openxmlformats.org/drawingml/2006/main">
            <a:lvl1pPr algn="l">
              <a:buNone/>
              <a:defRPr sz="2400" b="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9CF62F84-AEE2-4DED-B44C-D814C116E234}"/>
              </a:ext>
            </a:extLst>
          </p:cNvPr>
          <p:cNvSpPr>
            <a:spLocks xmlns:a="http://schemas.openxmlformats.org/drawingml/2006/main" noGrp="1"/>
          </p:cNvSpPr>
          <p:nvPr>
            <p:ph type="pic" idx="1"/>
          </p:nvPr>
        </p:nvSpPr>
        <p:spPr>
          <a:xfrm xmlns:a="http://schemas.openxmlformats.org/drawingml/2006/main">
            <a:off x="677334" y="609600"/>
            <a:ext cx="8596668" cy="3845718"/>
          </a:xfrm>
        </p:spPr>
        <p:txBody>
          <a:bodyPr xmlns:a="http://schemas.openxmlformats.org/drawingml/2006/main">
            <a:normAutofit/>
          </a:bodyPr>
          <a:lstStyle xmlns:a="http://schemas.openxmlformats.org/drawingml/2006/main">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xmlns:a="http://schemas.openxmlformats.org/drawingml/2006/main">
            <a:pPr lvl="0">
              <a:buNone/>
            </a:pPr>
            <a:r>
              <a:t>Click icon to add picture</a:t>
            </a:r>
          </a:p>
        </p:txBody>
      </p:sp>
      <p:sp>
        <p:nvSpPr>
          <p:cNvPr id="4" name="Text Placeholder 3">
            <a:extLst xmlns:a="http://schemas.openxmlformats.org/drawingml/2006/main">
              <a:ext uri="{FF2B5EF4-FFF2-40B4-BE49-F238E27FC236}">
                <a16:creationId xmlns:a16="http://schemas.microsoft.com/office/drawing/2014/main" id="{677FFDE0-E460-4052-BA75-AEA97CE82412}"/>
              </a:ext>
            </a:extLst>
          </p:cNvPr>
          <p:cNvSpPr>
            <a:spLocks xmlns:a="http://schemas.openxmlformats.org/drawingml/2006/main" noGrp="1"/>
          </p:cNvSpPr>
          <p:nvPr>
            <p:ph type="body" idx="2"/>
          </p:nvPr>
        </p:nvSpPr>
        <p:spPr>
          <a:xfrm xmlns:a="http://schemas.openxmlformats.org/drawingml/2006/main">
            <a:off x="677334" y="5367338"/>
            <a:ext cx="8596667" cy="674024"/>
          </a:xfrm>
        </p:spPr>
        <p:txBody>
          <a:bodyPr xmlns:a="http://schemas.openxmlformats.org/drawingml/2006/main">
            <a:normAutofit/>
          </a:bodyPr>
          <a:lstStyle xmlns:a="http://schemas.openxmlformats.org/drawingml/2006/main">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90FAB552-6A12-4F80-D3DF-732CA32AE2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FA966ED-8D97-4CAE-95AA-64F1775A3A1D}"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AE2680C0-7365-02AA-151A-41BF8DADF20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545C4E60-0D14-8979-382B-804B68F708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F28EEA0A-851C-4E28-8272-98B0F2D69C28}" type="slidenum">
              <a:t>‹#›</a:t>
            </a:fld>
            <a:endParaRPr/>
          </a:p>
        </p:txBody>
      </p:sp>
    </p:spTree>
  </p:cSld>
</p:sldLayout>
</file>

<file path=ppt/slideLayouts/slideLayout10.xml><?xml version="1.0" encoding="utf-8"?>
<p:sldLayout xmlns:p="http://schemas.openxmlformats.org/presentationml/2006/main" preserve="1">
  <p:cSld name="Title and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7BB6A3F-5F47-4535-A148-EE98AAF466B5}"/>
              </a:ext>
            </a:extLst>
          </p:cNvPr>
          <p:cNvSpPr>
            <a:spLocks xmlns:a="http://schemas.openxmlformats.org/drawingml/2006/main" noGrp="1"/>
          </p:cNvSpPr>
          <p:nvPr>
            <p:ph type="title" idx="0"/>
          </p:nvPr>
        </p:nvSpPr>
        <p:spPr>
          <a:xfrm xmlns:a="http://schemas.openxmlformats.org/drawingml/2006/main">
            <a:off x="677335" y="609600"/>
            <a:ext cx="8596668" cy="3403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4C1F4B2D-F905-4BBB-BCEC-586F8C244F5B}"/>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27E0026-C22C-649F-9CD9-EE728D96BB1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3B5A07EC-DFCE-4175-9014-148865A935C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5BB4D009-0226-89A1-FB7C-739918728FE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E98A97F-4A37-5AFB-C2E6-DA18023ADCD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B928444-334D-4AC7-A535-F498DEB4A236}" type="slidenum">
              <a:t>‹#›</a:t>
            </a:fld>
            <a:endParaRPr/>
          </a:p>
        </p:txBody>
      </p:sp>
    </p:spTree>
  </p:cSld>
</p:sldLayout>
</file>

<file path=ppt/slideLayouts/slideLayout11.xml><?xml version="1.0" encoding="utf-8"?>
<p:sldLayout xmlns:p="http://schemas.openxmlformats.org/presentationml/2006/main" preserve="1">
  <p:cSld name="Quote with Caption">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F411F08A-0714-C7E1-E9A6-72854F5D794E}"/>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10ECF37B-472C-57F0-86B5-DB07A780BE81}"/>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endParaRPr>
              <a:solidFill>
                <a:srgbClr val="666666"/>
              </a:solidFill>
              <a:latin typeface="Arial"/>
              <a:ea typeface="Arial"/>
              <a:cs typeface="Arial"/>
            </a:endParaRPr>
          </a:p>
        </p:txBody>
      </p:sp>
      <p:sp>
        <p:nvSpPr>
          <p:cNvPr id="2" name="Title 1">
            <a:extLst xmlns:a="http://schemas.openxmlformats.org/drawingml/2006/main">
              <a:ext uri="{FF2B5EF4-FFF2-40B4-BE49-F238E27FC236}">
                <a16:creationId xmlns:a16="http://schemas.microsoft.com/office/drawing/2014/main" id="{5A144C52-877D-4E87-AAB3-4792FD1CCCB2}"/>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8F4D637A-35B2-4149-8CA2-5B6233504920}"/>
              </a:ext>
            </a:extLst>
          </p:cNvPr>
          <p:cNvSpPr>
            <a:spLocks xmlns:a="http://schemas.openxmlformats.org/drawingml/2006/main" noGrp="1"/>
          </p:cNvSpPr>
          <p:nvPr>
            <p:ph type="body" idx="13"/>
          </p:nvPr>
        </p:nvSpPr>
        <p:spPr>
          <a:xfrm xmlns:a="http://schemas.openxmlformats.org/drawingml/2006/main">
            <a:off x="1366139" y="3632200"/>
            <a:ext cx="7224524" cy="381000"/>
          </a:xfrm>
        </p:spPr>
        <p:txBody>
          <a:bodyPr xmlns:a="http://schemas.openxmlformats.org/drawingml/2006/main" anchor="ctr">
            <a:noAutofit/>
          </a:bodyPr>
          <a:lstStyle xmlns:a="http://schemas.openxmlformats.org/drawingml/2006/main">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8BA81BEE-C300-4ED6-BD1E-F8620ACE678D}"/>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15DE0585-035E-6904-5693-E4F3C73A96E9}"/>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CC399DC3-876F-4FBA-9F38-FB034EF67C31}"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EB70239D-4D54-8E05-CDAF-3E65EA0A4481}"/>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E6CB133B-D2A5-CBD6-DDF6-A9EF18106043}"/>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83AAA24B-D2BB-4AA0-A0E5-3B90FE951621}" type="slidenum">
              <a:t>‹#›</a:t>
            </a:fld>
            <a:endParaRPr/>
          </a:p>
        </p:txBody>
      </p:sp>
    </p:spTree>
  </p:cSld>
</p:sldLayout>
</file>

<file path=ppt/slideLayouts/slideLayout12.xml><?xml version="1.0" encoding="utf-8"?>
<p:sldLayout xmlns:p="http://schemas.openxmlformats.org/presentationml/2006/main" preserve="1">
  <p:cSld name="Name Car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C5A680B6-C966-4117-8254-AD0DE5B7C445}"/>
              </a:ext>
            </a:extLst>
          </p:cNvPr>
          <p:cNvSpPr>
            <a:spLocks xmlns:a="http://schemas.openxmlformats.org/drawingml/2006/main" noGrp="1"/>
          </p:cNvSpPr>
          <p:nvPr>
            <p:ph type="title" idx="0"/>
          </p:nvPr>
        </p:nvSpPr>
        <p:spPr>
          <a:xfrm xmlns:a="http://schemas.openxmlformats.org/drawingml/2006/main">
            <a:off x="677335" y="1931988"/>
            <a:ext cx="8596668" cy="2595460"/>
          </a:xfrm>
        </p:spPr>
        <p:txBody>
          <a:bodyPr xmlns:a="http://schemas.openxmlformats.org/drawingml/2006/main" anchor="b">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4F5DA867-7E2F-4FC6-B6E8-31559A2D18BF}"/>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E1E0563-18BF-9B2C-A474-7CA4F1B4658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C67C30C-F29C-46C4-BCC8-6BE4A2EDEF39}"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19886F2D-ADAC-68B0-12A0-D7B7EC4051D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52FDAD3-AA47-3E8B-8CBE-DF1CD052D80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B7DFA61-7D11-4C03-9A22-66FE778C0D9F}" type="slidenum">
              <a:t>‹#›</a:t>
            </a:fld>
            <a:endParaRPr/>
          </a:p>
        </p:txBody>
      </p:sp>
    </p:spTree>
  </p:cSld>
</p:sldLayout>
</file>

<file path=ppt/slideLayouts/slideLayout13.xml><?xml version="1.0" encoding="utf-8"?>
<p:sldLayout xmlns:p="http://schemas.openxmlformats.org/presentationml/2006/main" preserve="1">
  <p:cSld name="Quote Name Card">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E1122903-02F5-1A11-25B0-BA0ADC521D7C}"/>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EAEB172B-1B06-776A-9164-6E0B9B0974AF}"/>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2" name="Title 1">
            <a:extLst xmlns:a="http://schemas.openxmlformats.org/drawingml/2006/main">
              <a:ext uri="{FF2B5EF4-FFF2-40B4-BE49-F238E27FC236}">
                <a16:creationId xmlns:a16="http://schemas.microsoft.com/office/drawing/2014/main" id="{AF32B379-F7D7-453F-831C-ED31AF1D9895}"/>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455C1D7F-1632-40ED-AC86-E721F2B18721}"/>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46186F60-60D4-4C7C-B274-A87CA398A53F}"/>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825B5F43-FC92-4D00-A2AC-066959F91D3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AB0422B8-F393-4CBC-BBAB-247A68F9D085}"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D7DB210D-936F-48A6-D6C7-585106904B6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C5AEFA90-E9AE-A3DC-B9EF-55D5C1BE5637}"/>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EE310D91-B5CF-4D25-AADC-CA4CBFB57FB9}" type="slidenum">
              <a:t>‹#›</a:t>
            </a:fld>
            <a:endParaRPr/>
          </a:p>
        </p:txBody>
      </p:sp>
    </p:spTree>
  </p:cSld>
</p:sldLayout>
</file>

<file path=ppt/slideLayouts/slideLayout14.xml><?xml version="1.0" encoding="utf-8"?>
<p:sldLayout xmlns:p="http://schemas.openxmlformats.org/presentationml/2006/main" preserve="1">
  <p:cSld name="True or Fals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15DE723-22AF-4DDE-BBE8-535230DB29F1}"/>
              </a:ext>
            </a:extLst>
          </p:cNvPr>
          <p:cNvSpPr>
            <a:spLocks xmlns:a="http://schemas.openxmlformats.org/drawingml/2006/main" noGrp="1"/>
          </p:cNvSpPr>
          <p:nvPr>
            <p:ph type="title" idx="0"/>
          </p:nvPr>
        </p:nvSpPr>
        <p:spPr>
          <a:xfrm xmlns:a="http://schemas.openxmlformats.org/drawingml/2006/main">
            <a:off x="685799" y="609600"/>
            <a:ext cx="8588203"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25462148-5F95-4268-9E15-15C6AEE78399}"/>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FDBB3D2B-56FA-4E28-8A84-E62783CC4725}"/>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6D0AA96-581E-EB62-C084-A17AE99B1A1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59478570-3EC6-4F45-9F86-9C1AEC74CE7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DB20851D-5858-D983-83CA-CA68EE897FBE}"/>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94F910DB-EBEE-F79F-1DA4-E4C1EB3CB29D}"/>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2831F94E-BFCA-4F5C-BF57-0B2DE0902996}" type="slidenum">
              <a:t>‹#›</a:t>
            </a:fld>
            <a:endParaRPr/>
          </a:p>
        </p:txBody>
      </p:sp>
    </p:spTree>
  </p:cSld>
</p:sldLayout>
</file>

<file path=ppt/slideLayouts/slideLayout15.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98BF0C6-FC1C-42A4-89C4-4D4CAEC608CE}"/>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3E581FF3-4616-4349-88BA-7880DB66A1EF}"/>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8E2CBF86-64A5-C06C-655D-5853CD7E0B6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8962732-7B52-4754-BC92-78F5547230A6}"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912E4634-4D3B-8C9E-9E31-2B5340D1B2A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2DB4B28A-103D-EBF3-5707-EFEA19BA2F9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4A79738-8775-46FD-B82B-E0F3289DC722}" type="slidenum">
              <a:t>‹#›</a:t>
            </a:fld>
            <a:endParaRPr/>
          </a:p>
        </p:txBody>
      </p:sp>
    </p:spTree>
  </p:cSld>
</p:sldLayout>
</file>

<file path=ppt/slideLayouts/slideLayout16.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pic>
        <p:nvPicPr>
          <p:cNvPr id="4" name="Picture 6">
            <a:extLst xmlns:a="http://schemas.openxmlformats.org/drawingml/2006/main">
              <a:ext uri="{FF2B5EF4-FFF2-40B4-BE49-F238E27FC236}">
                <a16:creationId xmlns:a16="http://schemas.microsoft.com/office/drawing/2014/main" id="{81304284-E720-416B-93A8-551A5774DFA4}"/>
              </a:ext>
            </a:extLst>
          </p:cNvPr>
          <p:cNvPicPr>
            <a:picLocks xmlns:a="http://schemas.openxmlformats.org/drawingml/2006/main" noChangeAspect="1"/>
          </p:cNvPicPr>
          <p:nvPr/>
        </p:nvPicPr>
        <p:blipFill>
          <a:blip xmlns:r="http://schemas.openxmlformats.org/officeDocument/2006/relationships" xmlns:a="http://schemas.openxmlformats.org/drawingml/2006/main" r:embed="R658be63db9c34f64"/>
          <a:srcRect xmlns:a="http://schemas.openxmlformats.org/drawingml/2006/main" l="0" t="0" r="0" b="0"/>
          <a:stretch xmlns:a="http://schemas.openxmlformats.org/drawingml/2006/main">
            <a:fillRect l="0" t="0" r="0" b="0"/>
          </a:stretch>
        </p:blipFill>
        <p:spPr>
          <a:xfrm xmlns:a="http://schemas.openxmlformats.org/drawingml/2006/main">
            <a:off x="11185525" y="6392863"/>
            <a:ext cx="369888" cy="273050"/>
          </a:xfrm>
          <a:prstGeom xmlns:a="http://schemas.openxmlformats.org/drawingml/2006/main" prst="rect">
            <a:avLst/>
          </a:prstGeom>
          <a:ln xmlns:a="http://schemas.openxmlformats.org/drawingml/2006/main">
            <a:noFill/>
          </a:ln>
        </p:spPr>
      </p:pic>
      <p:sp>
        <p:nvSpPr>
          <p:cNvPr id="2" name="Vertical Title 1">
            <a:extLst xmlns:a="http://schemas.openxmlformats.org/drawingml/2006/main">
              <a:ext uri="{FF2B5EF4-FFF2-40B4-BE49-F238E27FC236}">
                <a16:creationId xmlns:a16="http://schemas.microsoft.com/office/drawing/2014/main" id="{C452299D-4F76-40F2-B33C-80645093038F}"/>
              </a:ext>
            </a:extLst>
          </p:cNvPr>
          <p:cNvSpPr>
            <a:spLocks xmlns:a="http://schemas.openxmlformats.org/drawingml/2006/main" noGrp="1"/>
          </p:cNvSpPr>
          <p:nvPr>
            <p:ph type="title" idx="0"/>
          </p:nvPr>
        </p:nvSpPr>
        <p:spPr>
          <a:xfrm xmlns:a="http://schemas.openxmlformats.org/drawingml/2006/main">
            <a:off x="7967673" y="609599"/>
            <a:ext cx="1304743" cy="5251451"/>
          </a:xfrm>
        </p:spPr>
        <p:txBody>
          <a:bodyPr xmlns:a="http://schemas.openxmlformats.org/drawingml/2006/main" vert="eaVert" anchor="ctr"/>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888512E5-BB3B-4FF4-B0CE-072F353BC84C}"/>
              </a:ext>
            </a:extLst>
          </p:cNvPr>
          <p:cNvSpPr>
            <a:spLocks xmlns:a="http://schemas.openxmlformats.org/drawingml/2006/main" noGrp="1"/>
          </p:cNvSpPr>
          <p:nvPr>
            <p:ph type="body" idx="1"/>
          </p:nvPr>
        </p:nvSpPr>
        <p:spPr>
          <a:xfrm xmlns:a="http://schemas.openxmlformats.org/drawingml/2006/main">
            <a:off x="677335" y="609600"/>
            <a:ext cx="7060150" cy="5251450"/>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3">
            <a:extLst xmlns:a="http://schemas.openxmlformats.org/drawingml/2006/main">
              <a:ext uri="{FF2B5EF4-FFF2-40B4-BE49-F238E27FC236}">
                <a16:creationId xmlns:a16="http://schemas.microsoft.com/office/drawing/2014/main" id="{FECF4946-1188-C6D7-E885-19816118E0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E57DFCF-92D6-4E83-AC75-6518FE28F6CA}"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844E2BDF-D925-D42E-53F7-908BB5053C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09EE5AD7-1F88-16F0-58C6-3CBC200FD15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A529B6E7-471A-4429-A55C-D8F255245713}" type="slidenum">
              <a:t>‹#›</a:t>
            </a:fld>
            <a:endParaRPr/>
          </a:p>
        </p:txBody>
      </p:sp>
    </p:spTree>
  </p:cSld>
</p:sldLayout>
</file>

<file path=ppt/slideLayouts/slideLayout1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71BBC39-00A4-466B-A1AF-A13ABFAB9464}"/>
              </a:ext>
            </a:extLst>
          </p:cNvPr>
          <p:cNvSpPr>
            <a:spLocks xmlns:a="http://schemas.openxmlformats.org/drawingml/2006/main" noGrp="1"/>
          </p:cNvSpPr>
          <p:nvPr>
            <p:ph type="title" idx="0"/>
          </p:nvPr>
        </p:nvSpPr>
        <p:spPr>
          <a:xfrm xmlns:a="http://schemas.openxmlformats.org/drawingml/2006/main">
            <a:off x="677334" y="609600"/>
            <a:ext cx="8596668" cy="1320800"/>
          </a:xfrm>
        </p:spPr>
        <p:txBody>
          <a:bodyPr xmlns:a="http://schemas.openxmlformats.org/drawingml/2006/main"/>
          <a:lstStyle xmlns:a="http://schemas.openxmlformats.org/drawingml/2006/main"/>
          <a:p xmlns:a="http://schemas.openxmlformats.org/drawingml/2006/main">
            <a:r>
              <a:t>Click to edit Master title style</a:t>
            </a:r>
          </a:p>
        </p:txBody>
      </p:sp>
      <p:sp>
        <p:nvSpPr>
          <p:cNvPr id="4" name="Date Placeholder 2">
            <a:extLst xmlns:a="http://schemas.openxmlformats.org/drawingml/2006/main">
              <a:ext uri="{FF2B5EF4-FFF2-40B4-BE49-F238E27FC236}">
                <a16:creationId xmlns:a16="http://schemas.microsoft.com/office/drawing/2014/main" id="{58A2BDB5-5992-DEC4-C153-DA0F9322303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E833F64D-E50D-4DA8-970C-3BEDCFE802B3}" type="datetimeFigureOut">
              <a:t>11/1/26</a:t>
            </a:fld>
            <a:endParaRPr/>
          </a:p>
        </p:txBody>
      </p:sp>
      <p:sp>
        <p:nvSpPr>
          <p:cNvPr id="5" name="Footer Placeholder 3">
            <a:extLst xmlns:a="http://schemas.openxmlformats.org/drawingml/2006/main">
              <a:ext uri="{FF2B5EF4-FFF2-40B4-BE49-F238E27FC236}">
                <a16:creationId xmlns:a16="http://schemas.microsoft.com/office/drawing/2014/main" id="{02A46B4B-66E9-E7F9-5C12-FD66298DE7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4">
            <a:extLst xmlns:a="http://schemas.openxmlformats.org/drawingml/2006/main">
              <a:ext uri="{FF2B5EF4-FFF2-40B4-BE49-F238E27FC236}">
                <a16:creationId xmlns:a16="http://schemas.microsoft.com/office/drawing/2014/main" id="{FE8E4DCB-032A-3187-7B93-9020F2A66E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EEBEBF8-0A5B-4D04-99D5-03B97A17F6E3}"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70159afcdb34091" /><Relationship Type="http://schemas.openxmlformats.org/officeDocument/2006/relationships/slideLayout" Target="/ppt/slideLayouts/slideLayout1.xml" Id="R1ea3f0f163004c37" /><Relationship Type="http://schemas.openxmlformats.org/officeDocument/2006/relationships/slideLayout" Target="/ppt/slideLayouts/slideLayout2.xml" Id="R704ade36efa945c7" /><Relationship Type="http://schemas.openxmlformats.org/officeDocument/2006/relationships/slideLayout" Target="/ppt/slideLayouts/slideLayout3.xml" Id="R32fe4e942c4e477f" /><Relationship Type="http://schemas.openxmlformats.org/officeDocument/2006/relationships/slideLayout" Target="/ppt/slideLayouts/slideLayout4.xml" Id="R75a51847f8b24691" /><Relationship Type="http://schemas.openxmlformats.org/officeDocument/2006/relationships/slideLayout" Target="/ppt/slideLayouts/slideLayout5.xml" Id="Re0d27edb35df4939" /><Relationship Type="http://schemas.openxmlformats.org/officeDocument/2006/relationships/slideLayout" Target="/ppt/slideLayouts/slideLayout6.xml" Id="Rd0fd59a6267f4ce3" /><Relationship Type="http://schemas.openxmlformats.org/officeDocument/2006/relationships/slideLayout" Target="/ppt/slideLayouts/slideLayout7.xml" Id="R235220b8a00547c2" /><Relationship Type="http://schemas.openxmlformats.org/officeDocument/2006/relationships/slideLayout" Target="/ppt/slideLayouts/slideLayout8.xml" Id="R753258afc7ee4250" /><Relationship Type="http://schemas.openxmlformats.org/officeDocument/2006/relationships/slideLayout" Target="/ppt/slideLayouts/slideLayout9.xml" Id="R910f95e410414acb" /><Relationship Type="http://schemas.openxmlformats.org/officeDocument/2006/relationships/slideLayout" Target="/ppt/slideLayouts/slideLayout10.xml" Id="R3681b3fc17a14060" /><Relationship Type="http://schemas.openxmlformats.org/officeDocument/2006/relationships/slideLayout" Target="/ppt/slideLayouts/slideLayout11.xml" Id="Rdc190e9c618d4321" /><Relationship Type="http://schemas.openxmlformats.org/officeDocument/2006/relationships/slideLayout" Target="/ppt/slideLayouts/slideLayout12.xml" Id="Rcb77280da6484777" /><Relationship Type="http://schemas.openxmlformats.org/officeDocument/2006/relationships/slideLayout" Target="/ppt/slideLayouts/slideLayout13.xml" Id="Rdc506d62f9884dff" /><Relationship Type="http://schemas.openxmlformats.org/officeDocument/2006/relationships/slideLayout" Target="/ppt/slideLayouts/slideLayout14.xml" Id="Rbe8127be98274d8d" /><Relationship Type="http://schemas.openxmlformats.org/officeDocument/2006/relationships/slideLayout" Target="/ppt/slideLayouts/slideLayout15.xml" Id="Rc06e6109b3534939" /><Relationship Type="http://schemas.openxmlformats.org/officeDocument/2006/relationships/slideLayout" Target="/ppt/slideLayouts/slideLayout16.xml" Id="R9a7f740ad99d4f05" /><Relationship Type="http://schemas.openxmlformats.org/officeDocument/2006/relationships/slideLayout" Target="/ppt/slideLayouts/slideLayout17.xml" Id="R64b30f15f1db406f"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1026" name="Title Placeholder 1">
            <a:extLst xmlns:a="http://schemas.openxmlformats.org/drawingml/2006/main">
              <a:ext uri="{FF2B5EF4-FFF2-40B4-BE49-F238E27FC236}">
                <a16:creationId xmlns:a16="http://schemas.microsoft.com/office/drawing/2014/main" id="{7D5AC617-8B7A-AE27-6BD8-45D6C9FAA3E6}"/>
              </a:ext>
            </a:extLst>
          </p:cNvPr>
          <p:cNvSpPr>
            <a:spLocks xmlns:a="http://schemas.openxmlformats.org/drawingml/2006/main" noGrp="1"/>
          </p:cNvSpPr>
          <p:nvPr>
            <p:ph type="title" idx="0"/>
          </p:nvPr>
        </p:nvSpPr>
        <p:spPr>
          <a:xfrm xmlns:a="http://schemas.openxmlformats.org/drawingml/2006/main">
            <a:off x="677863" y="609600"/>
            <a:ext cx="10985500" cy="10683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title style</a:t>
            </a:r>
          </a:p>
        </p:txBody>
      </p:sp>
      <p:sp>
        <p:nvSpPr>
          <p:cNvPr id="1027" name="Text Placeholder 2">
            <a:extLst xmlns:a="http://schemas.openxmlformats.org/drawingml/2006/main">
              <a:ext uri="{FF2B5EF4-FFF2-40B4-BE49-F238E27FC236}">
                <a16:creationId xmlns:a16="http://schemas.microsoft.com/office/drawing/2014/main" id="{FAF00F7D-0974-24E6-C6F5-9C7D7AE87C44}"/>
              </a:ext>
            </a:extLst>
          </p:cNvPr>
          <p:cNvSpPr>
            <a:spLocks xmlns:a="http://schemas.openxmlformats.org/drawingml/2006/main" noGrp="1"/>
          </p:cNvSpPr>
          <p:nvPr>
            <p:ph type="body" idx="1"/>
          </p:nvPr>
        </p:nvSpPr>
        <p:spPr>
          <a:xfrm xmlns:a="http://schemas.openxmlformats.org/drawingml/2006/main">
            <a:off x="677863" y="1836738"/>
            <a:ext cx="10985500" cy="390366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691A65C4-D6AB-F5BE-A868-B121B0B4EB84}"/>
              </a:ext>
            </a:extLst>
          </p:cNvPr>
          <p:cNvSpPr>
            <a:spLocks xmlns:a="http://schemas.openxmlformats.org/drawingml/2006/main" noGrp="1"/>
          </p:cNvSpPr>
          <p:nvPr>
            <p:ph type="dt" idx="2"/>
          </p:nvPr>
        </p:nvSpPr>
        <p:spPr>
          <a:xfrm xmlns:a="http://schemas.openxmlformats.org/drawingml/2006/main">
            <a:off x="8791575" y="5821363"/>
            <a:ext cx="1525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fld id="{09BBE6D4-5071-4E49-8D00-DB30A2010834}"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07AA128A-4787-01FF-C31B-0F4A773D9C57}"/>
              </a:ext>
            </a:extLst>
          </p:cNvPr>
          <p:cNvSpPr>
            <a:spLocks xmlns:a="http://schemas.openxmlformats.org/drawingml/2006/main" noGrp="1"/>
          </p:cNvSpPr>
          <p:nvPr>
            <p:ph type="ftr" idx="3"/>
          </p:nvPr>
        </p:nvSpPr>
        <p:spPr>
          <a:xfrm xmlns:a="http://schemas.openxmlformats.org/drawingml/2006/main">
            <a:off x="677863" y="5821363"/>
            <a:ext cx="79121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040882CC-5728-B7DE-B9AA-07F28466471C}"/>
              </a:ext>
            </a:extLst>
          </p:cNvPr>
          <p:cNvSpPr>
            <a:spLocks xmlns:a="http://schemas.openxmlformats.org/drawingml/2006/main" noGrp="1"/>
          </p:cNvSpPr>
          <p:nvPr>
            <p:ph type="sldNum" idx="4"/>
          </p:nvPr>
        </p:nvSpPr>
        <p:spPr>
          <a:xfrm xmlns:a="http://schemas.openxmlformats.org/drawingml/2006/main">
            <a:off x="10518775" y="5821363"/>
            <a:ext cx="1144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accent1"/>
                </a:solidFill>
                <a:latin typeface="+mn-lt"/>
                <a:ea typeface="+mn-lt"/>
                <a:cs typeface="+mn-lt"/>
              </a:defRPr>
            </a:lvl1pPr>
          </a:lstStyle>
          <a:p xmlns:a="http://schemas.openxmlformats.org/drawingml/2006/main">
            <a:pPr>
              <a:buNone/>
            </a:pPr>
            <a:fld id="{EE1226BE-E8EC-4F8F-8FE9-E63024CBA58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ea3f0f163004c37"/>
    <p:sldLayoutId xmlns:r="http://schemas.openxmlformats.org/officeDocument/2006/relationships" id="2147483650" r:id="R704ade36efa945c7"/>
    <p:sldLayoutId xmlns:r="http://schemas.openxmlformats.org/officeDocument/2006/relationships" id="2147483651" r:id="R32fe4e942c4e477f"/>
    <p:sldLayoutId xmlns:r="http://schemas.openxmlformats.org/officeDocument/2006/relationships" id="2147483652" r:id="R75a51847f8b24691"/>
    <p:sldLayoutId xmlns:r="http://schemas.openxmlformats.org/officeDocument/2006/relationships" id="2147483653" r:id="Re0d27edb35df4939"/>
    <p:sldLayoutId xmlns:r="http://schemas.openxmlformats.org/officeDocument/2006/relationships" id="2147483654" r:id="Rd0fd59a6267f4ce3"/>
    <p:sldLayoutId xmlns:r="http://schemas.openxmlformats.org/officeDocument/2006/relationships" id="2147483655" r:id="R235220b8a00547c2"/>
    <p:sldLayoutId xmlns:r="http://schemas.openxmlformats.org/officeDocument/2006/relationships" id="2147483656" r:id="R753258afc7ee4250"/>
    <p:sldLayoutId xmlns:r="http://schemas.openxmlformats.org/officeDocument/2006/relationships" id="2147483657" r:id="R910f95e410414acb"/>
    <p:sldLayoutId xmlns:r="http://schemas.openxmlformats.org/officeDocument/2006/relationships" id="2147483658" r:id="R3681b3fc17a14060"/>
    <p:sldLayoutId xmlns:r="http://schemas.openxmlformats.org/officeDocument/2006/relationships" id="2147483659" r:id="Rdc190e9c618d4321"/>
    <p:sldLayoutId xmlns:r="http://schemas.openxmlformats.org/officeDocument/2006/relationships" id="2147483660" r:id="Rcb77280da6484777"/>
    <p:sldLayoutId xmlns:r="http://schemas.openxmlformats.org/officeDocument/2006/relationships" id="2147483661" r:id="Rdc506d62f9884dff"/>
    <p:sldLayoutId xmlns:r="http://schemas.openxmlformats.org/officeDocument/2006/relationships" id="2147483662" r:id="Rbe8127be98274d8d"/>
    <p:sldLayoutId xmlns:r="http://schemas.openxmlformats.org/officeDocument/2006/relationships" id="2147483663" r:id="Rc06e6109b3534939"/>
    <p:sldLayoutId xmlns:r="http://schemas.openxmlformats.org/officeDocument/2006/relationships" id="2147483664" r:id="R9a7f740ad99d4f05"/>
    <p:sldLayoutId xmlns:r="http://schemas.openxmlformats.org/officeDocument/2006/relationships" id="2147483665" r:id="R64b30f15f1db406f"/>
  </p:sldLayoutIdLst>
  <p:txStyles>
    <p:titleStyle>
      <a:lvl1pPr xmlns:a="http://schemas.openxmlformats.org/drawingml/2006/main" algn="l" defTabSz="457200">
        <a:spcBef>
          <a:spcPct val="0"/>
        </a:spcBef>
        <a:spcAft>
          <a:spcPct val="0"/>
        </a:spcAft>
        <a:buNone/>
        <a:defRPr sz="3600" kern="1200">
          <a:solidFill>
            <a:schemeClr val="accent1"/>
          </a:solidFill>
          <a:latin typeface="+mj-lt"/>
          <a:ea typeface="+mj-lt"/>
          <a:cs typeface="+mj-lt"/>
        </a:defRPr>
      </a:lvl1pPr>
      <a:lvl2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2pPr>
      <a:lvl3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3pPr>
      <a:lvl4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4pPr>
      <a:lvl5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5pPr>
      <a:lvl6pPr xmlns:a="http://schemas.openxmlformats.org/drawingml/2006/main">
        <a:buNone/>
        <a:defRPr>
          <a:solidFill>
            <a:schemeClr val="tx2"/>
          </a:solidFill>
        </a:defRPr>
      </a:lvl6pPr>
      <a:lvl7pPr xmlns:a="http://schemas.openxmlformats.org/drawingml/2006/main">
        <a:buNone/>
        <a:defRPr>
          <a:solidFill>
            <a:schemeClr val="tx2"/>
          </a:solidFill>
        </a:defRPr>
      </a:lvl7pPr>
      <a:lvl8pPr xmlns:a="http://schemas.openxmlformats.org/drawingml/2006/main">
        <a:buNone/>
        <a:defRPr>
          <a:solidFill>
            <a:schemeClr val="tx2"/>
          </a:solidFill>
        </a:defRPr>
      </a:lvl8pPr>
      <a:lvl9pPr xmlns:a="http://schemas.openxmlformats.org/drawingml/2006/main">
        <a:buNone/>
        <a:defRPr>
          <a:solidFill>
            <a:schemeClr val="tx2"/>
          </a:solidFill>
        </a:defRPr>
      </a:lvl9pPr>
    </p:titleStyle>
    <p:bodyStyle>
      <a:lvl1pPr xmlns:a="http://schemas.openxmlformats.org/drawingml/2006/main" marL="342900" indent="-342900" algn="l" defTabSz="457200">
        <a:spcBef>
          <a:spcPts val="1000"/>
        </a:spcBef>
        <a:spcAft>
          <a:spcPct val="0"/>
        </a:spcAft>
        <a:buClr>
          <a:schemeClr val="accent1"/>
        </a:buClr>
        <a:buSzPct val="80000"/>
        <a:buFont typeface="Wingdings 3"/>
        <a:buChar char=""/>
        <a:defRPr kern="1200">
          <a:solidFill>
            <a:srgbClr val="404040"/>
          </a:solidFill>
          <a:latin typeface="+mn-lt"/>
          <a:ea typeface="+mn-lt"/>
          <a:cs typeface="+mn-lt"/>
        </a:defRPr>
      </a:lvl1pPr>
      <a:lvl2pPr xmlns:a="http://schemas.openxmlformats.org/drawingml/2006/main" marL="742950" indent="-285750" algn="l" defTabSz="457200">
        <a:spcBef>
          <a:spcPts val="1000"/>
        </a:spcBef>
        <a:spcAft>
          <a:spcPct val="0"/>
        </a:spcAft>
        <a:buClr>
          <a:schemeClr val="accent1"/>
        </a:buClr>
        <a:buSzPct val="80000"/>
        <a:buFont typeface="Wingdings 3"/>
        <a:buChar char=""/>
        <a:defRPr sz="1600" kern="1200">
          <a:solidFill>
            <a:srgbClr val="404040"/>
          </a:solidFill>
          <a:latin typeface="+mn-lt"/>
          <a:ea typeface="+mn-lt"/>
          <a:cs typeface="+mn-lt"/>
        </a:defRPr>
      </a:lvl2pPr>
      <a:lvl3pPr xmlns:a="http://schemas.openxmlformats.org/drawingml/2006/main" marL="1143000" indent="-228600" algn="l" defTabSz="457200">
        <a:spcBef>
          <a:spcPts val="1000"/>
        </a:spcBef>
        <a:spcAft>
          <a:spcPct val="0"/>
        </a:spcAft>
        <a:buClr>
          <a:schemeClr val="accent1"/>
        </a:buClr>
        <a:buSzPct val="80000"/>
        <a:buFont typeface="Wingdings 3"/>
        <a:buChar char=""/>
        <a:defRPr sz="1400" kern="1200">
          <a:solidFill>
            <a:srgbClr val="404040"/>
          </a:solidFill>
          <a:latin typeface="+mn-lt"/>
          <a:ea typeface="+mn-lt"/>
          <a:cs typeface="+mn-lt"/>
        </a:defRPr>
      </a:lvl3pPr>
      <a:lvl4pPr xmlns:a="http://schemas.openxmlformats.org/drawingml/2006/main" marL="16002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4pPr>
      <a:lvl5pPr xmlns:a="http://schemas.openxmlformats.org/drawingml/2006/main" marL="20574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5pPr>
      <a:lvl6pPr xmlns:a="http://schemas.openxmlformats.org/drawingml/2006/main" marL="25146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6pPr>
      <a:lvl7pPr xmlns:a="http://schemas.openxmlformats.org/drawingml/2006/main" marL="29718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7pPr>
      <a:lvl8pPr xmlns:a="http://schemas.openxmlformats.org/drawingml/2006/main" marL="34290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8pPr>
      <a:lvl9pPr xmlns:a="http://schemas.openxmlformats.org/drawingml/2006/main" marL="38862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9f3075307e84732" /><Relationship Type="http://schemas.openxmlformats.org/officeDocument/2006/relationships/image" Target="/ppt/media/image2.png" Id="Re4a3847f0ff549de" /><Relationship Type="http://schemas.openxmlformats.org/officeDocument/2006/relationships/image" Target="/ppt/media/image.jpeg" Id="R167e4c9810c74ef2" /><Relationship Type="http://schemas.openxmlformats.org/officeDocument/2006/relationships/notesSlide" Target="/ppt/notesSlides/notesSlide1.xml" Id="Rb0d9d95b53a24a0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b7fb5f83bcd4ffd" /><Relationship Type="http://schemas.openxmlformats.org/officeDocument/2006/relationships/notesSlide" Target="/ppt/notesSlides/notesSlide2.xml" Id="R81e19cd6f8b0452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58d181a713d4c77" /><Relationship Type="http://schemas.openxmlformats.org/officeDocument/2006/relationships/notesSlide" Target="/ppt/notesSlides/notesSlide3.xml" Id="Rb3e9d98a8ec0460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aff777c8e844224" /><Relationship Type="http://schemas.openxmlformats.org/officeDocument/2006/relationships/image" Target="/ppt/media/image3.png" Id="R21754122ce964ad9" /><Relationship Type="http://schemas.openxmlformats.org/officeDocument/2006/relationships/image" Target="/ppt/media/image4.png" Id="Rb5f0b560cbba4a57" /><Relationship Type="http://schemas.openxmlformats.org/officeDocument/2006/relationships/image" Target="/ppt/media/image5.png" Id="Ra0e55b395eb64e50" /><Relationship Type="http://schemas.openxmlformats.org/officeDocument/2006/relationships/image" Target="/ppt/media/image6.png" Id="R353c96181f4d46a4" /><Relationship Type="http://schemas.openxmlformats.org/officeDocument/2006/relationships/notesSlide" Target="/ppt/notesSlides/notesSlide4.xml" Id="R2af45b4df92c4b1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b98309540aa439f" /><Relationship Type="http://schemas.openxmlformats.org/officeDocument/2006/relationships/image" Target="/ppt/media/image7.png" Id="R1d492f98fda84b2c" /><Relationship Type="http://schemas.openxmlformats.org/officeDocument/2006/relationships/image" Target="/ppt/media/image8.png" Id="Rda245001f9dd49b6" /><Relationship Type="http://schemas.openxmlformats.org/officeDocument/2006/relationships/image" Target="/ppt/media/image9.png" Id="Rc4bec2383e774981" /><Relationship Type="http://schemas.openxmlformats.org/officeDocument/2006/relationships/image" Target="/ppt/media/image10.png" Id="Rdf65f063416b4113" /><Relationship Type="http://schemas.openxmlformats.org/officeDocument/2006/relationships/notesSlide" Target="/ppt/notesSlides/notesSlide5.xml" Id="R2ea3f1ccfb5b491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82ccefb059c4b06" /><Relationship Type="http://schemas.openxmlformats.org/officeDocument/2006/relationships/notesSlide" Target="/ppt/notesSlides/notesSlide6.xml" Id="R027295ff823b4d5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2ab7edeaa454e74" /><Relationship Type="http://schemas.openxmlformats.org/officeDocument/2006/relationships/image" Target="/ppt/media/image2.jpeg" Id="R70d8e79ccbba4252" /><Relationship Type="http://schemas.openxmlformats.org/officeDocument/2006/relationships/notesSlide" Target="/ppt/notesSlides/notesSlide7.xml" Id="R260fc7c0c94941d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b8cf226b4094e87" /><Relationship Type="http://schemas.openxmlformats.org/officeDocument/2006/relationships/notesSlide" Target="/ppt/notesSlides/notesSlide8.xml" Id="R449a7126fdd7445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0d2981927c34b52" /><Relationship Type="http://schemas.openxmlformats.org/officeDocument/2006/relationships/notesSlide" Target="/ppt/notesSlides/notesSlide9.xml" Id="Rd55e12f53ebe44a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c80ead542234eae" /><Relationship Type="http://schemas.openxmlformats.org/officeDocument/2006/relationships/notesSlide" Target="/ppt/notesSlides/notesSlide10.xml" Id="R239b87b52e52418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5d12227e7c247f4" /><Relationship Type="http://schemas.openxmlformats.org/officeDocument/2006/relationships/notesSlide" Target="/ppt/notesSlides/notesSlide11.xml" Id="Ra223251225004cc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da10624e9e374c37" /><Relationship Type="http://schemas.openxmlformats.org/officeDocument/2006/relationships/notesSlide" Target="/ppt/notesSlides/notesSlide12.xml" Id="Rb440d34121d94a2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b3f6c4ad943443eb" /><Relationship Type="http://schemas.openxmlformats.org/officeDocument/2006/relationships/notesSlide" Target="/ppt/notesSlides/notesSlide13.xml" Id="Ra9f3e50c08f64c4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8a345d5a07745d0" /><Relationship Type="http://schemas.openxmlformats.org/officeDocument/2006/relationships/image" Target="/ppt/media/image3.jpeg" Id="Rfd1d4657fec44aaf" /><Relationship Type="http://schemas.openxmlformats.org/officeDocument/2006/relationships/notesSlide" Target="/ppt/notesSlides/notesSlide14.xml" Id="Re306db08ff684b0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9afe9b39b8446f7" /><Relationship Type="http://schemas.openxmlformats.org/officeDocument/2006/relationships/notesSlide" Target="/ppt/notesSlides/notesSlide15.xml" Id="Rc35ff72324624ee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68f40c48e854b2d" /><Relationship Type="http://schemas.openxmlformats.org/officeDocument/2006/relationships/notesSlide" Target="/ppt/notesSlides/notesSlide16.xml" Id="Rdfbdac342d664f6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72a732f7243456a" /><Relationship Type="http://schemas.openxmlformats.org/officeDocument/2006/relationships/notesSlide" Target="/ppt/notesSlides/notesSlide17.xml" Id="Ra36f0b81e1174c2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e4e898af261241a9" /><Relationship Type="http://schemas.openxmlformats.org/officeDocument/2006/relationships/notesSlide" Target="/ppt/notesSlides/notesSlide18.xml" Id="R35383948d1824c1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e51055084cdd40a8" /><Relationship Type="http://schemas.openxmlformats.org/officeDocument/2006/relationships/notesSlide" Target="/ppt/notesSlides/notesSlide19.xml" Id="Rb573b2ebbfab4f1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6f61812556be4273" /><Relationship Type="http://schemas.openxmlformats.org/officeDocument/2006/relationships/notesSlide" Target="/ppt/notesSlides/notesSlide20.xml" Id="R28d5b77e32be477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883134934904d39" /><Relationship Type="http://schemas.openxmlformats.org/officeDocument/2006/relationships/notesSlide" Target="/ppt/notesSlides/notesSlide21.xml" Id="Rf5a03e2006494b0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0d7492af2ae3482b" /><Relationship Type="http://schemas.openxmlformats.org/officeDocument/2006/relationships/notesSlide" Target="/ppt/notesSlides/notesSlide22.xml" Id="R663c12a46b65488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6b87bf6101ed4410" /><Relationship Type="http://schemas.openxmlformats.org/officeDocument/2006/relationships/notesSlide" Target="/ppt/notesSlides/notesSlide23.xml" Id="R26c1d9a245024cd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6887cb790f0f44fd" /><Relationship Type="http://schemas.openxmlformats.org/officeDocument/2006/relationships/hyperlink" Target="https://www.naceweb.org/career-readiness/competencies/career-readiness-defined" TargetMode="External" Id="Rc086618baa704fe1" /><Relationship Type="http://schemas.openxmlformats.org/officeDocument/2006/relationships/hyperlink" Target="https://careers.rutgers.edu/students-alumni/career-internship-guide" TargetMode="External" Id="Re625ea332c9a4a3e" /><Relationship Type="http://schemas.openxmlformats.org/officeDocument/2006/relationships/hyperlink" Target="https://careers.rutgers.edu/SEE" TargetMode="External" Id="R88e12cb0f3fa4f7e" /><Relationship Type="http://schemas.openxmlformats.org/officeDocument/2006/relationships/notesSlide" Target="/ppt/notesSlides/notesSlide24.xml" Id="R49337a3882b5409b" /></Relationships>
</file>

<file path=ppt/slides/slide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8" name="Roadmap layout">
            <a:extLst xmlns:a="http://schemas.openxmlformats.org/drawingml/2006/main">
              <a:ext uri="{FF2B5EF4-FFF2-40B4-BE49-F238E27FC236}">
                <a16:creationId xmlns:a16="http://schemas.microsoft.com/office/drawing/2014/main" id="{E2FE941F-351E-4640-A1AC-1E11180C3011}"/>
              </a:ext>
            </a:extLst>
          </p:cNvPr>
          <p:cNvSpPr>
            <a:spLocks xmlns:a="http://schemas.openxmlformats.org/drawingml/2006/main" noGrp="1"/>
          </p:cNvSpPr>
          <p:nvPr/>
        </p:nvSpPr>
        <p:spPr>
          <a:xfrm xmlns:a="http://schemas.openxmlformats.org/drawingml/2006/main">
            <a:off x="5166360" y="4389120"/>
            <a:ext cx="594360" cy="36576"/>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2E536BD2-205B-421A-B5C9-CC7B55BED70B}"/>
              </a:ext>
            </a:extLst>
          </p:cNvPr>
          <p:cNvSpPr>
            <a:spLocks xmlns:a="http://schemas.openxmlformats.org/drawingml/2006/main" noGrp="1"/>
          </p:cNvSpPr>
          <p:nvPr/>
        </p:nvSpPr>
        <p:spPr>
          <a:xfrm xmlns:a="http://schemas.openxmlformats.org/drawingml/2006/main">
            <a:off x="5166360" y="731520"/>
            <a:ext cx="630936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00">
                <a:solidFill>
                  <a:srgbClr val="CC0033"/>
                </a:solidFill>
                <a:latin typeface="MetaPro-Bold"/>
                <a:ea typeface="MetaPro-Bold"/>
                <a:cs typeface="MetaPro-Bold"/>
              </a:defRPr>
            </a:defPPr>
            <a:lvl1pPr>
              <a:defRPr sz="1500">
                <a:solidFill>
                  <a:srgbClr val="CC0033"/>
                </a:solidFill>
                <a:latin typeface="MetaPro-Bold"/>
                <a:ea typeface="MetaPro-Bold"/>
                <a:cs typeface="MetaPro-Bold"/>
              </a:defRPr>
            </a:lvl1pPr>
            <a:lvl2pPr>
              <a:defRPr sz="1500">
                <a:solidFill>
                  <a:srgbClr val="CC0033"/>
                </a:solidFill>
                <a:latin typeface="MetaPro-Bold"/>
                <a:ea typeface="MetaPro-Bold"/>
                <a:cs typeface="MetaPro-Bold"/>
              </a:defRPr>
            </a:lvl2pPr>
            <a:lvl3pPr>
              <a:defRPr sz="1500">
                <a:solidFill>
                  <a:srgbClr val="CC0033"/>
                </a:solidFill>
                <a:latin typeface="MetaPro-Bold"/>
                <a:ea typeface="MetaPro-Bold"/>
                <a:cs typeface="MetaPro-Bold"/>
              </a:defRPr>
            </a:lvl3pPr>
            <a:lvl4pPr>
              <a:defRPr sz="1500">
                <a:solidFill>
                  <a:srgbClr val="CC0033"/>
                </a:solidFill>
                <a:latin typeface="MetaPro-Bold"/>
                <a:ea typeface="MetaPro-Bold"/>
                <a:cs typeface="MetaPro-Bold"/>
              </a:defRPr>
            </a:lvl4pPr>
            <a:lvl5pPr>
              <a:defRPr sz="1500">
                <a:solidFill>
                  <a:srgbClr val="CC0033"/>
                </a:solidFill>
                <a:latin typeface="MetaPro-Bold"/>
                <a:ea typeface="MetaPro-Bold"/>
                <a:cs typeface="MetaPro-Bold"/>
              </a:defRPr>
            </a:lvl5pPr>
            <a:lvl6pPr>
              <a:defRPr sz="1500">
                <a:solidFill>
                  <a:srgbClr val="CC0033"/>
                </a:solidFill>
                <a:latin typeface="MetaPro-Bold"/>
                <a:ea typeface="MetaPro-Bold"/>
                <a:cs typeface="MetaPro-Bold"/>
              </a:defRPr>
            </a:lvl6pPr>
            <a:lvl7pPr>
              <a:defRPr sz="1500">
                <a:solidFill>
                  <a:srgbClr val="CC0033"/>
                </a:solidFill>
                <a:latin typeface="MetaPro-Bold"/>
                <a:ea typeface="MetaPro-Bold"/>
                <a:cs typeface="MetaPro-Bold"/>
              </a:defRPr>
            </a:lvl7pPr>
            <a:lvl8pPr>
              <a:defRPr sz="1500">
                <a:solidFill>
                  <a:srgbClr val="CC0033"/>
                </a:solidFill>
                <a:latin typeface="MetaPro-Bold"/>
                <a:ea typeface="MetaPro-Bold"/>
                <a:cs typeface="MetaPro-Bold"/>
              </a:defRPr>
            </a:lvl8pPr>
            <a:lvl9pPr>
              <a:defRPr sz="1500">
                <a:solidFill>
                  <a:srgbClr val="CC0033"/>
                </a:solidFill>
                <a:latin typeface="MetaPro-Bold"/>
                <a:ea typeface="MetaPro-Bold"/>
                <a:cs typeface="MetaPro-Bold"/>
              </a:defRPr>
            </a:lvl9pPr>
          </a:lstStyle>
          <a:p xmlns:a="http://schemas.openxmlformats.org/drawingml/2006/main">
            <a:pPr algn="l">
              <a:lnSpc>
                <a:spcPct val="108000"/>
              </a:lnSpc>
              <a:buNone/>
              <a:defRPr sz="1500">
                <a:solidFill>
                  <a:srgbClr val="CC0033"/>
                </a:solidFill>
                <a:latin typeface="MetaPro-Bold"/>
                <a:ea typeface="MetaPro-Bold"/>
                <a:cs typeface="MetaPro-Bold"/>
              </a:defRPr>
            </a:pPr>
            <a:r>
              <a:rPr sz="1500" b="1" i="0">
                <a:solidFill>
                  <a:srgbClr val="CC0033"/>
                </a:solidFill>
                <a:latin typeface="MetaPro-Bold"/>
                <a:ea typeface="MetaPro-Bold"/>
                <a:cs typeface="MetaPro-Bold"/>
              </a:rPr>
              <a:t>DEVELOP SKILLS AND COMPETENCIES</a:t>
            </a:r>
          </a:p>
        </p:txBody>
      </p:sp>
      <p:sp>
        <p:nvSpPr>
          <p:cNvPr id="22" name="Object 22">
            <a:extLst xmlns:a="http://schemas.openxmlformats.org/drawingml/2006/main">
              <a:ext uri="{FF2B5EF4-FFF2-40B4-BE49-F238E27FC236}">
                <a16:creationId xmlns:a16="http://schemas.microsoft.com/office/drawing/2014/main" id="{9CE2A9B0-B851-413A-AE94-E6167A7B5B31}"/>
              </a:ext>
            </a:extLst>
          </p:cNvPr>
          <p:cNvSpPr>
            <a:spLocks xmlns:a="http://schemas.openxmlformats.org/drawingml/2006/main" noGrp="1"/>
          </p:cNvSpPr>
          <p:nvPr/>
        </p:nvSpPr>
        <p:spPr>
          <a:xfrm xmlns:a="http://schemas.openxmlformats.org/drawingml/2006/main">
            <a:off x="5166360" y="1609725"/>
            <a:ext cx="6263640" cy="26860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825">
                <a:solidFill>
                  <a:srgbClr val="161616"/>
                </a:solidFill>
                <a:latin typeface="MetaPro-Bold"/>
                <a:ea typeface="MetaPro-Bold"/>
                <a:cs typeface="MetaPro-Bold"/>
              </a:defRPr>
            </a:defPPr>
            <a:lvl1pPr>
              <a:defRPr sz="3825">
                <a:solidFill>
                  <a:srgbClr val="161616"/>
                </a:solidFill>
                <a:latin typeface="MetaPro-Bold"/>
                <a:ea typeface="MetaPro-Bold"/>
                <a:cs typeface="MetaPro-Bold"/>
              </a:defRPr>
            </a:lvl1pPr>
            <a:lvl2pPr>
              <a:defRPr sz="3825">
                <a:solidFill>
                  <a:srgbClr val="161616"/>
                </a:solidFill>
                <a:latin typeface="MetaPro-Bold"/>
                <a:ea typeface="MetaPro-Bold"/>
                <a:cs typeface="MetaPro-Bold"/>
              </a:defRPr>
            </a:lvl2pPr>
            <a:lvl3pPr>
              <a:defRPr sz="3825">
                <a:solidFill>
                  <a:srgbClr val="161616"/>
                </a:solidFill>
                <a:latin typeface="MetaPro-Bold"/>
                <a:ea typeface="MetaPro-Bold"/>
                <a:cs typeface="MetaPro-Bold"/>
              </a:defRPr>
            </a:lvl3pPr>
            <a:lvl4pPr>
              <a:defRPr sz="3825">
                <a:solidFill>
                  <a:srgbClr val="161616"/>
                </a:solidFill>
                <a:latin typeface="MetaPro-Bold"/>
                <a:ea typeface="MetaPro-Bold"/>
                <a:cs typeface="MetaPro-Bold"/>
              </a:defRPr>
            </a:lvl4pPr>
            <a:lvl5pPr>
              <a:defRPr sz="3825">
                <a:solidFill>
                  <a:srgbClr val="161616"/>
                </a:solidFill>
                <a:latin typeface="MetaPro-Bold"/>
                <a:ea typeface="MetaPro-Bold"/>
                <a:cs typeface="MetaPro-Bold"/>
              </a:defRPr>
            </a:lvl5pPr>
            <a:lvl6pPr>
              <a:defRPr sz="3825">
                <a:solidFill>
                  <a:srgbClr val="161616"/>
                </a:solidFill>
                <a:latin typeface="MetaPro-Bold"/>
                <a:ea typeface="MetaPro-Bold"/>
                <a:cs typeface="MetaPro-Bold"/>
              </a:defRPr>
            </a:lvl6pPr>
            <a:lvl7pPr>
              <a:defRPr sz="3825">
                <a:solidFill>
                  <a:srgbClr val="161616"/>
                </a:solidFill>
                <a:latin typeface="MetaPro-Bold"/>
                <a:ea typeface="MetaPro-Bold"/>
                <a:cs typeface="MetaPro-Bold"/>
              </a:defRPr>
            </a:lvl7pPr>
            <a:lvl8pPr>
              <a:defRPr sz="3825">
                <a:solidFill>
                  <a:srgbClr val="161616"/>
                </a:solidFill>
                <a:latin typeface="MetaPro-Bold"/>
                <a:ea typeface="MetaPro-Bold"/>
                <a:cs typeface="MetaPro-Bold"/>
              </a:defRPr>
            </a:lvl8pPr>
            <a:lvl9pPr>
              <a:defRPr sz="3825">
                <a:solidFill>
                  <a:srgbClr val="161616"/>
                </a:solidFill>
                <a:latin typeface="MetaPro-Bold"/>
                <a:ea typeface="MetaPro-Bold"/>
                <a:cs typeface="MetaPro-Bold"/>
              </a:defRPr>
            </a:lvl9pPr>
          </a:lstStyle>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Career Readiness</a:t>
            </a:r>
          </a:p>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Through Student Employment</a:t>
            </a:r>
          </a:p>
        </p:txBody>
      </p:sp>
      <p:sp>
        <p:nvSpPr>
          <p:cNvPr id="23" name="Object 23">
            <a:extLst xmlns:a="http://schemas.openxmlformats.org/drawingml/2006/main">
              <a:ext uri="{FF2B5EF4-FFF2-40B4-BE49-F238E27FC236}">
                <a16:creationId xmlns:a16="http://schemas.microsoft.com/office/drawing/2014/main" id="{C6A3DA1D-365B-465C-B492-D0B3E9562091}"/>
              </a:ext>
            </a:extLst>
          </p:cNvPr>
          <p:cNvSpPr>
            <a:spLocks xmlns:a="http://schemas.openxmlformats.org/drawingml/2006/main" noGrp="1"/>
          </p:cNvSpPr>
          <p:nvPr/>
        </p:nvSpPr>
        <p:spPr>
          <a:xfrm xmlns:a="http://schemas.openxmlformats.org/drawingml/2006/main">
            <a:off x="5166360" y="4695825"/>
            <a:ext cx="6048375"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53585B"/>
                </a:solidFill>
                <a:latin typeface="MetaPro-Book"/>
                <a:ea typeface="MetaPro-Book"/>
                <a:cs typeface="MetaPro-Book"/>
              </a:defRPr>
            </a:defPPr>
            <a:lvl1pPr>
              <a:defRPr sz="2175">
                <a:solidFill>
                  <a:srgbClr val="53585B"/>
                </a:solidFill>
                <a:latin typeface="MetaPro-Book"/>
                <a:ea typeface="MetaPro-Book"/>
                <a:cs typeface="MetaPro-Book"/>
              </a:defRPr>
            </a:lvl1pPr>
            <a:lvl2pPr>
              <a:defRPr sz="2175">
                <a:solidFill>
                  <a:srgbClr val="53585B"/>
                </a:solidFill>
                <a:latin typeface="MetaPro-Book"/>
                <a:ea typeface="MetaPro-Book"/>
                <a:cs typeface="MetaPro-Book"/>
              </a:defRPr>
            </a:lvl2pPr>
            <a:lvl3pPr>
              <a:defRPr sz="2175">
                <a:solidFill>
                  <a:srgbClr val="53585B"/>
                </a:solidFill>
                <a:latin typeface="MetaPro-Book"/>
                <a:ea typeface="MetaPro-Book"/>
                <a:cs typeface="MetaPro-Book"/>
              </a:defRPr>
            </a:lvl3pPr>
            <a:lvl4pPr>
              <a:defRPr sz="2175">
                <a:solidFill>
                  <a:srgbClr val="53585B"/>
                </a:solidFill>
                <a:latin typeface="MetaPro-Book"/>
                <a:ea typeface="MetaPro-Book"/>
                <a:cs typeface="MetaPro-Book"/>
              </a:defRPr>
            </a:lvl4pPr>
            <a:lvl5pPr>
              <a:defRPr sz="2175">
                <a:solidFill>
                  <a:srgbClr val="53585B"/>
                </a:solidFill>
                <a:latin typeface="MetaPro-Book"/>
                <a:ea typeface="MetaPro-Book"/>
                <a:cs typeface="MetaPro-Book"/>
              </a:defRPr>
            </a:lvl5pPr>
            <a:lvl6pPr>
              <a:defRPr sz="2175">
                <a:solidFill>
                  <a:srgbClr val="53585B"/>
                </a:solidFill>
                <a:latin typeface="MetaPro-Book"/>
                <a:ea typeface="MetaPro-Book"/>
                <a:cs typeface="MetaPro-Book"/>
              </a:defRPr>
            </a:lvl6pPr>
            <a:lvl7pPr>
              <a:defRPr sz="2175">
                <a:solidFill>
                  <a:srgbClr val="53585B"/>
                </a:solidFill>
                <a:latin typeface="MetaPro-Book"/>
                <a:ea typeface="MetaPro-Book"/>
                <a:cs typeface="MetaPro-Book"/>
              </a:defRPr>
            </a:lvl7pPr>
            <a:lvl8pPr>
              <a:defRPr sz="2175">
                <a:solidFill>
                  <a:srgbClr val="53585B"/>
                </a:solidFill>
                <a:latin typeface="MetaPro-Book"/>
                <a:ea typeface="MetaPro-Book"/>
                <a:cs typeface="MetaPro-Book"/>
              </a:defRPr>
            </a:lvl8pPr>
            <a:lvl9pPr>
              <a:defRPr sz="2175">
                <a:solidFill>
                  <a:srgbClr val="53585B"/>
                </a:solidFill>
                <a:latin typeface="MetaPro-Book"/>
                <a:ea typeface="MetaPro-Book"/>
                <a:cs typeface="MetaPro-Book"/>
              </a:defRPr>
            </a:lvl9pPr>
          </a:lstStyle>
          <a:p xmlns:a="http://schemas.openxmlformats.org/drawingml/2006/main">
            <a:pPr algn="l">
              <a:lnSpc>
                <a:spcPct val="108000"/>
              </a:lnSpc>
              <a:buNone/>
              <a:defRPr sz="2175">
                <a:solidFill>
                  <a:srgbClr val="53585B"/>
                </a:solidFill>
                <a:latin typeface="MetaPro-Book"/>
                <a:ea typeface="MetaPro-Book"/>
                <a:cs typeface="MetaPro-Book"/>
              </a:defRPr>
            </a:pPr>
            <a:r>
              <a:rPr sz="2175" b="0" i="0">
                <a:solidFill>
                  <a:srgbClr val="53585B"/>
                </a:solidFill>
                <a:latin typeface="MetaPro-Book"/>
                <a:ea typeface="MetaPro-Book"/>
                <a:cs typeface="MetaPro-Book"/>
              </a:rPr>
              <a:t>Reflect on your experience. Explain your contribution.</a:t>
            </a:r>
          </a:p>
        </p:txBody>
      </p:sp>
      <p:pic>
        <p:nvPicPr>
          <p:cNvPr id="25" name="RNBCES_H_RED_BLACK_RGB.png">
            <a:extLst xmlns:a="http://schemas.openxmlformats.org/drawingml/2006/main">
              <a:ext uri="{FF2B5EF4-FFF2-40B4-BE49-F238E27FC236}">
                <a16:creationId xmlns:a16="http://schemas.microsoft.com/office/drawing/2014/main" id="{29D630AA-88DC-461C-8263-33FA43B657F7}"/>
              </a:ext>
            </a:extLst>
          </p:cNvPr>
          <p:cNvPicPr>
            <a:picLocks xmlns:a="http://schemas.openxmlformats.org/drawingml/2006/main" noChangeAspect="1"/>
          </p:cNvPicPr>
          <p:nvPr/>
        </p:nvPicPr>
        <p:blipFill>
          <a:blip xmlns:r="http://schemas.openxmlformats.org/officeDocument/2006/relationships" xmlns:a="http://schemas.openxmlformats.org/drawingml/2006/main" r:embed="Re4a3847f0ff549de"/>
          <a:stretch xmlns:a="http://schemas.openxmlformats.org/drawingml/2006/main">
            <a:fillRect l="0" t="0" r="0" b="0"/>
          </a:stretch>
        </p:blipFill>
        <p:spPr>
          <a:xfrm xmlns:a="http://schemas.openxmlformats.org/drawingml/2006/main">
            <a:off x="5074920" y="5943600"/>
            <a:ext cx="2971800" cy="464222"/>
          </a:xfrm>
          <a:prstGeom xmlns:a="http://schemas.openxmlformats.org/drawingml/2006/main" prst="rect">
            <a:avLst/>
          </a:prstGeom>
        </p:spPr>
      </p:pic>
      <p:pic>
        <p:nvPicPr>
          <p:cNvPr id="509" name="">
            <a:extLst xmlns:a="http://schemas.openxmlformats.org/drawingml/2006/main">
              <a:ext uri="{FF2B5EF4-FFF2-40B4-BE49-F238E27FC236}">
                <a16:creationId xmlns:a16="http://schemas.microsoft.com/office/drawing/2014/main" id="{811999DD-2BEA-4808-8D08-B30CFB35CD42}"/>
              </a:ext>
            </a:extLst>
          </p:cNvPr>
          <p:cNvPicPr>
            <a:picLocks xmlns:a="http://schemas.openxmlformats.org/drawingml/2006/main" noChangeAspect="1"/>
          </p:cNvPicPr>
          <p:nvPr/>
        </p:nvPicPr>
        <p:blipFill>
          <a:blip xmlns:r="http://schemas.openxmlformats.org/officeDocument/2006/relationships" xmlns:a="http://schemas.openxmlformats.org/drawingml/2006/main" r:embed="R167e4c9810c74ef2"/>
          <a:srcRect xmlns:a="http://schemas.openxmlformats.org/drawingml/2006/main" l="0" t="4344" r="0" b="4344"/>
          <a:stretch xmlns:a="http://schemas.openxmlformats.org/drawingml/2006/main">
            <a:fillRect l="0" t="0" r="0" b="0"/>
          </a:stretch>
        </p:blipFill>
        <p:spPr>
          <a:xfrm xmlns:a="http://schemas.openxmlformats.org/drawingml/2006/main">
            <a:off x="0" y="0"/>
            <a:ext cx="4572000" cy="6858000"/>
          </a:xfrm>
          <a:prstGeom xmlns:a="http://schemas.openxmlformats.org/drawingml/2006/main" prst="rect">
            <a:avLst/>
          </a:prstGeom>
        </p:spPr>
      </p:pic>
    </p:spTree>
    <p:extLst>
      <p:ext uri="{BB962C8B-B14F-4D97-AF65-F5344CB8AC3E}">
        <p14:creationId xmlns:p14="http://schemas.microsoft.com/office/powerpoint/2010/main" val="14304999"/>
      </p:ext>
    </p:extLst>
  </p:cSld>
</p:sld>
</file>

<file path=ppt/slides/slide2.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454F85C2-CF12-4A5D-B514-EC2E0A966F2A}"/>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One moment that mattered</a:t>
            </a:r>
          </a:p>
        </p:txBody>
      </p:sp>
      <p:sp>
        <p:nvSpPr>
          <p:cNvPr id="7" name="">
            <a:extLst xmlns:a="http://schemas.openxmlformats.org/drawingml/2006/main">
              <a:ext uri="{FF2B5EF4-FFF2-40B4-BE49-F238E27FC236}">
                <a16:creationId xmlns:a16="http://schemas.microsoft.com/office/drawing/2014/main" id="{60C9AAED-7CC1-4FF0-A4DE-3B63768FB6B3}"/>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Think of a routine work task that required judgment, patience, or teamwork. Write the task and one choice you made that mattered.</a:t>
            </a:r>
          </a:p>
        </p:txBody>
      </p:sp>
      <p:sp>
        <p:nvSpPr>
          <p:cNvPr id="8" name="">
            <a:extLst xmlns:a="http://schemas.openxmlformats.org/drawingml/2006/main">
              <a:ext uri="{FF2B5EF4-FFF2-40B4-BE49-F238E27FC236}">
                <a16:creationId xmlns:a16="http://schemas.microsoft.com/office/drawing/2014/main" id="{7FD80547-F93E-406A-9A7D-DC73088425A8}"/>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1 minute to write. 2 minutes to share. A fictional example is welcome.</a:t>
            </a:r>
          </a:p>
        </p:txBody>
      </p:sp>
    </p:spTree>
    <p:extLst>
      <p:ext uri="{BB962C8B-B14F-4D97-AF65-F5344CB8AC3E}">
        <p14:creationId xmlns:p14="http://schemas.microsoft.com/office/powerpoint/2010/main" val="313519743"/>
      </p:ext>
    </p:extLst>
  </p:cSld>
</p:sld>
</file>

<file path=ppt/slides/slide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685D4B25-258D-4483-86E9-33EA527134DC}"/>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E88956B3-37F3-4D07-AEB4-7C9FC9A97E2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7871D3CF-FBD4-404B-8305-491E33513A85}"/>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Today’s work</a:t>
            </a:r>
          </a:p>
        </p:txBody>
      </p:sp>
      <p:sp>
        <p:nvSpPr>
          <p:cNvPr id="18" name="Object 18">
            <a:extLst xmlns:a="http://schemas.openxmlformats.org/drawingml/2006/main">
              <a:ext uri="{FF2B5EF4-FFF2-40B4-BE49-F238E27FC236}">
                <a16:creationId xmlns:a16="http://schemas.microsoft.com/office/drawing/2014/main" id="{C58570AF-E36A-4DA9-A8F1-9F892CF3CE67}"/>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REFLECT</a:t>
            </a:r>
          </a:p>
        </p:txBody>
      </p:sp>
      <p:sp>
        <p:nvSpPr>
          <p:cNvPr id="19" name="Object 19">
            <a:extLst xmlns:a="http://schemas.openxmlformats.org/drawingml/2006/main">
              <a:ext uri="{FF2B5EF4-FFF2-40B4-BE49-F238E27FC236}">
                <a16:creationId xmlns:a16="http://schemas.microsoft.com/office/drawing/2014/main" id="{AD64A2C4-7406-429E-B654-7BF941E03040}"/>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Describe your actions and what you learned.</a:t>
            </a:r>
          </a:p>
        </p:txBody>
      </p:sp>
      <p:sp>
        <p:nvSpPr>
          <p:cNvPr id="20" name="Object 20">
            <a:extLst xmlns:a="http://schemas.openxmlformats.org/drawingml/2006/main">
              <a:ext uri="{FF2B5EF4-FFF2-40B4-BE49-F238E27FC236}">
                <a16:creationId xmlns:a16="http://schemas.microsoft.com/office/drawing/2014/main" id="{93389E27-42CD-4676-B0CF-EBC8F9BF67BA}"/>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CONNECT</a:t>
            </a:r>
          </a:p>
        </p:txBody>
      </p:sp>
      <p:sp>
        <p:nvSpPr>
          <p:cNvPr id="21" name="Object 21">
            <a:extLst xmlns:a="http://schemas.openxmlformats.org/drawingml/2006/main">
              <a:ext uri="{FF2B5EF4-FFF2-40B4-BE49-F238E27FC236}">
                <a16:creationId xmlns:a16="http://schemas.microsoft.com/office/drawing/2014/main" id="{27573A69-FC28-4D61-8C0F-F5FAFF76A224}"/>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Match actions to competency behaviors.</a:t>
            </a:r>
          </a:p>
        </p:txBody>
      </p:sp>
      <p:sp>
        <p:nvSpPr>
          <p:cNvPr id="22" name="Object 22">
            <a:extLst xmlns:a="http://schemas.openxmlformats.org/drawingml/2006/main">
              <a:ext uri="{FF2B5EF4-FFF2-40B4-BE49-F238E27FC236}">
                <a16:creationId xmlns:a16="http://schemas.microsoft.com/office/drawing/2014/main" id="{D569FDEE-6032-4511-9C6F-11343ED65CF3}"/>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EXPLAIN</a:t>
            </a:r>
          </a:p>
        </p:txBody>
      </p:sp>
      <p:sp>
        <p:nvSpPr>
          <p:cNvPr id="23" name="Object 23">
            <a:extLst xmlns:a="http://schemas.openxmlformats.org/drawingml/2006/main">
              <a:ext uri="{FF2B5EF4-FFF2-40B4-BE49-F238E27FC236}">
                <a16:creationId xmlns:a16="http://schemas.microsoft.com/office/drawing/2014/main" id="{189BF0D4-87E1-456A-AF48-C8F3DC7CA2BE}"/>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Practice for an employer or graduate program.</a:t>
            </a:r>
          </a:p>
        </p:txBody>
      </p:sp>
      <p:sp>
        <p:nvSpPr>
          <p:cNvPr id="712" name="Object 17">
            <a:extLst xmlns:a="http://schemas.openxmlformats.org/drawingml/2006/main">
              <a:ext uri="{FF2B5EF4-FFF2-40B4-BE49-F238E27FC236}">
                <a16:creationId xmlns:a16="http://schemas.microsoft.com/office/drawing/2014/main" id="{FB9D3CA4-2C0D-4BE4-BC76-441283B01DF6}"/>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82C3DA18-8205-496C-9736-BDBB5F327D29}"/>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13602321-BAD3-4D76-A036-8CBCE607D6BF}"/>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D7A57489-BA19-4B69-B51B-538BD161038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03</a:t>
            </a:r>
          </a:p>
        </p:txBody>
      </p:sp>
    </p:spTree>
    <p:extLst>
      <p:ext uri="{BB962C8B-B14F-4D97-AF65-F5344CB8AC3E}">
        <p14:creationId xmlns:p14="http://schemas.microsoft.com/office/powerpoint/2010/main" val="1637669485"/>
      </p:ext>
    </p:extLst>
  </p:cSld>
</p:sld>
</file>

<file path=ppt/slides/slide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99085EB6-3C7D-4223-A575-A985FA38412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98715F8-D29B-4FC7-973A-5EAB42C7A43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NACE career readiness competencies</a:t>
            </a:r>
          </a:p>
        </p:txBody>
      </p:sp>
      <p:pic>
        <p:nvPicPr>
          <p:cNvPr id="515" name="">
            <a:extLst xmlns:a="http://schemas.openxmlformats.org/drawingml/2006/main">
              <a:ext uri="{FF2B5EF4-FFF2-40B4-BE49-F238E27FC236}">
                <a16:creationId xmlns:a16="http://schemas.microsoft.com/office/drawing/2014/main" id="{5B8E3B00-9E78-428D-BFDC-91F1F255C43C}"/>
              </a:ext>
            </a:extLst>
          </p:cNvPr>
          <p:cNvPicPr>
            <a:picLocks xmlns:a="http://schemas.openxmlformats.org/drawingml/2006/main" noChangeAspect="1"/>
          </p:cNvPicPr>
          <p:nvPr/>
        </p:nvPicPr>
        <p:blipFill>
          <a:blip xmlns:r="http://schemas.openxmlformats.org/officeDocument/2006/relationships" xmlns:a="http://schemas.openxmlformats.org/drawingml/2006/main" r:embed="R21754122ce964ad9"/>
          <a:stretch xmlns:a="http://schemas.openxmlformats.org/drawingml/2006/main"/>
        </p:blipFill>
        <p:spPr>
          <a:xfrm xmlns:a="http://schemas.openxmlformats.org/drawingml/2006/main">
            <a:off x="762000" y="2105025"/>
            <a:ext cx="685800" cy="685800"/>
          </a:xfrm>
          <a:prstGeom xmlns:a="http://schemas.openxmlformats.org/drawingml/2006/main" prst="rect">
            <a:avLst/>
          </a:prstGeom>
        </p:spPr>
      </p:pic>
      <p:sp>
        <p:nvSpPr>
          <p:cNvPr id="516" name="">
            <a:extLst xmlns:a="http://schemas.openxmlformats.org/drawingml/2006/main">
              <a:ext uri="{FF2B5EF4-FFF2-40B4-BE49-F238E27FC236}">
                <a16:creationId xmlns:a16="http://schemas.microsoft.com/office/drawing/2014/main" id="{617B7BC7-CE0A-4405-9E67-B5644BAE1F2E}"/>
              </a:ext>
            </a:extLst>
          </p:cNvPr>
          <p:cNvSpPr>
            <a:spLocks xmlns:a="http://schemas.openxmlformats.org/drawingml/2006/main" noGrp="1"/>
          </p:cNvSpPr>
          <p:nvPr/>
        </p:nvSpPr>
        <p:spPr>
          <a:xfrm xmlns:a="http://schemas.openxmlformats.org/drawingml/2006/main">
            <a:off x="1685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Career &amp; Self-Development</a:t>
            </a:r>
          </a:p>
        </p:txBody>
      </p:sp>
      <p:sp>
        <p:nvSpPr>
          <p:cNvPr id="517" name="">
            <a:extLst xmlns:a="http://schemas.openxmlformats.org/drawingml/2006/main">
              <a:ext uri="{FF2B5EF4-FFF2-40B4-BE49-F238E27FC236}">
                <a16:creationId xmlns:a16="http://schemas.microsoft.com/office/drawing/2014/main" id="{3172A1AA-06E4-47D4-9687-F429C903B3D2}"/>
              </a:ext>
            </a:extLst>
          </p:cNvPr>
          <p:cNvSpPr>
            <a:spLocks xmlns:a="http://schemas.openxmlformats.org/drawingml/2006/main" noGrp="1"/>
          </p:cNvSpPr>
          <p:nvPr/>
        </p:nvSpPr>
        <p:spPr>
          <a:xfrm xmlns:a="http://schemas.openxmlformats.org/drawingml/2006/main">
            <a:off x="1685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Seek feedback and plan your growth.</a:t>
            </a:r>
          </a:p>
        </p:txBody>
      </p:sp>
      <p:pic>
        <p:nvPicPr>
          <p:cNvPr id="518" name="">
            <a:extLst xmlns:a="http://schemas.openxmlformats.org/drawingml/2006/main">
              <a:ext uri="{FF2B5EF4-FFF2-40B4-BE49-F238E27FC236}">
                <a16:creationId xmlns:a16="http://schemas.microsoft.com/office/drawing/2014/main" id="{BD7A9C97-815C-476F-BDC3-2BF3478C4CBB}"/>
              </a:ext>
            </a:extLst>
          </p:cNvPr>
          <p:cNvPicPr>
            <a:picLocks xmlns:a="http://schemas.openxmlformats.org/drawingml/2006/main" noChangeAspect="1"/>
          </p:cNvPicPr>
          <p:nvPr/>
        </p:nvPicPr>
        <p:blipFill>
          <a:blip xmlns:r="http://schemas.openxmlformats.org/officeDocument/2006/relationships" xmlns:a="http://schemas.openxmlformats.org/drawingml/2006/main" r:embed="Rb5f0b560cbba4a57"/>
          <a:stretch xmlns:a="http://schemas.openxmlformats.org/drawingml/2006/main"/>
        </p:blipFill>
        <p:spPr>
          <a:xfrm xmlns:a="http://schemas.openxmlformats.org/drawingml/2006/main">
            <a:off x="6477000" y="2105299"/>
            <a:ext cx="685800" cy="685252"/>
          </a:xfrm>
          <a:prstGeom xmlns:a="http://schemas.openxmlformats.org/drawingml/2006/main" prst="rect">
            <a:avLst/>
          </a:prstGeom>
        </p:spPr>
      </p:pic>
      <p:sp>
        <p:nvSpPr>
          <p:cNvPr id="519" name="">
            <a:extLst xmlns:a="http://schemas.openxmlformats.org/drawingml/2006/main">
              <a:ext uri="{FF2B5EF4-FFF2-40B4-BE49-F238E27FC236}">
                <a16:creationId xmlns:a16="http://schemas.microsoft.com/office/drawing/2014/main" id="{5376D044-7131-4456-9377-2B026A2D9333}"/>
              </a:ext>
            </a:extLst>
          </p:cNvPr>
          <p:cNvSpPr>
            <a:spLocks xmlns:a="http://schemas.openxmlformats.org/drawingml/2006/main" noGrp="1"/>
          </p:cNvSpPr>
          <p:nvPr/>
        </p:nvSpPr>
        <p:spPr>
          <a:xfrm xmlns:a="http://schemas.openxmlformats.org/drawingml/2006/main">
            <a:off x="7400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Communication</a:t>
            </a:r>
          </a:p>
        </p:txBody>
      </p:sp>
      <p:sp>
        <p:nvSpPr>
          <p:cNvPr id="520" name="">
            <a:extLst xmlns:a="http://schemas.openxmlformats.org/drawingml/2006/main">
              <a:ext uri="{FF2B5EF4-FFF2-40B4-BE49-F238E27FC236}">
                <a16:creationId xmlns:a16="http://schemas.microsoft.com/office/drawing/2014/main" id="{F1B6E926-8398-42D6-AD7D-B9DD2C032C7B}"/>
              </a:ext>
            </a:extLst>
          </p:cNvPr>
          <p:cNvSpPr>
            <a:spLocks xmlns:a="http://schemas.openxmlformats.org/drawingml/2006/main" noGrp="1"/>
          </p:cNvSpPr>
          <p:nvPr/>
        </p:nvSpPr>
        <p:spPr>
          <a:xfrm xmlns:a="http://schemas.openxmlformats.org/drawingml/2006/main">
            <a:off x="7400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Listen, clarify, and adapt your message.</a:t>
            </a:r>
          </a:p>
        </p:txBody>
      </p:sp>
      <p:pic>
        <p:nvPicPr>
          <p:cNvPr id="521" name="">
            <a:extLst xmlns:a="http://schemas.openxmlformats.org/drawingml/2006/main">
              <a:ext uri="{FF2B5EF4-FFF2-40B4-BE49-F238E27FC236}">
                <a16:creationId xmlns:a16="http://schemas.microsoft.com/office/drawing/2014/main" id="{FB81C9BB-B830-468F-974E-4276767A8B5A}"/>
              </a:ext>
            </a:extLst>
          </p:cNvPr>
          <p:cNvPicPr>
            <a:picLocks xmlns:a="http://schemas.openxmlformats.org/drawingml/2006/main" noChangeAspect="1"/>
          </p:cNvPicPr>
          <p:nvPr/>
        </p:nvPicPr>
        <p:blipFill>
          <a:blip xmlns:r="http://schemas.openxmlformats.org/officeDocument/2006/relationships" xmlns:a="http://schemas.openxmlformats.org/drawingml/2006/main" r:embed="Ra0e55b395eb64e50"/>
          <a:stretch xmlns:a="http://schemas.openxmlformats.org/drawingml/2006/main"/>
        </p:blipFill>
        <p:spPr>
          <a:xfrm xmlns:a="http://schemas.openxmlformats.org/drawingml/2006/main">
            <a:off x="762000" y="4076700"/>
            <a:ext cx="685800" cy="685800"/>
          </a:xfrm>
          <a:prstGeom xmlns:a="http://schemas.openxmlformats.org/drawingml/2006/main" prst="rect">
            <a:avLst/>
          </a:prstGeom>
        </p:spPr>
      </p:pic>
      <p:sp>
        <p:nvSpPr>
          <p:cNvPr id="522" name="">
            <a:extLst xmlns:a="http://schemas.openxmlformats.org/drawingml/2006/main">
              <a:ext uri="{FF2B5EF4-FFF2-40B4-BE49-F238E27FC236}">
                <a16:creationId xmlns:a16="http://schemas.microsoft.com/office/drawing/2014/main" id="{9A4F603B-FDFE-4F86-B3D2-BD78B3622822}"/>
              </a:ext>
            </a:extLst>
          </p:cNvPr>
          <p:cNvSpPr>
            <a:spLocks xmlns:a="http://schemas.openxmlformats.org/drawingml/2006/main" noGrp="1"/>
          </p:cNvSpPr>
          <p:nvPr/>
        </p:nvSpPr>
        <p:spPr>
          <a:xfrm xmlns:a="http://schemas.openxmlformats.org/drawingml/2006/main">
            <a:off x="1685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Critical Thinking</a:t>
            </a:r>
          </a:p>
        </p:txBody>
      </p:sp>
      <p:sp>
        <p:nvSpPr>
          <p:cNvPr id="523" name="">
            <a:extLst xmlns:a="http://schemas.openxmlformats.org/drawingml/2006/main">
              <a:ext uri="{FF2B5EF4-FFF2-40B4-BE49-F238E27FC236}">
                <a16:creationId xmlns:a16="http://schemas.microsoft.com/office/drawing/2014/main" id="{F9BDEDDB-1276-4F34-AA35-D07F2A3A7E1F}"/>
              </a:ext>
            </a:extLst>
          </p:cNvPr>
          <p:cNvSpPr>
            <a:spLocks xmlns:a="http://schemas.openxmlformats.org/drawingml/2006/main" noGrp="1"/>
          </p:cNvSpPr>
          <p:nvPr/>
        </p:nvSpPr>
        <p:spPr>
          <a:xfrm xmlns:a="http://schemas.openxmlformats.org/drawingml/2006/main">
            <a:off x="1685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Examine information and explain decisions.</a:t>
            </a:r>
          </a:p>
        </p:txBody>
      </p:sp>
      <p:pic>
        <p:nvPicPr>
          <p:cNvPr id="524" name="">
            <a:extLst xmlns:a="http://schemas.openxmlformats.org/drawingml/2006/main">
              <a:ext uri="{FF2B5EF4-FFF2-40B4-BE49-F238E27FC236}">
                <a16:creationId xmlns:a16="http://schemas.microsoft.com/office/drawing/2014/main" id="{E0CA111F-332F-40D4-AB7E-A9879D8A2D2A}"/>
              </a:ext>
            </a:extLst>
          </p:cNvPr>
          <p:cNvPicPr>
            <a:picLocks xmlns:a="http://schemas.openxmlformats.org/drawingml/2006/main" noChangeAspect="1"/>
          </p:cNvPicPr>
          <p:nvPr/>
        </p:nvPicPr>
        <p:blipFill>
          <a:blip xmlns:r="http://schemas.openxmlformats.org/officeDocument/2006/relationships" xmlns:a="http://schemas.openxmlformats.org/drawingml/2006/main" r:embed="R353c96181f4d46a4"/>
          <a:stretch xmlns:a="http://schemas.openxmlformats.org/drawingml/2006/main"/>
        </p:blipFill>
        <p:spPr>
          <a:xfrm xmlns:a="http://schemas.openxmlformats.org/drawingml/2006/main">
            <a:off x="6477274" y="4076700"/>
            <a:ext cx="685252" cy="685800"/>
          </a:xfrm>
          <a:prstGeom xmlns:a="http://schemas.openxmlformats.org/drawingml/2006/main" prst="rect">
            <a:avLst/>
          </a:prstGeom>
        </p:spPr>
      </p:pic>
      <p:sp>
        <p:nvSpPr>
          <p:cNvPr id="525" name="">
            <a:extLst xmlns:a="http://schemas.openxmlformats.org/drawingml/2006/main">
              <a:ext uri="{FF2B5EF4-FFF2-40B4-BE49-F238E27FC236}">
                <a16:creationId xmlns:a16="http://schemas.microsoft.com/office/drawing/2014/main" id="{B204D377-E644-432F-8171-2B1A582FEBA5}"/>
              </a:ext>
            </a:extLst>
          </p:cNvPr>
          <p:cNvSpPr>
            <a:spLocks xmlns:a="http://schemas.openxmlformats.org/drawingml/2006/main" noGrp="1"/>
          </p:cNvSpPr>
          <p:nvPr/>
        </p:nvSpPr>
        <p:spPr>
          <a:xfrm xmlns:a="http://schemas.openxmlformats.org/drawingml/2006/main">
            <a:off x="7400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Equity &amp; Inclusion</a:t>
            </a:r>
          </a:p>
        </p:txBody>
      </p:sp>
      <p:sp>
        <p:nvSpPr>
          <p:cNvPr id="526" name="">
            <a:extLst xmlns:a="http://schemas.openxmlformats.org/drawingml/2006/main">
              <a:ext uri="{FF2B5EF4-FFF2-40B4-BE49-F238E27FC236}">
                <a16:creationId xmlns:a16="http://schemas.microsoft.com/office/drawing/2014/main" id="{9FF11317-2C60-477E-B519-F0F5EA99A067}"/>
              </a:ext>
            </a:extLst>
          </p:cNvPr>
          <p:cNvSpPr>
            <a:spLocks xmlns:a="http://schemas.openxmlformats.org/drawingml/2006/main" noGrp="1"/>
          </p:cNvSpPr>
          <p:nvPr/>
        </p:nvSpPr>
        <p:spPr>
          <a:xfrm xmlns:a="http://schemas.openxmlformats.org/drawingml/2006/main">
            <a:off x="7400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Include perspectives and address barriers.</a:t>
            </a:r>
          </a:p>
        </p:txBody>
      </p:sp>
      <p:sp>
        <p:nvSpPr>
          <p:cNvPr id="527" name="">
            <a:extLst xmlns:a="http://schemas.openxmlformats.org/drawingml/2006/main">
              <a:ext uri="{FF2B5EF4-FFF2-40B4-BE49-F238E27FC236}">
                <a16:creationId xmlns:a16="http://schemas.microsoft.com/office/drawing/2014/main" id="{7306A73C-EA2B-4773-8251-D0ED93454E60}"/>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Teaching summaries. Examples depend on the actions and evidence.</a:t>
            </a:r>
          </a:p>
        </p:txBody>
      </p:sp>
      <p:sp>
        <p:nvSpPr>
          <p:cNvPr id="528" name="">
            <a:extLst xmlns:a="http://schemas.openxmlformats.org/drawingml/2006/main">
              <a:ext uri="{FF2B5EF4-FFF2-40B4-BE49-F238E27FC236}">
                <a16:creationId xmlns:a16="http://schemas.microsoft.com/office/drawing/2014/main" id="{9D1C427C-759D-4E52-96ED-B985D010804D}"/>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04</a:t>
            </a:r>
          </a:p>
        </p:txBody>
      </p:sp>
    </p:spTree>
    <p:extLst>
      <p:ext uri="{BB962C8B-B14F-4D97-AF65-F5344CB8AC3E}">
        <p14:creationId xmlns:p14="http://schemas.microsoft.com/office/powerpoint/2010/main" val="1444980923"/>
      </p:ext>
    </p:extLst>
  </p:cSld>
</p:sld>
</file>

<file path=ppt/slides/slide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99085EB6-3C7D-4223-A575-A985FA38412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98715F8-D29B-4FC7-973A-5EAB42C7A43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NACE career readiness competencies</a:t>
            </a:r>
          </a:p>
        </p:txBody>
      </p:sp>
      <p:pic>
        <p:nvPicPr>
          <p:cNvPr id="515" name="">
            <a:extLst xmlns:a="http://schemas.openxmlformats.org/drawingml/2006/main">
              <a:ext uri="{FF2B5EF4-FFF2-40B4-BE49-F238E27FC236}">
                <a16:creationId xmlns:a16="http://schemas.microsoft.com/office/drawing/2014/main" id="{889D9124-4EB0-46B1-ADFC-0FFB1B23207B}"/>
              </a:ext>
            </a:extLst>
          </p:cNvPr>
          <p:cNvPicPr>
            <a:picLocks xmlns:a="http://schemas.openxmlformats.org/drawingml/2006/main" noChangeAspect="1"/>
          </p:cNvPicPr>
          <p:nvPr/>
        </p:nvPicPr>
        <p:blipFill>
          <a:blip xmlns:r="http://schemas.openxmlformats.org/officeDocument/2006/relationships" xmlns:a="http://schemas.openxmlformats.org/drawingml/2006/main" r:embed="R1d492f98fda84b2c"/>
          <a:stretch xmlns:a="http://schemas.openxmlformats.org/drawingml/2006/main"/>
        </p:blipFill>
        <p:spPr>
          <a:xfrm xmlns:a="http://schemas.openxmlformats.org/drawingml/2006/main">
            <a:off x="762000" y="2105299"/>
            <a:ext cx="685800" cy="685252"/>
          </a:xfrm>
          <a:prstGeom xmlns:a="http://schemas.openxmlformats.org/drawingml/2006/main" prst="rect">
            <a:avLst/>
          </a:prstGeom>
        </p:spPr>
      </p:pic>
      <p:sp>
        <p:nvSpPr>
          <p:cNvPr id="516" name="">
            <a:extLst xmlns:a="http://schemas.openxmlformats.org/drawingml/2006/main">
              <a:ext uri="{FF2B5EF4-FFF2-40B4-BE49-F238E27FC236}">
                <a16:creationId xmlns:a16="http://schemas.microsoft.com/office/drawing/2014/main" id="{21F1DCF0-08A0-4B8A-B879-2D8A42FC9FF3}"/>
              </a:ext>
            </a:extLst>
          </p:cNvPr>
          <p:cNvSpPr>
            <a:spLocks xmlns:a="http://schemas.openxmlformats.org/drawingml/2006/main" noGrp="1"/>
          </p:cNvSpPr>
          <p:nvPr/>
        </p:nvSpPr>
        <p:spPr>
          <a:xfrm xmlns:a="http://schemas.openxmlformats.org/drawingml/2006/main">
            <a:off x="1685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Leadership</a:t>
            </a:r>
          </a:p>
        </p:txBody>
      </p:sp>
      <p:sp>
        <p:nvSpPr>
          <p:cNvPr id="517" name="">
            <a:extLst xmlns:a="http://schemas.openxmlformats.org/drawingml/2006/main">
              <a:ext uri="{FF2B5EF4-FFF2-40B4-BE49-F238E27FC236}">
                <a16:creationId xmlns:a16="http://schemas.microsoft.com/office/drawing/2014/main" id="{5D7C547A-3295-40CF-B9FF-8F694BE44169}"/>
              </a:ext>
            </a:extLst>
          </p:cNvPr>
          <p:cNvSpPr>
            <a:spLocks xmlns:a="http://schemas.openxmlformats.org/drawingml/2006/main" noGrp="1"/>
          </p:cNvSpPr>
          <p:nvPr/>
        </p:nvSpPr>
        <p:spPr>
          <a:xfrm xmlns:a="http://schemas.openxmlformats.org/drawingml/2006/main">
            <a:off x="1685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Use strengths toward a shared purpose.</a:t>
            </a:r>
          </a:p>
        </p:txBody>
      </p:sp>
      <p:pic>
        <p:nvPicPr>
          <p:cNvPr id="518" name="">
            <a:extLst xmlns:a="http://schemas.openxmlformats.org/drawingml/2006/main">
              <a:ext uri="{FF2B5EF4-FFF2-40B4-BE49-F238E27FC236}">
                <a16:creationId xmlns:a16="http://schemas.microsoft.com/office/drawing/2014/main" id="{037C4C12-34FD-405C-A32C-5FCED29D18D0}"/>
              </a:ext>
            </a:extLst>
          </p:cNvPr>
          <p:cNvPicPr>
            <a:picLocks xmlns:a="http://schemas.openxmlformats.org/drawingml/2006/main" noChangeAspect="1"/>
          </p:cNvPicPr>
          <p:nvPr/>
        </p:nvPicPr>
        <p:blipFill>
          <a:blip xmlns:r="http://schemas.openxmlformats.org/officeDocument/2006/relationships" xmlns:a="http://schemas.openxmlformats.org/drawingml/2006/main" r:embed="Rda245001f9dd49b6"/>
          <a:stretch xmlns:a="http://schemas.openxmlformats.org/drawingml/2006/main"/>
        </p:blipFill>
        <p:spPr>
          <a:xfrm xmlns:a="http://schemas.openxmlformats.org/drawingml/2006/main">
            <a:off x="6477274" y="2105025"/>
            <a:ext cx="685252" cy="685800"/>
          </a:xfrm>
          <a:prstGeom xmlns:a="http://schemas.openxmlformats.org/drawingml/2006/main" prst="rect">
            <a:avLst/>
          </a:prstGeom>
        </p:spPr>
      </p:pic>
      <p:sp>
        <p:nvSpPr>
          <p:cNvPr id="519" name="">
            <a:extLst xmlns:a="http://schemas.openxmlformats.org/drawingml/2006/main">
              <a:ext uri="{FF2B5EF4-FFF2-40B4-BE49-F238E27FC236}">
                <a16:creationId xmlns:a16="http://schemas.microsoft.com/office/drawing/2014/main" id="{2C8ADE21-0267-445C-A747-C04DBC8AF974}"/>
              </a:ext>
            </a:extLst>
          </p:cNvPr>
          <p:cNvSpPr>
            <a:spLocks xmlns:a="http://schemas.openxmlformats.org/drawingml/2006/main" noGrp="1"/>
          </p:cNvSpPr>
          <p:nvPr/>
        </p:nvSpPr>
        <p:spPr>
          <a:xfrm xmlns:a="http://schemas.openxmlformats.org/drawingml/2006/main">
            <a:off x="7400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Professionalism</a:t>
            </a:r>
          </a:p>
        </p:txBody>
      </p:sp>
      <p:sp>
        <p:nvSpPr>
          <p:cNvPr id="520" name="">
            <a:extLst xmlns:a="http://schemas.openxmlformats.org/drawingml/2006/main">
              <a:ext uri="{FF2B5EF4-FFF2-40B4-BE49-F238E27FC236}">
                <a16:creationId xmlns:a16="http://schemas.microsoft.com/office/drawing/2014/main" id="{A53DE620-40E3-4856-A9A6-472A1F957FDC}"/>
              </a:ext>
            </a:extLst>
          </p:cNvPr>
          <p:cNvSpPr>
            <a:spLocks xmlns:a="http://schemas.openxmlformats.org/drawingml/2006/main" noGrp="1"/>
          </p:cNvSpPr>
          <p:nvPr/>
        </p:nvSpPr>
        <p:spPr>
          <a:xfrm xmlns:a="http://schemas.openxmlformats.org/drawingml/2006/main">
            <a:off x="7400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Prepare, act responsibly, and follow through.</a:t>
            </a:r>
          </a:p>
        </p:txBody>
      </p:sp>
      <p:pic>
        <p:nvPicPr>
          <p:cNvPr id="521" name="">
            <a:extLst xmlns:a="http://schemas.openxmlformats.org/drawingml/2006/main">
              <a:ext uri="{FF2B5EF4-FFF2-40B4-BE49-F238E27FC236}">
                <a16:creationId xmlns:a16="http://schemas.microsoft.com/office/drawing/2014/main" id="{89A0D7E1-8732-489E-B127-45F48A40BB0F}"/>
              </a:ext>
            </a:extLst>
          </p:cNvPr>
          <p:cNvPicPr>
            <a:picLocks xmlns:a="http://schemas.openxmlformats.org/drawingml/2006/main" noChangeAspect="1"/>
          </p:cNvPicPr>
          <p:nvPr/>
        </p:nvPicPr>
        <p:blipFill>
          <a:blip xmlns:r="http://schemas.openxmlformats.org/officeDocument/2006/relationships" xmlns:a="http://schemas.openxmlformats.org/drawingml/2006/main" r:embed="Rc4bec2383e774981"/>
          <a:stretch xmlns:a="http://schemas.openxmlformats.org/drawingml/2006/main"/>
        </p:blipFill>
        <p:spPr>
          <a:xfrm xmlns:a="http://schemas.openxmlformats.org/drawingml/2006/main">
            <a:off x="762000" y="4076700"/>
            <a:ext cx="685800" cy="685800"/>
          </a:xfrm>
          <a:prstGeom xmlns:a="http://schemas.openxmlformats.org/drawingml/2006/main" prst="rect">
            <a:avLst/>
          </a:prstGeom>
        </p:spPr>
      </p:pic>
      <p:sp>
        <p:nvSpPr>
          <p:cNvPr id="522" name="">
            <a:extLst xmlns:a="http://schemas.openxmlformats.org/drawingml/2006/main">
              <a:ext uri="{FF2B5EF4-FFF2-40B4-BE49-F238E27FC236}">
                <a16:creationId xmlns:a16="http://schemas.microsoft.com/office/drawing/2014/main" id="{252C46FE-FBD8-44EA-A5C6-CBCCF976416B}"/>
              </a:ext>
            </a:extLst>
          </p:cNvPr>
          <p:cNvSpPr>
            <a:spLocks xmlns:a="http://schemas.openxmlformats.org/drawingml/2006/main" noGrp="1"/>
          </p:cNvSpPr>
          <p:nvPr/>
        </p:nvSpPr>
        <p:spPr>
          <a:xfrm xmlns:a="http://schemas.openxmlformats.org/drawingml/2006/main">
            <a:off x="1685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Teamwork</a:t>
            </a:r>
          </a:p>
        </p:txBody>
      </p:sp>
      <p:sp>
        <p:nvSpPr>
          <p:cNvPr id="523" name="">
            <a:extLst xmlns:a="http://schemas.openxmlformats.org/drawingml/2006/main">
              <a:ext uri="{FF2B5EF4-FFF2-40B4-BE49-F238E27FC236}">
                <a16:creationId xmlns:a16="http://schemas.microsoft.com/office/drawing/2014/main" id="{A3CF0C10-7681-461B-85DF-06DE3EA8C31E}"/>
              </a:ext>
            </a:extLst>
          </p:cNvPr>
          <p:cNvSpPr>
            <a:spLocks xmlns:a="http://schemas.openxmlformats.org/drawingml/2006/main" noGrp="1"/>
          </p:cNvSpPr>
          <p:nvPr/>
        </p:nvSpPr>
        <p:spPr>
          <a:xfrm xmlns:a="http://schemas.openxmlformats.org/drawingml/2006/main">
            <a:off x="1685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Share responsibility and work through differences.</a:t>
            </a:r>
          </a:p>
        </p:txBody>
      </p:sp>
      <p:pic>
        <p:nvPicPr>
          <p:cNvPr id="524" name="">
            <a:extLst xmlns:a="http://schemas.openxmlformats.org/drawingml/2006/main">
              <a:ext uri="{FF2B5EF4-FFF2-40B4-BE49-F238E27FC236}">
                <a16:creationId xmlns:a16="http://schemas.microsoft.com/office/drawing/2014/main" id="{130E440B-6383-4F97-A14B-F110C4510130}"/>
              </a:ext>
            </a:extLst>
          </p:cNvPr>
          <p:cNvPicPr>
            <a:picLocks xmlns:a="http://schemas.openxmlformats.org/drawingml/2006/main" noChangeAspect="1"/>
          </p:cNvPicPr>
          <p:nvPr/>
        </p:nvPicPr>
        <p:blipFill>
          <a:blip xmlns:r="http://schemas.openxmlformats.org/officeDocument/2006/relationships" xmlns:a="http://schemas.openxmlformats.org/drawingml/2006/main" r:embed="Rdf65f063416b4113"/>
          <a:stretch xmlns:a="http://schemas.openxmlformats.org/drawingml/2006/main"/>
        </p:blipFill>
        <p:spPr>
          <a:xfrm xmlns:a="http://schemas.openxmlformats.org/drawingml/2006/main">
            <a:off x="6477000" y="4076700"/>
            <a:ext cx="685800" cy="685800"/>
          </a:xfrm>
          <a:prstGeom xmlns:a="http://schemas.openxmlformats.org/drawingml/2006/main" prst="rect">
            <a:avLst/>
          </a:prstGeom>
        </p:spPr>
      </p:pic>
      <p:sp>
        <p:nvSpPr>
          <p:cNvPr id="525" name="">
            <a:extLst xmlns:a="http://schemas.openxmlformats.org/drawingml/2006/main">
              <a:ext uri="{FF2B5EF4-FFF2-40B4-BE49-F238E27FC236}">
                <a16:creationId xmlns:a16="http://schemas.microsoft.com/office/drawing/2014/main" id="{47661A46-5C19-4BBF-B2D9-589A1E1D6306}"/>
              </a:ext>
            </a:extLst>
          </p:cNvPr>
          <p:cNvSpPr>
            <a:spLocks xmlns:a="http://schemas.openxmlformats.org/drawingml/2006/main" noGrp="1"/>
          </p:cNvSpPr>
          <p:nvPr/>
        </p:nvSpPr>
        <p:spPr>
          <a:xfrm xmlns:a="http://schemas.openxmlformats.org/drawingml/2006/main">
            <a:off x="7400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Technology</a:t>
            </a:r>
          </a:p>
        </p:txBody>
      </p:sp>
      <p:sp>
        <p:nvSpPr>
          <p:cNvPr id="526" name="">
            <a:extLst xmlns:a="http://schemas.openxmlformats.org/drawingml/2006/main">
              <a:ext uri="{FF2B5EF4-FFF2-40B4-BE49-F238E27FC236}">
                <a16:creationId xmlns:a16="http://schemas.microsoft.com/office/drawing/2014/main" id="{C48283AE-66A5-4B70-A42F-2D7AE052316B}"/>
              </a:ext>
            </a:extLst>
          </p:cNvPr>
          <p:cNvSpPr>
            <a:spLocks xmlns:a="http://schemas.openxmlformats.org/drawingml/2006/main" noGrp="1"/>
          </p:cNvSpPr>
          <p:nvPr/>
        </p:nvSpPr>
        <p:spPr>
          <a:xfrm xmlns:a="http://schemas.openxmlformats.org/drawingml/2006/main">
            <a:off x="7400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Choose, learn, and use tools responsibly.</a:t>
            </a:r>
          </a:p>
        </p:txBody>
      </p:sp>
      <p:sp>
        <p:nvSpPr>
          <p:cNvPr id="527" name="">
            <a:extLst xmlns:a="http://schemas.openxmlformats.org/drawingml/2006/main">
              <a:ext uri="{FF2B5EF4-FFF2-40B4-BE49-F238E27FC236}">
                <a16:creationId xmlns:a16="http://schemas.microsoft.com/office/drawing/2014/main" id="{B28E7215-758F-4CC2-9FC9-23341C6CD9ED}"/>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Teaching summaries. Examples depend on the actions and evidence.</a:t>
            </a:r>
          </a:p>
        </p:txBody>
      </p:sp>
      <p:sp>
        <p:nvSpPr>
          <p:cNvPr id="528" name="">
            <a:extLst xmlns:a="http://schemas.openxmlformats.org/drawingml/2006/main">
              <a:ext uri="{FF2B5EF4-FFF2-40B4-BE49-F238E27FC236}">
                <a16:creationId xmlns:a16="http://schemas.microsoft.com/office/drawing/2014/main" id="{9B1317F0-5287-46CD-A879-CA03C791333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05</a:t>
            </a:r>
          </a:p>
        </p:txBody>
      </p:sp>
    </p:spTree>
    <p:extLst>
      <p:ext uri="{BB962C8B-B14F-4D97-AF65-F5344CB8AC3E}">
        <p14:creationId xmlns:p14="http://schemas.microsoft.com/office/powerpoint/2010/main" val="1444980923"/>
      </p:ext>
    </p:extLst>
  </p:cSld>
</p:sld>
</file>

<file path=ppt/slides/slide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A0093465-10FB-4272-9F86-D01D2DE3E30D}"/>
              </a:ext>
            </a:extLst>
          </p:cNvPr>
          <p:cNvSpPr>
            <a:spLocks xmlns:a="http://schemas.openxmlformats.org/drawingml/2006/main" noGrp="1"/>
          </p:cNvSpPr>
          <p:nvPr/>
        </p:nvSpPr>
        <p:spPr>
          <a:xfrm xmlns:a="http://schemas.openxmlformats.org/drawingml/2006/main">
            <a:off x="6080760" y="1965960"/>
            <a:ext cx="5394960" cy="3931920"/>
          </a:xfrm>
          <a:prstGeom xmlns:a="http://schemas.openxmlformats.org/drawingml/2006/main" prst="rect">
            <a:avLst/>
          </a:prstGeom>
          <a:solidFill xmlns:a="http://schemas.openxmlformats.org/drawingml/2006/main">
            <a:srgbClr val="F3F4F4"/>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6B5BAC7D-3EE1-40E0-9BE5-C716665F93C2}"/>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4C3BB62D-7A5F-4E78-8170-9BB74ABF4E8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competency needs evidence</a:t>
            </a:r>
          </a:p>
        </p:txBody>
      </p:sp>
      <p:sp>
        <p:nvSpPr>
          <p:cNvPr id="18" name="Object 18">
            <a:extLst xmlns:a="http://schemas.openxmlformats.org/drawingml/2006/main">
              <a:ext uri="{FF2B5EF4-FFF2-40B4-BE49-F238E27FC236}">
                <a16:creationId xmlns:a16="http://schemas.microsoft.com/office/drawing/2014/main" id="{19D8B298-B8E6-4424-9F2F-35A56A5E3BAC}"/>
              </a:ext>
            </a:extLst>
          </p:cNvPr>
          <p:cNvSpPr>
            <a:spLocks xmlns:a="http://schemas.openxmlformats.org/drawingml/2006/main" noGrp="1"/>
          </p:cNvSpPr>
          <p:nvPr/>
        </p:nvSpPr>
        <p:spPr>
          <a:xfrm xmlns:a="http://schemas.openxmlformats.org/drawingml/2006/main">
            <a:off x="77724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LABEL</a:t>
            </a:r>
          </a:p>
        </p:txBody>
      </p:sp>
      <p:sp>
        <p:nvSpPr>
          <p:cNvPr id="19" name="Object 19">
            <a:extLst xmlns:a="http://schemas.openxmlformats.org/drawingml/2006/main">
              <a:ext uri="{FF2B5EF4-FFF2-40B4-BE49-F238E27FC236}">
                <a16:creationId xmlns:a16="http://schemas.microsoft.com/office/drawing/2014/main" id="{B2F846B1-29AC-4AA1-9498-200B7325D8CB}"/>
              </a:ext>
            </a:extLst>
          </p:cNvPr>
          <p:cNvSpPr>
            <a:spLocks xmlns:a="http://schemas.openxmlformats.org/drawingml/2006/main" noGrp="1"/>
          </p:cNvSpPr>
          <p:nvPr/>
        </p:nvSpPr>
        <p:spPr>
          <a:xfrm xmlns:a="http://schemas.openxmlformats.org/drawingml/2006/main">
            <a:off x="77724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“I am a strong communicator.”</a:t>
            </a:r>
          </a:p>
        </p:txBody>
      </p:sp>
      <p:sp>
        <p:nvSpPr>
          <p:cNvPr id="20" name="Object 20">
            <a:extLst xmlns:a="http://schemas.openxmlformats.org/drawingml/2006/main">
              <a:ext uri="{FF2B5EF4-FFF2-40B4-BE49-F238E27FC236}">
                <a16:creationId xmlns:a16="http://schemas.microsoft.com/office/drawing/2014/main" id="{5D516A08-C325-48A1-8148-984525A31156}"/>
              </a:ext>
            </a:extLst>
          </p:cNvPr>
          <p:cNvSpPr>
            <a:spLocks xmlns:a="http://schemas.openxmlformats.org/drawingml/2006/main" noGrp="1"/>
          </p:cNvSpPr>
          <p:nvPr/>
        </p:nvSpPr>
        <p:spPr>
          <a:xfrm xmlns:a="http://schemas.openxmlformats.org/drawingml/2006/main">
            <a:off x="77724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did the person actually do?</a:t>
            </a:r>
          </a:p>
        </p:txBody>
      </p:sp>
      <p:sp>
        <p:nvSpPr>
          <p:cNvPr id="21" name="Object 21">
            <a:extLst xmlns:a="http://schemas.openxmlformats.org/drawingml/2006/main">
              <a:ext uri="{FF2B5EF4-FFF2-40B4-BE49-F238E27FC236}">
                <a16:creationId xmlns:a16="http://schemas.microsoft.com/office/drawing/2014/main" id="{459CBD78-9492-486C-8699-45ABCA34175D}"/>
              </a:ext>
            </a:extLst>
          </p:cNvPr>
          <p:cNvSpPr>
            <a:spLocks xmlns:a="http://schemas.openxmlformats.org/drawingml/2006/main" noGrp="1"/>
          </p:cNvSpPr>
          <p:nvPr/>
        </p:nvSpPr>
        <p:spPr>
          <a:xfrm xmlns:a="http://schemas.openxmlformats.org/drawingml/2006/main">
            <a:off x="640080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AN ACTION</a:t>
            </a:r>
          </a:p>
        </p:txBody>
      </p:sp>
      <p:sp>
        <p:nvSpPr>
          <p:cNvPr id="22" name="Object 22">
            <a:extLst xmlns:a="http://schemas.openxmlformats.org/drawingml/2006/main">
              <a:ext uri="{FF2B5EF4-FFF2-40B4-BE49-F238E27FC236}">
                <a16:creationId xmlns:a16="http://schemas.microsoft.com/office/drawing/2014/main" id="{8639341B-FFBF-4B69-A1F3-B02C4D7D27D2}"/>
              </a:ext>
            </a:extLst>
          </p:cNvPr>
          <p:cNvSpPr>
            <a:spLocks xmlns:a="http://schemas.openxmlformats.org/drawingml/2006/main" noGrp="1"/>
          </p:cNvSpPr>
          <p:nvPr/>
        </p:nvSpPr>
        <p:spPr>
          <a:xfrm xmlns:a="http://schemas.openxmlformats.org/drawingml/2006/main">
            <a:off x="640080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“I checked that others understood.”</a:t>
            </a:r>
          </a:p>
        </p:txBody>
      </p:sp>
      <p:sp>
        <p:nvSpPr>
          <p:cNvPr id="23" name="Object 23">
            <a:extLst xmlns:a="http://schemas.openxmlformats.org/drawingml/2006/main">
              <a:ext uri="{FF2B5EF4-FFF2-40B4-BE49-F238E27FC236}">
                <a16:creationId xmlns:a16="http://schemas.microsoft.com/office/drawing/2014/main" id="{788DE067-18C7-49F3-A7E6-E368419DBD7A}"/>
              </a:ext>
            </a:extLst>
          </p:cNvPr>
          <p:cNvSpPr>
            <a:spLocks xmlns:a="http://schemas.openxmlformats.org/drawingml/2006/main" noGrp="1"/>
          </p:cNvSpPr>
          <p:nvPr/>
        </p:nvSpPr>
        <p:spPr>
          <a:xfrm xmlns:a="http://schemas.openxmlformats.org/drawingml/2006/main">
            <a:off x="640080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specific behavior gives the claim support.</a:t>
            </a:r>
          </a:p>
        </p:txBody>
      </p:sp>
      <p:sp>
        <p:nvSpPr>
          <p:cNvPr id="513" name="">
            <a:extLst xmlns:a="http://schemas.openxmlformats.org/drawingml/2006/main">
              <a:ext uri="{FF2B5EF4-FFF2-40B4-BE49-F238E27FC236}">
                <a16:creationId xmlns:a16="http://schemas.microsoft.com/office/drawing/2014/main" id="{95A37658-3BDD-455C-ACC3-67FACA834F5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06</a:t>
            </a:r>
          </a:p>
        </p:txBody>
      </p:sp>
    </p:spTree>
    <p:extLst>
      <p:ext uri="{BB962C8B-B14F-4D97-AF65-F5344CB8AC3E}">
        <p14:creationId xmlns:p14="http://schemas.microsoft.com/office/powerpoint/2010/main" val="2001960238"/>
      </p:ext>
    </p:extLst>
  </p:cSld>
</p:sld>
</file>

<file path=ppt/slides/slide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B05E1FC9-35AF-4205-9B5E-A2E7834507F3}"/>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3A2518A1-ED5D-40E4-A1F5-1E2E62BBFC8D}"/>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fictional case</a:t>
            </a:r>
          </a:p>
        </p:txBody>
      </p:sp>
      <p:sp>
        <p:nvSpPr>
          <p:cNvPr id="20" name="Object 20">
            <a:extLst xmlns:a="http://schemas.openxmlformats.org/drawingml/2006/main">
              <a:ext uri="{FF2B5EF4-FFF2-40B4-BE49-F238E27FC236}">
                <a16:creationId xmlns:a16="http://schemas.microsoft.com/office/drawing/2014/main" id="{946736B4-4615-4E6D-8F7E-825B7D4B68B0}"/>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PROBLEM</a:t>
            </a:r>
          </a:p>
        </p:txBody>
      </p:sp>
      <p:sp>
        <p:nvSpPr>
          <p:cNvPr id="21" name="Object 21">
            <a:extLst xmlns:a="http://schemas.openxmlformats.org/drawingml/2006/main">
              <a:ext uri="{FF2B5EF4-FFF2-40B4-BE49-F238E27FC236}">
                <a16:creationId xmlns:a16="http://schemas.microsoft.com/office/drawing/2014/main" id="{7CFD5B84-ACD9-4A08-8EAE-87E944E8FAF3}"/>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Visitors receive inconsistent application instructions.</a:t>
            </a:r>
          </a:p>
        </p:txBody>
      </p:sp>
      <p:sp>
        <p:nvSpPr>
          <p:cNvPr id="22" name="Object 22">
            <a:extLst xmlns:a="http://schemas.openxmlformats.org/drawingml/2006/main">
              <a:ext uri="{FF2B5EF4-FFF2-40B4-BE49-F238E27FC236}">
                <a16:creationId xmlns:a16="http://schemas.microsoft.com/office/drawing/2014/main" id="{4BFF4555-EE8C-4AB6-8F43-473A1995C506}"/>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ALEX’S ACTIONS</a:t>
            </a:r>
          </a:p>
        </p:txBody>
      </p:sp>
      <p:sp>
        <p:nvSpPr>
          <p:cNvPr id="23" name="Object 23">
            <a:extLst xmlns:a="http://schemas.openxmlformats.org/drawingml/2006/main">
              <a:ext uri="{FF2B5EF4-FFF2-40B4-BE49-F238E27FC236}">
                <a16:creationId xmlns:a16="http://schemas.microsoft.com/office/drawing/2014/main" id="{934C1320-6717-452C-9B1E-8CACE823860D}"/>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Alex verifies instructions, drafts a guide, and asks coworkers to test it.</a:t>
            </a:r>
          </a:p>
        </p:txBody>
      </p:sp>
      <p:sp>
        <p:nvSpPr>
          <p:cNvPr id="24" name="Object 24">
            <a:extLst xmlns:a="http://schemas.openxmlformats.org/drawingml/2006/main">
              <a:ext uri="{FF2B5EF4-FFF2-40B4-BE49-F238E27FC236}">
                <a16:creationId xmlns:a16="http://schemas.microsoft.com/office/drawing/2014/main" id="{F86B0185-354C-4E06-8812-7AC40D65F8A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OUTCOME</a:t>
            </a:r>
          </a:p>
        </p:txBody>
      </p:sp>
      <p:sp>
        <p:nvSpPr>
          <p:cNvPr id="25" name="Object 25">
            <a:extLst xmlns:a="http://schemas.openxmlformats.org/drawingml/2006/main">
              <a:ext uri="{FF2B5EF4-FFF2-40B4-BE49-F238E27FC236}">
                <a16:creationId xmlns:a16="http://schemas.microsoft.com/office/drawing/2014/main" id="{9C504B16-B61B-465B-8B11-E3B791EED538}"/>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supervisor approves the guide and requests updates.</a:t>
            </a:r>
          </a:p>
        </p:txBody>
      </p:sp>
      <p:pic>
        <p:nvPicPr>
          <p:cNvPr id="513" name="">
            <a:extLst xmlns:a="http://schemas.openxmlformats.org/drawingml/2006/main">
              <a:ext uri="{FF2B5EF4-FFF2-40B4-BE49-F238E27FC236}">
                <a16:creationId xmlns:a16="http://schemas.microsoft.com/office/drawing/2014/main" id="{F0A657CF-4D55-4FDE-BCA2-195ED450B360}"/>
              </a:ext>
            </a:extLst>
          </p:cNvPr>
          <p:cNvPicPr>
            <a:picLocks xmlns:a="http://schemas.openxmlformats.org/drawingml/2006/main" noChangeAspect="1"/>
          </p:cNvPicPr>
          <p:nvPr/>
        </p:nvPicPr>
        <p:blipFill>
          <a:blip xmlns:r="http://schemas.openxmlformats.org/officeDocument/2006/relationships" xmlns:a="http://schemas.openxmlformats.org/drawingml/2006/main" r:embed="R70d8e79ccbba4252"/>
          <a:srcRect xmlns:a="http://schemas.openxmlformats.org/drawingml/2006/main" l="28250" t="0" r="28250" b="0"/>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19723203-0641-4892-894F-1D14B27A4DCD}"/>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07</a:t>
            </a:r>
          </a:p>
        </p:txBody>
      </p:sp>
    </p:spTree>
    <p:extLst>
      <p:ext uri="{BB962C8B-B14F-4D97-AF65-F5344CB8AC3E}">
        <p14:creationId xmlns:p14="http://schemas.microsoft.com/office/powerpoint/2010/main" val="1378745267"/>
      </p:ext>
    </p:extLst>
  </p:cSld>
</p:sld>
</file>

<file path=ppt/slides/slide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685D4B25-258D-4483-86E9-33EA527134DC}"/>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E88956B3-37F3-4D07-AEB4-7C9FC9A97E2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7871D3CF-FBD4-404B-8305-491E33513A85}"/>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Connections supported by the case</a:t>
            </a:r>
          </a:p>
        </p:txBody>
      </p:sp>
      <p:sp>
        <p:nvSpPr>
          <p:cNvPr id="18" name="Object 18">
            <a:extLst xmlns:a="http://schemas.openxmlformats.org/drawingml/2006/main">
              <a:ext uri="{FF2B5EF4-FFF2-40B4-BE49-F238E27FC236}">
                <a16:creationId xmlns:a16="http://schemas.microsoft.com/office/drawing/2014/main" id="{C58570AF-E36A-4DA9-A8F1-9F892CF3CE67}"/>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COMMUNICATION</a:t>
            </a:r>
          </a:p>
        </p:txBody>
      </p:sp>
      <p:sp>
        <p:nvSpPr>
          <p:cNvPr id="19" name="Object 19">
            <a:extLst xmlns:a="http://schemas.openxmlformats.org/drawingml/2006/main">
              <a:ext uri="{FF2B5EF4-FFF2-40B4-BE49-F238E27FC236}">
                <a16:creationId xmlns:a16="http://schemas.microsoft.com/office/drawing/2014/main" id="{AD64A2C4-7406-429E-B654-7BF941E03040}"/>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Making instructions clear and checking understanding.</a:t>
            </a:r>
          </a:p>
        </p:txBody>
      </p:sp>
      <p:sp>
        <p:nvSpPr>
          <p:cNvPr id="20" name="Object 20">
            <a:extLst xmlns:a="http://schemas.openxmlformats.org/drawingml/2006/main">
              <a:ext uri="{FF2B5EF4-FFF2-40B4-BE49-F238E27FC236}">
                <a16:creationId xmlns:a16="http://schemas.microsoft.com/office/drawing/2014/main" id="{93389E27-42CD-4676-B0CF-EBC8F9BF67BA}"/>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PROFESSIONALISM</a:t>
            </a:r>
          </a:p>
        </p:txBody>
      </p:sp>
      <p:sp>
        <p:nvSpPr>
          <p:cNvPr id="21" name="Object 21">
            <a:extLst xmlns:a="http://schemas.openxmlformats.org/drawingml/2006/main">
              <a:ext uri="{FF2B5EF4-FFF2-40B4-BE49-F238E27FC236}">
                <a16:creationId xmlns:a16="http://schemas.microsoft.com/office/drawing/2014/main" id="{27573A69-FC28-4D61-8C0F-F5FAFF76A224}"/>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Verifying current information and following through responsibly.</a:t>
            </a:r>
          </a:p>
        </p:txBody>
      </p:sp>
      <p:sp>
        <p:nvSpPr>
          <p:cNvPr id="22" name="Object 22">
            <a:extLst xmlns:a="http://schemas.openxmlformats.org/drawingml/2006/main">
              <a:ext uri="{FF2B5EF4-FFF2-40B4-BE49-F238E27FC236}">
                <a16:creationId xmlns:a16="http://schemas.microsoft.com/office/drawing/2014/main" id="{D569FDEE-6032-4511-9C6F-11343ED65CF3}"/>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TEAMWORK</a:t>
            </a:r>
          </a:p>
        </p:txBody>
      </p:sp>
      <p:sp>
        <p:nvSpPr>
          <p:cNvPr id="23" name="Object 23">
            <a:extLst xmlns:a="http://schemas.openxmlformats.org/drawingml/2006/main">
              <a:ext uri="{FF2B5EF4-FFF2-40B4-BE49-F238E27FC236}">
                <a16:creationId xmlns:a16="http://schemas.microsoft.com/office/drawing/2014/main" id="{189BF0D4-87E1-456A-AF48-C8F3DC7CA2BE}"/>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Involving coworkers in review.</a:t>
            </a:r>
          </a:p>
        </p:txBody>
      </p:sp>
      <p:sp>
        <p:nvSpPr>
          <p:cNvPr id="712" name="Object 17">
            <a:extLst xmlns:a="http://schemas.openxmlformats.org/drawingml/2006/main">
              <a:ext uri="{FF2B5EF4-FFF2-40B4-BE49-F238E27FC236}">
                <a16:creationId xmlns:a16="http://schemas.microsoft.com/office/drawing/2014/main" id="{FB9D3CA4-2C0D-4BE4-BC76-441283B01DF6}"/>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82C3DA18-8205-496C-9736-BDBB5F327D29}"/>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13602321-BAD3-4D76-A036-8CBCE607D6BF}"/>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FDFC10DA-7866-4120-A45B-B538EAE15AD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08</a:t>
            </a:r>
          </a:p>
        </p:txBody>
      </p:sp>
    </p:spTree>
    <p:extLst>
      <p:ext uri="{BB962C8B-B14F-4D97-AF65-F5344CB8AC3E}">
        <p14:creationId xmlns:p14="http://schemas.microsoft.com/office/powerpoint/2010/main" val="1637669485"/>
      </p:ext>
    </p:extLst>
  </p:cSld>
</p:sld>
</file>

<file path=ppt/slides/slide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685D4B25-258D-4483-86E9-33EA527134DC}"/>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E88956B3-37F3-4D07-AEB4-7C9FC9A97E2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7871D3CF-FBD4-404B-8305-491E33513A85}"/>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experience reflection</a:t>
            </a:r>
          </a:p>
        </p:txBody>
      </p:sp>
      <p:sp>
        <p:nvSpPr>
          <p:cNvPr id="18" name="Object 18">
            <a:extLst xmlns:a="http://schemas.openxmlformats.org/drawingml/2006/main">
              <a:ext uri="{FF2B5EF4-FFF2-40B4-BE49-F238E27FC236}">
                <a16:creationId xmlns:a16="http://schemas.microsoft.com/office/drawing/2014/main" id="{C58570AF-E36A-4DA9-A8F1-9F892CF3CE67}"/>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CONTEXT AND ACTION</a:t>
            </a:r>
          </a:p>
        </p:txBody>
      </p:sp>
      <p:sp>
        <p:nvSpPr>
          <p:cNvPr id="19" name="Object 19">
            <a:extLst xmlns:a="http://schemas.openxmlformats.org/drawingml/2006/main">
              <a:ext uri="{FF2B5EF4-FFF2-40B4-BE49-F238E27FC236}">
                <a16:creationId xmlns:a16="http://schemas.microsoft.com/office/drawing/2014/main" id="{AD64A2C4-7406-429E-B654-7BF941E03040}"/>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happened? What were you responsible for? What did you do?</a:t>
            </a:r>
          </a:p>
        </p:txBody>
      </p:sp>
      <p:sp>
        <p:nvSpPr>
          <p:cNvPr id="20" name="Object 20">
            <a:extLst xmlns:a="http://schemas.openxmlformats.org/drawingml/2006/main">
              <a:ext uri="{FF2B5EF4-FFF2-40B4-BE49-F238E27FC236}">
                <a16:creationId xmlns:a16="http://schemas.microsoft.com/office/drawing/2014/main" id="{93389E27-42CD-4676-B0CF-EBC8F9BF67BA}"/>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CONNECTION AND EVIDENCE</a:t>
            </a:r>
          </a:p>
        </p:txBody>
      </p:sp>
      <p:sp>
        <p:nvSpPr>
          <p:cNvPr id="21" name="Object 21">
            <a:extLst xmlns:a="http://schemas.openxmlformats.org/drawingml/2006/main">
              <a:ext uri="{FF2B5EF4-FFF2-40B4-BE49-F238E27FC236}">
                <a16:creationId xmlns:a16="http://schemas.microsoft.com/office/drawing/2014/main" id="{27573A69-FC28-4D61-8C0F-F5FAFF76A224}"/>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Which NACE behaviors fit? What detail supports your connection?</a:t>
            </a:r>
          </a:p>
        </p:txBody>
      </p:sp>
      <p:sp>
        <p:nvSpPr>
          <p:cNvPr id="22" name="Object 22">
            <a:extLst xmlns:a="http://schemas.openxmlformats.org/drawingml/2006/main">
              <a:ext uri="{FF2B5EF4-FFF2-40B4-BE49-F238E27FC236}">
                <a16:creationId xmlns:a16="http://schemas.microsoft.com/office/drawing/2014/main" id="{D569FDEE-6032-4511-9C6F-11343ED65CF3}"/>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LEARNING AND GROWTH</a:t>
            </a:r>
          </a:p>
        </p:txBody>
      </p:sp>
      <p:sp>
        <p:nvSpPr>
          <p:cNvPr id="23" name="Object 23">
            <a:extLst xmlns:a="http://schemas.openxmlformats.org/drawingml/2006/main">
              <a:ext uri="{FF2B5EF4-FFF2-40B4-BE49-F238E27FC236}">
                <a16:creationId xmlns:a16="http://schemas.microsoft.com/office/drawing/2014/main" id="{189BF0D4-87E1-456A-AF48-C8F3DC7CA2BE}"/>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changed in your understanding? What will you practice next?</a:t>
            </a:r>
          </a:p>
        </p:txBody>
      </p:sp>
      <p:sp>
        <p:nvSpPr>
          <p:cNvPr id="712" name="Object 17">
            <a:extLst xmlns:a="http://schemas.openxmlformats.org/drawingml/2006/main">
              <a:ext uri="{FF2B5EF4-FFF2-40B4-BE49-F238E27FC236}">
                <a16:creationId xmlns:a16="http://schemas.microsoft.com/office/drawing/2014/main" id="{FB9D3CA4-2C0D-4BE4-BC76-441283B01DF6}"/>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82C3DA18-8205-496C-9736-BDBB5F327D29}"/>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13602321-BAD3-4D76-A036-8CBCE607D6BF}"/>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78D3AF9B-0146-41E5-AB57-AC933F06C314}"/>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Use the Student reflection worksheet. One specific moment is enough.</a:t>
            </a:r>
          </a:p>
        </p:txBody>
      </p:sp>
      <p:sp>
        <p:nvSpPr>
          <p:cNvPr id="716" name="">
            <a:extLst xmlns:a="http://schemas.openxmlformats.org/drawingml/2006/main">
              <a:ext uri="{FF2B5EF4-FFF2-40B4-BE49-F238E27FC236}">
                <a16:creationId xmlns:a16="http://schemas.microsoft.com/office/drawing/2014/main" id="{C14029E6-DD06-4D21-99F5-E51DA1418B5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09</a:t>
            </a:r>
          </a:p>
        </p:txBody>
      </p:sp>
    </p:spTree>
    <p:extLst>
      <p:ext uri="{BB962C8B-B14F-4D97-AF65-F5344CB8AC3E}">
        <p14:creationId xmlns:p14="http://schemas.microsoft.com/office/powerpoint/2010/main" val="1637669485"/>
      </p:ext>
    </p:extLst>
  </p:cSld>
</p:sld>
</file>

<file path=ppt/slides/slide1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63D7E1A1-77AD-4D46-B816-10C997F3EE53}"/>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270685BB-90E3-4F87-A747-0CCBA3EC3015}"/>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67518E10-CFA0-431B-AFC4-D816F00A1CA5}"/>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87F20576-F2E8-42D4-992D-9AD4AC48476E}"/>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D0718AFB-C9F5-47F9-86AA-62DA3B91B287}"/>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Situation</a:t>
            </a:r>
          </a:p>
        </p:txBody>
      </p:sp>
      <p:sp>
        <p:nvSpPr>
          <p:cNvPr id="22" name="Object 22">
            <a:extLst xmlns:a="http://schemas.openxmlformats.org/drawingml/2006/main">
              <a:ext uri="{FF2B5EF4-FFF2-40B4-BE49-F238E27FC236}">
                <a16:creationId xmlns:a16="http://schemas.microsoft.com/office/drawing/2014/main" id="{AAB94907-7C7D-40B1-AA3A-FC7F6E3C10C5}"/>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setting and challenge</a:t>
            </a:r>
          </a:p>
        </p:txBody>
      </p:sp>
      <p:sp>
        <p:nvSpPr>
          <p:cNvPr id="23" name="Object 23">
            <a:extLst xmlns:a="http://schemas.openxmlformats.org/drawingml/2006/main">
              <a:ext uri="{FF2B5EF4-FFF2-40B4-BE49-F238E27FC236}">
                <a16:creationId xmlns:a16="http://schemas.microsoft.com/office/drawing/2014/main" id="{4DD17D81-A313-4530-8C10-132EB57DD370}"/>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Task</a:t>
            </a:r>
          </a:p>
        </p:txBody>
      </p:sp>
      <p:sp>
        <p:nvSpPr>
          <p:cNvPr id="24" name="Object 24">
            <a:extLst xmlns:a="http://schemas.openxmlformats.org/drawingml/2006/main">
              <a:ext uri="{FF2B5EF4-FFF2-40B4-BE49-F238E27FC236}">
                <a16:creationId xmlns:a16="http://schemas.microsoft.com/office/drawing/2014/main" id="{02309548-8CF8-4D89-AC1F-75852005F0E2}"/>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responsibility or goal</a:t>
            </a:r>
          </a:p>
        </p:txBody>
      </p:sp>
      <p:sp>
        <p:nvSpPr>
          <p:cNvPr id="25" name="Object 25">
            <a:extLst xmlns:a="http://schemas.openxmlformats.org/drawingml/2006/main">
              <a:ext uri="{FF2B5EF4-FFF2-40B4-BE49-F238E27FC236}">
                <a16:creationId xmlns:a16="http://schemas.microsoft.com/office/drawing/2014/main" id="{D203D312-65FB-4173-A36C-B94CD3783303}"/>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Action</a:t>
            </a:r>
          </a:p>
        </p:txBody>
      </p:sp>
      <p:sp>
        <p:nvSpPr>
          <p:cNvPr id="26" name="Object 26">
            <a:extLst xmlns:a="http://schemas.openxmlformats.org/drawingml/2006/main">
              <a:ext uri="{FF2B5EF4-FFF2-40B4-BE49-F238E27FC236}">
                <a16:creationId xmlns:a16="http://schemas.microsoft.com/office/drawing/2014/main" id="{1E12DE90-07A9-4764-9D4F-139C467D888F}"/>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personal steps and reasoning</a:t>
            </a:r>
          </a:p>
        </p:txBody>
      </p:sp>
      <p:sp>
        <p:nvSpPr>
          <p:cNvPr id="27" name="Object 27">
            <a:extLst xmlns:a="http://schemas.openxmlformats.org/drawingml/2006/main">
              <a:ext uri="{FF2B5EF4-FFF2-40B4-BE49-F238E27FC236}">
                <a16:creationId xmlns:a16="http://schemas.microsoft.com/office/drawing/2014/main" id="{5B8F1769-FB18-488E-9465-B3EC5CA9FB29}"/>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Result</a:t>
            </a:r>
          </a:p>
        </p:txBody>
      </p:sp>
      <p:sp>
        <p:nvSpPr>
          <p:cNvPr id="28" name="Object 28">
            <a:extLst xmlns:a="http://schemas.openxmlformats.org/drawingml/2006/main">
              <a:ext uri="{FF2B5EF4-FFF2-40B4-BE49-F238E27FC236}">
                <a16:creationId xmlns:a16="http://schemas.microsoft.com/office/drawing/2014/main" id="{3D12A05A-B850-4479-A096-3FA59856D151}"/>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honest outcome and what you learned</a:t>
            </a:r>
          </a:p>
        </p:txBody>
      </p:sp>
      <p:sp>
        <p:nvSpPr>
          <p:cNvPr id="20" name="Object 20">
            <a:extLst xmlns:a="http://schemas.openxmlformats.org/drawingml/2006/main">
              <a:ext uri="{FF2B5EF4-FFF2-40B4-BE49-F238E27FC236}">
                <a16:creationId xmlns:a16="http://schemas.microsoft.com/office/drawing/2014/main" id="{5F0C40CA-2113-46F1-AEB2-FD71AA5AD37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STAR gives your example a structure</a:t>
            </a:r>
          </a:p>
        </p:txBody>
      </p:sp>
      <p:sp>
        <p:nvSpPr>
          <p:cNvPr id="516" name="">
            <a:extLst xmlns:a="http://schemas.openxmlformats.org/drawingml/2006/main">
              <a:ext uri="{FF2B5EF4-FFF2-40B4-BE49-F238E27FC236}">
                <a16:creationId xmlns:a16="http://schemas.microsoft.com/office/drawing/2014/main" id="{A4C1E6FA-FEC5-482C-A28F-6BDBF09E1751}"/>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Then explain why the example matters to this listener.</a:t>
            </a:r>
          </a:p>
        </p:txBody>
      </p:sp>
      <p:sp>
        <p:nvSpPr>
          <p:cNvPr id="517" name="">
            <a:extLst xmlns:a="http://schemas.openxmlformats.org/drawingml/2006/main">
              <a:ext uri="{FF2B5EF4-FFF2-40B4-BE49-F238E27FC236}">
                <a16:creationId xmlns:a16="http://schemas.microsoft.com/office/drawing/2014/main" id="{7D81736B-CA57-438D-A266-7DD371DCEBB8}"/>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10</a:t>
            </a:r>
          </a:p>
        </p:txBody>
      </p:sp>
    </p:spTree>
    <p:extLst>
      <p:ext uri="{BB962C8B-B14F-4D97-AF65-F5344CB8AC3E}">
        <p14:creationId xmlns:p14="http://schemas.microsoft.com/office/powerpoint/2010/main" val="1492188973"/>
      </p:ext>
    </p:extLst>
  </p:cSld>
</p:sld>
</file>

<file path=ppt/slides/slide1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63D7E1A1-77AD-4D46-B816-10C997F3EE53}"/>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270685BB-90E3-4F87-A747-0CCBA3EC3015}"/>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67518E10-CFA0-431B-AFC4-D816F00A1CA5}"/>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87F20576-F2E8-42D4-992D-9AD4AC48476E}"/>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D0718AFB-C9F5-47F9-86AA-62DA3B91B287}"/>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Situation</a:t>
            </a:r>
          </a:p>
        </p:txBody>
      </p:sp>
      <p:sp>
        <p:nvSpPr>
          <p:cNvPr id="22" name="Object 22">
            <a:extLst xmlns:a="http://schemas.openxmlformats.org/drawingml/2006/main">
              <a:ext uri="{FF2B5EF4-FFF2-40B4-BE49-F238E27FC236}">
                <a16:creationId xmlns:a16="http://schemas.microsoft.com/office/drawing/2014/main" id="{AAB94907-7C7D-40B1-AA3A-FC7F6E3C10C5}"/>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Visitors receive inconsistent application instructions.</a:t>
            </a:r>
          </a:p>
        </p:txBody>
      </p:sp>
      <p:sp>
        <p:nvSpPr>
          <p:cNvPr id="23" name="Object 23">
            <a:extLst xmlns:a="http://schemas.openxmlformats.org/drawingml/2006/main">
              <a:ext uri="{FF2B5EF4-FFF2-40B4-BE49-F238E27FC236}">
                <a16:creationId xmlns:a16="http://schemas.microsoft.com/office/drawing/2014/main" id="{4DD17D81-A313-4530-8C10-132EB57DD370}"/>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Task</a:t>
            </a:r>
          </a:p>
        </p:txBody>
      </p:sp>
      <p:sp>
        <p:nvSpPr>
          <p:cNvPr id="24" name="Object 24">
            <a:extLst xmlns:a="http://schemas.openxmlformats.org/drawingml/2006/main">
              <a:ext uri="{FF2B5EF4-FFF2-40B4-BE49-F238E27FC236}">
                <a16:creationId xmlns:a16="http://schemas.microsoft.com/office/drawing/2014/main" id="{02309548-8CF8-4D89-AC1F-75852005F0E2}"/>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My responsibility was to provide accurate service information.</a:t>
            </a:r>
          </a:p>
        </p:txBody>
      </p:sp>
      <p:sp>
        <p:nvSpPr>
          <p:cNvPr id="25" name="Object 25">
            <a:extLst xmlns:a="http://schemas.openxmlformats.org/drawingml/2006/main">
              <a:ext uri="{FF2B5EF4-FFF2-40B4-BE49-F238E27FC236}">
                <a16:creationId xmlns:a16="http://schemas.microsoft.com/office/drawing/2014/main" id="{D203D312-65FB-4173-A36C-B94CD3783303}"/>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Action</a:t>
            </a:r>
          </a:p>
        </p:txBody>
      </p:sp>
      <p:sp>
        <p:nvSpPr>
          <p:cNvPr id="26" name="Object 26">
            <a:extLst xmlns:a="http://schemas.openxmlformats.org/drawingml/2006/main">
              <a:ext uri="{FF2B5EF4-FFF2-40B4-BE49-F238E27FC236}">
                <a16:creationId xmlns:a16="http://schemas.microsoft.com/office/drawing/2014/main" id="{1E12DE90-07A9-4764-9D4F-139C467D888F}"/>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Verified instructions, drafted a guide, and asked coworkers to test its clarity.</a:t>
            </a:r>
          </a:p>
        </p:txBody>
      </p:sp>
      <p:sp>
        <p:nvSpPr>
          <p:cNvPr id="27" name="Object 27">
            <a:extLst xmlns:a="http://schemas.openxmlformats.org/drawingml/2006/main">
              <a:ext uri="{FF2B5EF4-FFF2-40B4-BE49-F238E27FC236}">
                <a16:creationId xmlns:a16="http://schemas.microsoft.com/office/drawing/2014/main" id="{5B8F1769-FB18-488E-9465-B3EC5CA9FB29}"/>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Result</a:t>
            </a:r>
          </a:p>
        </p:txBody>
      </p:sp>
      <p:sp>
        <p:nvSpPr>
          <p:cNvPr id="28" name="Object 28">
            <a:extLst xmlns:a="http://schemas.openxmlformats.org/drawingml/2006/main">
              <a:ext uri="{FF2B5EF4-FFF2-40B4-BE49-F238E27FC236}">
                <a16:creationId xmlns:a16="http://schemas.microsoft.com/office/drawing/2014/main" id="{3D12A05A-B850-4479-A096-3FA59856D151}"/>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supervisor approved the guide for team use and requested ongoing updates.</a:t>
            </a:r>
          </a:p>
        </p:txBody>
      </p:sp>
      <p:sp>
        <p:nvSpPr>
          <p:cNvPr id="20" name="Object 20">
            <a:extLst xmlns:a="http://schemas.openxmlformats.org/drawingml/2006/main">
              <a:ext uri="{FF2B5EF4-FFF2-40B4-BE49-F238E27FC236}">
                <a16:creationId xmlns:a16="http://schemas.microsoft.com/office/drawing/2014/main" id="{5F0C40CA-2113-46F1-AEB2-FD71AA5AD37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A STAR outline from the case</a:t>
            </a:r>
          </a:p>
        </p:txBody>
      </p:sp>
      <p:sp>
        <p:nvSpPr>
          <p:cNvPr id="516" name="">
            <a:extLst xmlns:a="http://schemas.openxmlformats.org/drawingml/2006/main">
              <a:ext uri="{FF2B5EF4-FFF2-40B4-BE49-F238E27FC236}">
                <a16:creationId xmlns:a16="http://schemas.microsoft.com/office/drawing/2014/main" id="{240F54FF-5327-446A-ADCE-8B81856DF34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11</a:t>
            </a:r>
          </a:p>
        </p:txBody>
      </p:sp>
    </p:spTree>
    <p:extLst>
      <p:ext uri="{BB962C8B-B14F-4D97-AF65-F5344CB8AC3E}">
        <p14:creationId xmlns:p14="http://schemas.microsoft.com/office/powerpoint/2010/main" val="1492188973"/>
      </p:ext>
    </p:extLst>
  </p:cSld>
</p:sld>
</file>

<file path=ppt/slides/slide1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A0093465-10FB-4272-9F86-D01D2DE3E30D}"/>
              </a:ext>
            </a:extLst>
          </p:cNvPr>
          <p:cNvSpPr>
            <a:spLocks xmlns:a="http://schemas.openxmlformats.org/drawingml/2006/main" noGrp="1"/>
          </p:cNvSpPr>
          <p:nvPr/>
        </p:nvSpPr>
        <p:spPr>
          <a:xfrm xmlns:a="http://schemas.openxmlformats.org/drawingml/2006/main">
            <a:off x="6080760" y="1965960"/>
            <a:ext cx="5394960" cy="3931920"/>
          </a:xfrm>
          <a:prstGeom xmlns:a="http://schemas.openxmlformats.org/drawingml/2006/main" prst="rect">
            <a:avLst/>
          </a:prstGeom>
          <a:solidFill xmlns:a="http://schemas.openxmlformats.org/drawingml/2006/main">
            <a:srgbClr val="F3F4F4"/>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6B5BAC7D-3EE1-40E0-9BE5-C716665F93C2}"/>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4C3BB62D-7A5F-4E78-8170-9BB74ABF4E8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audience changes the emphasis</a:t>
            </a:r>
          </a:p>
        </p:txBody>
      </p:sp>
      <p:sp>
        <p:nvSpPr>
          <p:cNvPr id="18" name="Object 18">
            <a:extLst xmlns:a="http://schemas.openxmlformats.org/drawingml/2006/main">
              <a:ext uri="{FF2B5EF4-FFF2-40B4-BE49-F238E27FC236}">
                <a16:creationId xmlns:a16="http://schemas.microsoft.com/office/drawing/2014/main" id="{19D8B298-B8E6-4424-9F2F-35A56A5E3BAC}"/>
              </a:ext>
            </a:extLst>
          </p:cNvPr>
          <p:cNvSpPr>
            <a:spLocks xmlns:a="http://schemas.openxmlformats.org/drawingml/2006/main" noGrp="1"/>
          </p:cNvSpPr>
          <p:nvPr/>
        </p:nvSpPr>
        <p:spPr>
          <a:xfrm xmlns:a="http://schemas.openxmlformats.org/drawingml/2006/main">
            <a:off x="77724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EMPLOYER</a:t>
            </a:r>
          </a:p>
        </p:txBody>
      </p:sp>
      <p:sp>
        <p:nvSpPr>
          <p:cNvPr id="19" name="Object 19">
            <a:extLst xmlns:a="http://schemas.openxmlformats.org/drawingml/2006/main">
              <a:ext uri="{FF2B5EF4-FFF2-40B4-BE49-F238E27FC236}">
                <a16:creationId xmlns:a16="http://schemas.microsoft.com/office/drawing/2014/main" id="{B2F846B1-29AC-4AA1-9498-200B7325D8CB}"/>
              </a:ext>
            </a:extLst>
          </p:cNvPr>
          <p:cNvSpPr>
            <a:spLocks xmlns:a="http://schemas.openxmlformats.org/drawingml/2006/main" noGrp="1"/>
          </p:cNvSpPr>
          <p:nvPr/>
        </p:nvSpPr>
        <p:spPr>
          <a:xfrm xmlns:a="http://schemas.openxmlformats.org/drawingml/2006/main">
            <a:off x="77724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What could this example help you do in the role?</a:t>
            </a:r>
          </a:p>
        </p:txBody>
      </p:sp>
      <p:sp>
        <p:nvSpPr>
          <p:cNvPr id="20" name="Object 20">
            <a:extLst xmlns:a="http://schemas.openxmlformats.org/drawingml/2006/main">
              <a:ext uri="{FF2B5EF4-FFF2-40B4-BE49-F238E27FC236}">
                <a16:creationId xmlns:a16="http://schemas.microsoft.com/office/drawing/2014/main" id="{5D516A08-C325-48A1-8148-984525A31156}"/>
              </a:ext>
            </a:extLst>
          </p:cNvPr>
          <p:cNvSpPr>
            <a:spLocks xmlns:a="http://schemas.openxmlformats.org/drawingml/2006/main" noGrp="1"/>
          </p:cNvSpPr>
          <p:nvPr/>
        </p:nvSpPr>
        <p:spPr>
          <a:xfrm xmlns:a="http://schemas.openxmlformats.org/drawingml/2006/main">
            <a:off x="77724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Connect evidence to the actual responsibilities.</a:t>
            </a:r>
          </a:p>
        </p:txBody>
      </p:sp>
      <p:sp>
        <p:nvSpPr>
          <p:cNvPr id="21" name="Object 21">
            <a:extLst xmlns:a="http://schemas.openxmlformats.org/drawingml/2006/main">
              <a:ext uri="{FF2B5EF4-FFF2-40B4-BE49-F238E27FC236}">
                <a16:creationId xmlns:a16="http://schemas.microsoft.com/office/drawing/2014/main" id="{459CBD78-9492-486C-8699-45ABCA34175D}"/>
              </a:ext>
            </a:extLst>
          </p:cNvPr>
          <p:cNvSpPr>
            <a:spLocks xmlns:a="http://schemas.openxmlformats.org/drawingml/2006/main" noGrp="1"/>
          </p:cNvSpPr>
          <p:nvPr/>
        </p:nvSpPr>
        <p:spPr>
          <a:xfrm xmlns:a="http://schemas.openxmlformats.org/drawingml/2006/main">
            <a:off x="640080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GRADUATE PROGRAM</a:t>
            </a:r>
          </a:p>
        </p:txBody>
      </p:sp>
      <p:sp>
        <p:nvSpPr>
          <p:cNvPr id="22" name="Object 22">
            <a:extLst xmlns:a="http://schemas.openxmlformats.org/drawingml/2006/main">
              <a:ext uri="{FF2B5EF4-FFF2-40B4-BE49-F238E27FC236}">
                <a16:creationId xmlns:a16="http://schemas.microsoft.com/office/drawing/2014/main" id="{8639341B-FFBF-4B69-A1F3-B02C4D7D27D2}"/>
              </a:ext>
            </a:extLst>
          </p:cNvPr>
          <p:cNvSpPr>
            <a:spLocks xmlns:a="http://schemas.openxmlformats.org/drawingml/2006/main" noGrp="1"/>
          </p:cNvSpPr>
          <p:nvPr/>
        </p:nvSpPr>
        <p:spPr>
          <a:xfrm xmlns:a="http://schemas.openxmlformats.org/drawingml/2006/main">
            <a:off x="640080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How did this experience prepare you to learn or investigate?</a:t>
            </a:r>
          </a:p>
        </p:txBody>
      </p:sp>
      <p:sp>
        <p:nvSpPr>
          <p:cNvPr id="23" name="Object 23">
            <a:extLst xmlns:a="http://schemas.openxmlformats.org/drawingml/2006/main">
              <a:ext uri="{FF2B5EF4-FFF2-40B4-BE49-F238E27FC236}">
                <a16:creationId xmlns:a16="http://schemas.microsoft.com/office/drawing/2014/main" id="{788DE067-18C7-49F3-A7E6-E368419DBD7A}"/>
              </a:ext>
            </a:extLst>
          </p:cNvPr>
          <p:cNvSpPr>
            <a:spLocks xmlns:a="http://schemas.openxmlformats.org/drawingml/2006/main" noGrp="1"/>
          </p:cNvSpPr>
          <p:nvPr/>
        </p:nvSpPr>
        <p:spPr>
          <a:xfrm xmlns:a="http://schemas.openxmlformats.org/drawingml/2006/main">
            <a:off x="640080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Connect evidence to academic goals and questions.</a:t>
            </a:r>
          </a:p>
        </p:txBody>
      </p:sp>
      <p:sp>
        <p:nvSpPr>
          <p:cNvPr id="513" name="">
            <a:extLst xmlns:a="http://schemas.openxmlformats.org/drawingml/2006/main">
              <a:ext uri="{FF2B5EF4-FFF2-40B4-BE49-F238E27FC236}">
                <a16:creationId xmlns:a16="http://schemas.microsoft.com/office/drawing/2014/main" id="{2A1D4F77-3EE5-41AA-AC7D-28A63854D15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12</a:t>
            </a:r>
          </a:p>
        </p:txBody>
      </p:sp>
    </p:spTree>
    <p:extLst>
      <p:ext uri="{BB962C8B-B14F-4D97-AF65-F5344CB8AC3E}">
        <p14:creationId xmlns:p14="http://schemas.microsoft.com/office/powerpoint/2010/main" val="2001960238"/>
      </p:ext>
    </p:extLst>
  </p:cSld>
</p:sld>
</file>

<file path=ppt/slides/slide1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685D4B25-258D-4483-86E9-33EA527134DC}"/>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E88956B3-37F3-4D07-AEB4-7C9FC9A97E2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7871D3CF-FBD4-404B-8305-491E33513A85}"/>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Practice with a partner</a:t>
            </a:r>
          </a:p>
        </p:txBody>
      </p:sp>
      <p:sp>
        <p:nvSpPr>
          <p:cNvPr id="18" name="Object 18">
            <a:extLst xmlns:a="http://schemas.openxmlformats.org/drawingml/2006/main">
              <a:ext uri="{FF2B5EF4-FFF2-40B4-BE49-F238E27FC236}">
                <a16:creationId xmlns:a16="http://schemas.microsoft.com/office/drawing/2014/main" id="{C58570AF-E36A-4DA9-A8F1-9F892CF3CE67}"/>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CHOOSE AND DRAFT</a:t>
            </a:r>
          </a:p>
        </p:txBody>
      </p:sp>
      <p:sp>
        <p:nvSpPr>
          <p:cNvPr id="19" name="Object 19">
            <a:extLst xmlns:a="http://schemas.openxmlformats.org/drawingml/2006/main">
              <a:ext uri="{FF2B5EF4-FFF2-40B4-BE49-F238E27FC236}">
                <a16:creationId xmlns:a16="http://schemas.microsoft.com/office/drawing/2014/main" id="{AD64A2C4-7406-429E-B654-7BF941E03040}"/>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Pick an audience. Outline a 60–90 second STAR example.</a:t>
            </a:r>
          </a:p>
        </p:txBody>
      </p:sp>
      <p:sp>
        <p:nvSpPr>
          <p:cNvPr id="20" name="Object 20">
            <a:extLst xmlns:a="http://schemas.openxmlformats.org/drawingml/2006/main">
              <a:ext uri="{FF2B5EF4-FFF2-40B4-BE49-F238E27FC236}">
                <a16:creationId xmlns:a16="http://schemas.microsoft.com/office/drawing/2014/main" id="{93389E27-42CD-4676-B0CF-EBC8F9BF67BA}"/>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SPEAK AND LISTEN</a:t>
            </a:r>
          </a:p>
        </p:txBody>
      </p:sp>
      <p:sp>
        <p:nvSpPr>
          <p:cNvPr id="21" name="Object 21">
            <a:extLst xmlns:a="http://schemas.openxmlformats.org/drawingml/2006/main">
              <a:ext uri="{FF2B5EF4-FFF2-40B4-BE49-F238E27FC236}">
                <a16:creationId xmlns:a16="http://schemas.microsoft.com/office/drawing/2014/main" id="{27573A69-FC28-4D61-8C0F-F5FAFF76A224}"/>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Each partner speaks. The listener identifies evidence and one gap.</a:t>
            </a:r>
          </a:p>
        </p:txBody>
      </p:sp>
      <p:sp>
        <p:nvSpPr>
          <p:cNvPr id="22" name="Object 22">
            <a:extLst xmlns:a="http://schemas.openxmlformats.org/drawingml/2006/main">
              <a:ext uri="{FF2B5EF4-FFF2-40B4-BE49-F238E27FC236}">
                <a16:creationId xmlns:a16="http://schemas.microsoft.com/office/drawing/2014/main" id="{D569FDEE-6032-4511-9C6F-11343ED65CF3}"/>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REVISE AND RETRY</a:t>
            </a:r>
          </a:p>
        </p:txBody>
      </p:sp>
      <p:sp>
        <p:nvSpPr>
          <p:cNvPr id="23" name="Object 23">
            <a:extLst xmlns:a="http://schemas.openxmlformats.org/drawingml/2006/main">
              <a:ext uri="{FF2B5EF4-FFF2-40B4-BE49-F238E27FC236}">
                <a16:creationId xmlns:a16="http://schemas.microsoft.com/office/drawing/2014/main" id="{189BF0D4-87E1-456A-AF48-C8F3DC7CA2BE}"/>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Apply the feedback. Both partners deliver a second version.</a:t>
            </a:r>
          </a:p>
        </p:txBody>
      </p:sp>
      <p:sp>
        <p:nvSpPr>
          <p:cNvPr id="712" name="Object 17">
            <a:extLst xmlns:a="http://schemas.openxmlformats.org/drawingml/2006/main">
              <a:ext uri="{FF2B5EF4-FFF2-40B4-BE49-F238E27FC236}">
                <a16:creationId xmlns:a16="http://schemas.microsoft.com/office/drawing/2014/main" id="{FB9D3CA4-2C0D-4BE4-BC76-441283B01DF6}"/>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82C3DA18-8205-496C-9736-BDBB5F327D29}"/>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13602321-BAD3-4D76-A036-8CBCE607D6BF}"/>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689B6151-5DCB-4CBC-A9D4-4829FCEF0C0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13</a:t>
            </a:r>
          </a:p>
        </p:txBody>
      </p:sp>
    </p:spTree>
    <p:extLst>
      <p:ext uri="{BB962C8B-B14F-4D97-AF65-F5344CB8AC3E}">
        <p14:creationId xmlns:p14="http://schemas.microsoft.com/office/powerpoint/2010/main" val="1637669485"/>
      </p:ext>
    </p:extLst>
  </p:cSld>
</p:sld>
</file>

<file path=ppt/slides/slide1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B05E1FC9-35AF-4205-9B5E-A2E7834507F3}"/>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3A2518A1-ED5D-40E4-A1F5-1E2E62BBFC8D}"/>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Useful feedback</a:t>
            </a:r>
          </a:p>
        </p:txBody>
      </p:sp>
      <p:sp>
        <p:nvSpPr>
          <p:cNvPr id="20" name="Object 20">
            <a:extLst xmlns:a="http://schemas.openxmlformats.org/drawingml/2006/main">
              <a:ext uri="{FF2B5EF4-FFF2-40B4-BE49-F238E27FC236}">
                <a16:creationId xmlns:a16="http://schemas.microsoft.com/office/drawing/2014/main" id="{946736B4-4615-4E6D-8F7E-825B7D4B68B0}"/>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PERSONAL ACTION</a:t>
            </a:r>
          </a:p>
        </p:txBody>
      </p:sp>
      <p:sp>
        <p:nvSpPr>
          <p:cNvPr id="21" name="Object 21">
            <a:extLst xmlns:a="http://schemas.openxmlformats.org/drawingml/2006/main">
              <a:ext uri="{FF2B5EF4-FFF2-40B4-BE49-F238E27FC236}">
                <a16:creationId xmlns:a16="http://schemas.microsoft.com/office/drawing/2014/main" id="{7CFD5B84-ACD9-4A08-8EAE-87E944E8FAF3}"/>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clearest action I heard was…”</a:t>
            </a:r>
          </a:p>
        </p:txBody>
      </p:sp>
      <p:sp>
        <p:nvSpPr>
          <p:cNvPr id="22" name="Object 22">
            <a:extLst xmlns:a="http://schemas.openxmlformats.org/drawingml/2006/main">
              <a:ext uri="{FF2B5EF4-FFF2-40B4-BE49-F238E27FC236}">
                <a16:creationId xmlns:a16="http://schemas.microsoft.com/office/drawing/2014/main" id="{4BFF4555-EE8C-4AB6-8F43-473A1995C506}"/>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COMPETENCY CONNECTION</a:t>
            </a:r>
          </a:p>
        </p:txBody>
      </p:sp>
      <p:sp>
        <p:nvSpPr>
          <p:cNvPr id="23" name="Object 23">
            <a:extLst xmlns:a="http://schemas.openxmlformats.org/drawingml/2006/main">
              <a:ext uri="{FF2B5EF4-FFF2-40B4-BE49-F238E27FC236}">
                <a16:creationId xmlns:a16="http://schemas.microsoft.com/office/drawing/2014/main" id="{934C1320-6717-452C-9B1E-8CACE823860D}"/>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“That fits this behavior because…”</a:t>
            </a:r>
          </a:p>
        </p:txBody>
      </p:sp>
      <p:sp>
        <p:nvSpPr>
          <p:cNvPr id="24" name="Object 24">
            <a:extLst xmlns:a="http://schemas.openxmlformats.org/drawingml/2006/main">
              <a:ext uri="{FF2B5EF4-FFF2-40B4-BE49-F238E27FC236}">
                <a16:creationId xmlns:a16="http://schemas.microsoft.com/office/drawing/2014/main" id="{F86B0185-354C-4E06-8812-7AC40D65F8A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ONE REVISION</a:t>
            </a:r>
          </a:p>
        </p:txBody>
      </p:sp>
      <p:sp>
        <p:nvSpPr>
          <p:cNvPr id="25" name="Object 25">
            <a:extLst xmlns:a="http://schemas.openxmlformats.org/drawingml/2006/main">
              <a:ext uri="{FF2B5EF4-FFF2-40B4-BE49-F238E27FC236}">
                <a16:creationId xmlns:a16="http://schemas.microsoft.com/office/drawing/2014/main" id="{9C504B16-B61B-465B-8B11-E3B791EED538}"/>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 still need to understand…”</a:t>
            </a:r>
          </a:p>
        </p:txBody>
      </p:sp>
      <p:pic>
        <p:nvPicPr>
          <p:cNvPr id="513" name="">
            <a:extLst xmlns:a="http://schemas.openxmlformats.org/drawingml/2006/main">
              <a:ext uri="{FF2B5EF4-FFF2-40B4-BE49-F238E27FC236}">
                <a16:creationId xmlns:a16="http://schemas.microsoft.com/office/drawing/2014/main" id="{C4F1AC2B-EB88-4FB6-8204-D8B71FEA94D7}"/>
              </a:ext>
            </a:extLst>
          </p:cNvPr>
          <p:cNvPicPr>
            <a:picLocks xmlns:a="http://schemas.openxmlformats.org/drawingml/2006/main" noChangeAspect="1"/>
          </p:cNvPicPr>
          <p:nvPr/>
        </p:nvPicPr>
        <p:blipFill>
          <a:blip xmlns:r="http://schemas.openxmlformats.org/officeDocument/2006/relationships" xmlns:a="http://schemas.openxmlformats.org/drawingml/2006/main" r:embed="Rfd1d4657fec44aaf"/>
          <a:srcRect xmlns:a="http://schemas.openxmlformats.org/drawingml/2006/main" l="0" t="5711" r="0" b="5711"/>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98D1C05C-68DD-4D8A-A8E1-5E9935272CAD}"/>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14</a:t>
            </a:r>
          </a:p>
        </p:txBody>
      </p:sp>
    </p:spTree>
    <p:extLst>
      <p:ext uri="{BB962C8B-B14F-4D97-AF65-F5344CB8AC3E}">
        <p14:creationId xmlns:p14="http://schemas.microsoft.com/office/powerpoint/2010/main" val="1378745267"/>
      </p:ext>
    </p:extLst>
  </p:cSld>
</p:sld>
</file>

<file path=ppt/slides/slide1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99085EB6-3C7D-4223-A575-A985FA38412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98715F8-D29B-4FC7-973A-5EAB42C7A43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1</a:t>
            </a:r>
          </a:p>
        </p:txBody>
      </p:sp>
      <p:sp>
        <p:nvSpPr>
          <p:cNvPr id="515" name="">
            <a:extLst xmlns:a="http://schemas.openxmlformats.org/drawingml/2006/main">
              <a:ext uri="{FF2B5EF4-FFF2-40B4-BE49-F238E27FC236}">
                <a16:creationId xmlns:a16="http://schemas.microsoft.com/office/drawing/2014/main" id="{6332C6D9-2829-4212-A080-CAAA6B6D91D8}"/>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statement provides the strongest evidence of teamwork?</a:t>
            </a:r>
          </a:p>
        </p:txBody>
      </p:sp>
      <p:sp>
        <p:nvSpPr>
          <p:cNvPr id="516" name="">
            <a:extLst xmlns:a="http://schemas.openxmlformats.org/drawingml/2006/main">
              <a:ext uri="{FF2B5EF4-FFF2-40B4-BE49-F238E27FC236}">
                <a16:creationId xmlns:a16="http://schemas.microsoft.com/office/drawing/2014/main" id="{CC9BF554-B601-436C-82EE-CAF5A4FA2184}"/>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6A29A194-68C9-4926-B38D-41211330BC26}"/>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am a team player</a:t>
            </a:r>
          </a:p>
        </p:txBody>
      </p:sp>
      <p:sp>
        <p:nvSpPr>
          <p:cNvPr id="518" name="">
            <a:extLst xmlns:a="http://schemas.openxmlformats.org/drawingml/2006/main">
              <a:ext uri="{FF2B5EF4-FFF2-40B4-BE49-F238E27FC236}">
                <a16:creationId xmlns:a16="http://schemas.microsoft.com/office/drawing/2014/main" id="{2FC87640-3ECA-4DFE-A315-CF148D09EA64}"/>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04B1272F-17F2-43DA-AFD9-18BEA286ECA4}"/>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belong to three organizations</a:t>
            </a:r>
          </a:p>
        </p:txBody>
      </p:sp>
      <p:sp>
        <p:nvSpPr>
          <p:cNvPr id="520" name="">
            <a:extLst xmlns:a="http://schemas.openxmlformats.org/drawingml/2006/main">
              <a:ext uri="{FF2B5EF4-FFF2-40B4-BE49-F238E27FC236}">
                <a16:creationId xmlns:a16="http://schemas.microsoft.com/office/drawing/2014/main" id="{7254BC95-EDE0-4CA6-95EE-9FBEF9D2B50B}"/>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26D70A5D-8B25-40F2-BC6B-3F2EC2D48758}"/>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agreed on roles with teammates and followed through on my tasks</a:t>
            </a:r>
          </a:p>
        </p:txBody>
      </p:sp>
      <p:sp>
        <p:nvSpPr>
          <p:cNvPr id="522" name="">
            <a:extLst xmlns:a="http://schemas.openxmlformats.org/drawingml/2006/main">
              <a:ext uri="{FF2B5EF4-FFF2-40B4-BE49-F238E27FC236}">
                <a16:creationId xmlns:a16="http://schemas.microsoft.com/office/drawing/2014/main" id="{697414BB-560B-4D53-A1ED-C579FBFCD1BF}"/>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69B17782-70B2-4F05-B9DC-66E9BA89B633}"/>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prefer working with others</a:t>
            </a:r>
          </a:p>
        </p:txBody>
      </p:sp>
      <p:sp>
        <p:nvSpPr>
          <p:cNvPr id="524" name="">
            <a:extLst xmlns:a="http://schemas.openxmlformats.org/drawingml/2006/main">
              <a:ext uri="{FF2B5EF4-FFF2-40B4-BE49-F238E27FC236}">
                <a16:creationId xmlns:a16="http://schemas.microsoft.com/office/drawing/2014/main" id="{405EC0BE-3E2C-4CF5-9785-5BCED08BCA35}"/>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15</a:t>
            </a:r>
          </a:p>
        </p:txBody>
      </p:sp>
    </p:spTree>
    <p:extLst>
      <p:ext uri="{BB962C8B-B14F-4D97-AF65-F5344CB8AC3E}">
        <p14:creationId xmlns:p14="http://schemas.microsoft.com/office/powerpoint/2010/main" val="1444980923"/>
      </p:ext>
    </p:extLst>
  </p:cSld>
</p:sld>
</file>

<file path=ppt/slides/slide1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99085EB6-3C7D-4223-A575-A985FA38412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98715F8-D29B-4FC7-973A-5EAB42C7A43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2</a:t>
            </a:r>
          </a:p>
        </p:txBody>
      </p:sp>
      <p:sp>
        <p:nvSpPr>
          <p:cNvPr id="515" name="">
            <a:extLst xmlns:a="http://schemas.openxmlformats.org/drawingml/2006/main">
              <a:ext uri="{FF2B5EF4-FFF2-40B4-BE49-F238E27FC236}">
                <a16:creationId xmlns:a16="http://schemas.microsoft.com/office/drawing/2014/main" id="{3C0B36B6-EDBC-4AFF-92F0-325ED93D15BF}"/>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A student compares sources to choose a solution. Which competency is most directly demonstrated?</a:t>
            </a:r>
          </a:p>
        </p:txBody>
      </p:sp>
      <p:sp>
        <p:nvSpPr>
          <p:cNvPr id="516" name="">
            <a:extLst xmlns:a="http://schemas.openxmlformats.org/drawingml/2006/main">
              <a:ext uri="{FF2B5EF4-FFF2-40B4-BE49-F238E27FC236}">
                <a16:creationId xmlns:a16="http://schemas.microsoft.com/office/drawing/2014/main" id="{303BC92F-7E32-4C04-928F-3347EB0A6FDF}"/>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A48ECD79-47FC-445D-AA34-84D14DF15144}"/>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Critical Thinking</a:t>
            </a:r>
          </a:p>
        </p:txBody>
      </p:sp>
      <p:sp>
        <p:nvSpPr>
          <p:cNvPr id="518" name="">
            <a:extLst xmlns:a="http://schemas.openxmlformats.org/drawingml/2006/main">
              <a:ext uri="{FF2B5EF4-FFF2-40B4-BE49-F238E27FC236}">
                <a16:creationId xmlns:a16="http://schemas.microsoft.com/office/drawing/2014/main" id="{D78B8F43-7E9E-4A1F-BA12-9ED64CF8E900}"/>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085376C1-AAB7-4517-B575-7DFE1ADA60AF}"/>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Technology</a:t>
            </a:r>
          </a:p>
        </p:txBody>
      </p:sp>
      <p:sp>
        <p:nvSpPr>
          <p:cNvPr id="520" name="">
            <a:extLst xmlns:a="http://schemas.openxmlformats.org/drawingml/2006/main">
              <a:ext uri="{FF2B5EF4-FFF2-40B4-BE49-F238E27FC236}">
                <a16:creationId xmlns:a16="http://schemas.microsoft.com/office/drawing/2014/main" id="{245FE8B5-5157-435A-967C-1B62EA4B3F3A}"/>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0C4E63D1-FF07-4C92-A35B-012BC8307A40}"/>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Professionalism</a:t>
            </a:r>
          </a:p>
        </p:txBody>
      </p:sp>
      <p:sp>
        <p:nvSpPr>
          <p:cNvPr id="522" name="">
            <a:extLst xmlns:a="http://schemas.openxmlformats.org/drawingml/2006/main">
              <a:ext uri="{FF2B5EF4-FFF2-40B4-BE49-F238E27FC236}">
                <a16:creationId xmlns:a16="http://schemas.microsoft.com/office/drawing/2014/main" id="{A455F70D-D60D-457D-A411-16C40048733E}"/>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8E657469-8902-4C3B-986C-D041646EF7B6}"/>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Career and Self-Development</a:t>
            </a:r>
          </a:p>
        </p:txBody>
      </p:sp>
      <p:sp>
        <p:nvSpPr>
          <p:cNvPr id="524" name="">
            <a:extLst xmlns:a="http://schemas.openxmlformats.org/drawingml/2006/main">
              <a:ext uri="{FF2B5EF4-FFF2-40B4-BE49-F238E27FC236}">
                <a16:creationId xmlns:a16="http://schemas.microsoft.com/office/drawing/2014/main" id="{15DEA152-8075-4C82-85F3-8D2EF651230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16</a:t>
            </a:r>
          </a:p>
        </p:txBody>
      </p:sp>
    </p:spTree>
    <p:extLst>
      <p:ext uri="{BB962C8B-B14F-4D97-AF65-F5344CB8AC3E}">
        <p14:creationId xmlns:p14="http://schemas.microsoft.com/office/powerpoint/2010/main" val="1444980923"/>
      </p:ext>
    </p:extLst>
  </p:cSld>
</p:sld>
</file>

<file path=ppt/slides/slide1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99085EB6-3C7D-4223-A575-A985FA38412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98715F8-D29B-4FC7-973A-5EAB42C7A43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3</a:t>
            </a:r>
          </a:p>
        </p:txBody>
      </p:sp>
      <p:sp>
        <p:nvSpPr>
          <p:cNvPr id="515" name="">
            <a:extLst xmlns:a="http://schemas.openxmlformats.org/drawingml/2006/main">
              <a:ext uri="{FF2B5EF4-FFF2-40B4-BE49-F238E27FC236}">
                <a16:creationId xmlns:a16="http://schemas.microsoft.com/office/drawing/2014/main" id="{6519AF96-89BC-492A-AA15-012026AB328B}"/>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action most directly demonstrates communication?</a:t>
            </a:r>
          </a:p>
        </p:txBody>
      </p:sp>
      <p:sp>
        <p:nvSpPr>
          <p:cNvPr id="516" name="">
            <a:extLst xmlns:a="http://schemas.openxmlformats.org/drawingml/2006/main">
              <a:ext uri="{FF2B5EF4-FFF2-40B4-BE49-F238E27FC236}">
                <a16:creationId xmlns:a16="http://schemas.microsoft.com/office/drawing/2014/main" id="{67841667-B670-41F2-8F9A-6B2E5285264A}"/>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A72BFEA5-7DFD-4F4D-BCB2-520E31DB7455}"/>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Buying a new laptop</a:t>
            </a:r>
          </a:p>
        </p:txBody>
      </p:sp>
      <p:sp>
        <p:nvSpPr>
          <p:cNvPr id="518" name="">
            <a:extLst xmlns:a="http://schemas.openxmlformats.org/drawingml/2006/main">
              <a:ext uri="{FF2B5EF4-FFF2-40B4-BE49-F238E27FC236}">
                <a16:creationId xmlns:a16="http://schemas.microsoft.com/office/drawing/2014/main" id="{7256282D-B72B-4621-AEEA-85775A3E233B}"/>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CAB1D9AA-4600-49FD-84C0-01E77B0B593F}"/>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Choosing a major</a:t>
            </a:r>
          </a:p>
        </p:txBody>
      </p:sp>
      <p:sp>
        <p:nvSpPr>
          <p:cNvPr id="520" name="">
            <a:extLst xmlns:a="http://schemas.openxmlformats.org/drawingml/2006/main">
              <a:ext uri="{FF2B5EF4-FFF2-40B4-BE49-F238E27FC236}">
                <a16:creationId xmlns:a16="http://schemas.microsoft.com/office/drawing/2014/main" id="{07D1BFD2-8DF7-4393-B3DE-EBA31832066F}"/>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8F3F8E57-464D-4873-89F7-1A7ADAE2B916}"/>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Arriving early</a:t>
            </a:r>
          </a:p>
        </p:txBody>
      </p:sp>
      <p:sp>
        <p:nvSpPr>
          <p:cNvPr id="522" name="">
            <a:extLst xmlns:a="http://schemas.openxmlformats.org/drawingml/2006/main">
              <a:ext uri="{FF2B5EF4-FFF2-40B4-BE49-F238E27FC236}">
                <a16:creationId xmlns:a16="http://schemas.microsoft.com/office/drawing/2014/main" id="{EBD1CB70-CF45-48A2-9ECA-F03F64A87CCF}"/>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32FCCB9E-DA7B-4EA7-896B-0FCEBA3A1585}"/>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Checking that others understood the project instructions</a:t>
            </a:r>
          </a:p>
        </p:txBody>
      </p:sp>
      <p:sp>
        <p:nvSpPr>
          <p:cNvPr id="524" name="">
            <a:extLst xmlns:a="http://schemas.openxmlformats.org/drawingml/2006/main">
              <a:ext uri="{FF2B5EF4-FFF2-40B4-BE49-F238E27FC236}">
                <a16:creationId xmlns:a16="http://schemas.microsoft.com/office/drawing/2014/main" id="{1A9D4FFF-5908-40FE-8B6B-AEF383D43DA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17</a:t>
            </a:r>
          </a:p>
        </p:txBody>
      </p:sp>
    </p:spTree>
    <p:extLst>
      <p:ext uri="{BB962C8B-B14F-4D97-AF65-F5344CB8AC3E}">
        <p14:creationId xmlns:p14="http://schemas.microsoft.com/office/powerpoint/2010/main" val="1444980923"/>
      </p:ext>
    </p:extLst>
  </p:cSld>
</p:sld>
</file>

<file path=ppt/slides/slide1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99085EB6-3C7D-4223-A575-A985FA38412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98715F8-D29B-4FC7-973A-5EAB42C7A43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4</a:t>
            </a:r>
          </a:p>
        </p:txBody>
      </p:sp>
      <p:sp>
        <p:nvSpPr>
          <p:cNvPr id="515" name="">
            <a:extLst xmlns:a="http://schemas.openxmlformats.org/drawingml/2006/main">
              <a:ext uri="{FF2B5EF4-FFF2-40B4-BE49-F238E27FC236}">
                <a16:creationId xmlns:a16="http://schemas.microsoft.com/office/drawing/2014/main" id="{B732FF18-C642-4CFA-8462-71FDA9E4BCF2}"/>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Alex verifies current instructions before sharing a reference guide. Which competency is the strongest fit?</a:t>
            </a:r>
          </a:p>
        </p:txBody>
      </p:sp>
      <p:sp>
        <p:nvSpPr>
          <p:cNvPr id="516" name="">
            <a:extLst xmlns:a="http://schemas.openxmlformats.org/drawingml/2006/main">
              <a:ext uri="{FF2B5EF4-FFF2-40B4-BE49-F238E27FC236}">
                <a16:creationId xmlns:a16="http://schemas.microsoft.com/office/drawing/2014/main" id="{476090E5-64E5-468D-B278-C612E86860DD}"/>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1AC6A682-9F35-4879-A381-B9E4B9B091A3}"/>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Leadership only because Alex works on campus</a:t>
            </a:r>
          </a:p>
        </p:txBody>
      </p:sp>
      <p:sp>
        <p:nvSpPr>
          <p:cNvPr id="518" name="">
            <a:extLst xmlns:a="http://schemas.openxmlformats.org/drawingml/2006/main">
              <a:ext uri="{FF2B5EF4-FFF2-40B4-BE49-F238E27FC236}">
                <a16:creationId xmlns:a16="http://schemas.microsoft.com/office/drawing/2014/main" id="{3E2DDC2A-1860-45B1-98CD-5FB7F0680433}"/>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A9465040-06D2-48A5-88B3-8D2FA0DFE2CE}"/>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Technology because all work tasks are technical</a:t>
            </a:r>
          </a:p>
        </p:txBody>
      </p:sp>
      <p:sp>
        <p:nvSpPr>
          <p:cNvPr id="520" name="">
            <a:extLst xmlns:a="http://schemas.openxmlformats.org/drawingml/2006/main">
              <a:ext uri="{FF2B5EF4-FFF2-40B4-BE49-F238E27FC236}">
                <a16:creationId xmlns:a16="http://schemas.microsoft.com/office/drawing/2014/main" id="{1138A5E1-F7EE-4E02-ABEC-70240EB0A2A7}"/>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59976BDD-78B7-4D98-86DB-C7E936ECAC60}"/>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Professionalism</a:t>
            </a:r>
          </a:p>
        </p:txBody>
      </p:sp>
      <p:sp>
        <p:nvSpPr>
          <p:cNvPr id="522" name="">
            <a:extLst xmlns:a="http://schemas.openxmlformats.org/drawingml/2006/main">
              <a:ext uri="{FF2B5EF4-FFF2-40B4-BE49-F238E27FC236}">
                <a16:creationId xmlns:a16="http://schemas.microsoft.com/office/drawing/2014/main" id="{FE3F560C-682B-44D4-B9AD-D5C225A496FF}"/>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967435ED-F663-4C37-A29B-CEE267DF826B}"/>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Equity and Inclusion because the guide is short</a:t>
            </a:r>
          </a:p>
        </p:txBody>
      </p:sp>
      <p:sp>
        <p:nvSpPr>
          <p:cNvPr id="524" name="">
            <a:extLst xmlns:a="http://schemas.openxmlformats.org/drawingml/2006/main">
              <a:ext uri="{FF2B5EF4-FFF2-40B4-BE49-F238E27FC236}">
                <a16:creationId xmlns:a16="http://schemas.microsoft.com/office/drawing/2014/main" id="{CB6BA8E2-058D-43FD-8B1E-F4BEA6097055}"/>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18</a:t>
            </a:r>
          </a:p>
        </p:txBody>
      </p:sp>
    </p:spTree>
    <p:extLst>
      <p:ext uri="{BB962C8B-B14F-4D97-AF65-F5344CB8AC3E}">
        <p14:creationId xmlns:p14="http://schemas.microsoft.com/office/powerpoint/2010/main" val="1444980923"/>
      </p:ext>
    </p:extLst>
  </p:cSld>
</p:sld>
</file>

<file path=ppt/slides/slide1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99085EB6-3C7D-4223-A575-A985FA38412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98715F8-D29B-4FC7-973A-5EAB42C7A43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5</a:t>
            </a:r>
          </a:p>
        </p:txBody>
      </p:sp>
      <p:sp>
        <p:nvSpPr>
          <p:cNvPr id="515" name="">
            <a:extLst xmlns:a="http://schemas.openxmlformats.org/drawingml/2006/main">
              <a:ext uri="{FF2B5EF4-FFF2-40B4-BE49-F238E27FC236}">
                <a16:creationId xmlns:a16="http://schemas.microsoft.com/office/drawing/2014/main" id="{87838138-342B-4719-AB17-1155958C258E}"/>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explanation best connects an experience to a competency?</a:t>
            </a:r>
          </a:p>
        </p:txBody>
      </p:sp>
      <p:sp>
        <p:nvSpPr>
          <p:cNvPr id="516" name="">
            <a:extLst xmlns:a="http://schemas.openxmlformats.org/drawingml/2006/main">
              <a:ext uri="{FF2B5EF4-FFF2-40B4-BE49-F238E27FC236}">
                <a16:creationId xmlns:a16="http://schemas.microsoft.com/office/drawing/2014/main" id="{CA7D5D73-D462-4748-AF8D-81ACB600073C}"/>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C0330D03-7CED-4A30-86DA-6604E12D8699}"/>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The experience title proves the skill</a:t>
            </a:r>
          </a:p>
        </p:txBody>
      </p:sp>
      <p:sp>
        <p:nvSpPr>
          <p:cNvPr id="518" name="">
            <a:extLst xmlns:a="http://schemas.openxmlformats.org/drawingml/2006/main">
              <a:ext uri="{FF2B5EF4-FFF2-40B4-BE49-F238E27FC236}">
                <a16:creationId xmlns:a16="http://schemas.microsoft.com/office/drawing/2014/main" id="{2763A7E0-B0A4-4D48-8460-2BCB44009C61}"/>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C8A667D3-2026-4939-8381-0B8F790E075B}"/>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specific personal action plus evidence and an explanation</a:t>
            </a:r>
          </a:p>
        </p:txBody>
      </p:sp>
      <p:sp>
        <p:nvSpPr>
          <p:cNvPr id="520" name="">
            <a:extLst xmlns:a="http://schemas.openxmlformats.org/drawingml/2006/main">
              <a:ext uri="{FF2B5EF4-FFF2-40B4-BE49-F238E27FC236}">
                <a16:creationId xmlns:a16="http://schemas.microsoft.com/office/drawing/2014/main" id="{1AB6744F-B216-47C3-BA24-806D6474C9CC}"/>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2C22871E-F267-4127-A187-B0D70C40E08D}"/>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list of all eight competencies without examples</a:t>
            </a:r>
          </a:p>
        </p:txBody>
      </p:sp>
      <p:sp>
        <p:nvSpPr>
          <p:cNvPr id="522" name="">
            <a:extLst xmlns:a="http://schemas.openxmlformats.org/drawingml/2006/main">
              <a:ext uri="{FF2B5EF4-FFF2-40B4-BE49-F238E27FC236}">
                <a16:creationId xmlns:a16="http://schemas.microsoft.com/office/drawing/2014/main" id="{70AE33C9-A6DB-495C-BBFC-F8678512FBBA}"/>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533FCFE3-EDE4-4443-B1AE-0ED63ACB0AFE}"/>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claim that the entire team succeeded</a:t>
            </a:r>
          </a:p>
        </p:txBody>
      </p:sp>
      <p:sp>
        <p:nvSpPr>
          <p:cNvPr id="524" name="">
            <a:extLst xmlns:a="http://schemas.openxmlformats.org/drawingml/2006/main">
              <a:ext uri="{FF2B5EF4-FFF2-40B4-BE49-F238E27FC236}">
                <a16:creationId xmlns:a16="http://schemas.microsoft.com/office/drawing/2014/main" id="{374ACC82-B152-4AE0-A2E8-95A3D74820D5}"/>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19</a:t>
            </a:r>
          </a:p>
        </p:txBody>
      </p:sp>
    </p:spTree>
    <p:extLst>
      <p:ext uri="{BB962C8B-B14F-4D97-AF65-F5344CB8AC3E}">
        <p14:creationId xmlns:p14="http://schemas.microsoft.com/office/powerpoint/2010/main" val="1444980923"/>
      </p:ext>
    </p:extLst>
  </p:cSld>
</p:sld>
</file>

<file path=ppt/slides/slide2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99085EB6-3C7D-4223-A575-A985FA38412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98715F8-D29B-4FC7-973A-5EAB42C7A43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6</a:t>
            </a:r>
          </a:p>
        </p:txBody>
      </p:sp>
      <p:sp>
        <p:nvSpPr>
          <p:cNvPr id="515" name="">
            <a:extLst xmlns:a="http://schemas.openxmlformats.org/drawingml/2006/main">
              <a:ext uri="{FF2B5EF4-FFF2-40B4-BE49-F238E27FC236}">
                <a16:creationId xmlns:a16="http://schemas.microsoft.com/office/drawing/2014/main" id="{96DC2B9C-4592-4743-8A77-29ED0D5864FA}"/>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should change when explaining the same experience to a graduate-school audience?</a:t>
            </a:r>
          </a:p>
        </p:txBody>
      </p:sp>
      <p:sp>
        <p:nvSpPr>
          <p:cNvPr id="516" name="">
            <a:extLst xmlns:a="http://schemas.openxmlformats.org/drawingml/2006/main">
              <a:ext uri="{FF2B5EF4-FFF2-40B4-BE49-F238E27FC236}">
                <a16:creationId xmlns:a16="http://schemas.microsoft.com/office/drawing/2014/main" id="{EC6032D8-539B-44CE-97AE-00B68F65963A}"/>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700C8DC4-2185-4158-AD1E-F3FBD876BBFB}"/>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Invent a more impressive result</a:t>
            </a:r>
          </a:p>
        </p:txBody>
      </p:sp>
      <p:sp>
        <p:nvSpPr>
          <p:cNvPr id="518" name="">
            <a:extLst xmlns:a="http://schemas.openxmlformats.org/drawingml/2006/main">
              <a:ext uri="{FF2B5EF4-FFF2-40B4-BE49-F238E27FC236}">
                <a16:creationId xmlns:a16="http://schemas.microsoft.com/office/drawing/2014/main" id="{A4E6D186-1A86-4E29-A96C-55A6D5EEFBB4}"/>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29385700-2A3E-4EA1-88BB-1177154B6BEF}"/>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Remove all reference to personal actions</a:t>
            </a:r>
          </a:p>
        </p:txBody>
      </p:sp>
      <p:sp>
        <p:nvSpPr>
          <p:cNvPr id="520" name="">
            <a:extLst xmlns:a="http://schemas.openxmlformats.org/drawingml/2006/main">
              <a:ext uri="{FF2B5EF4-FFF2-40B4-BE49-F238E27FC236}">
                <a16:creationId xmlns:a16="http://schemas.microsoft.com/office/drawing/2014/main" id="{B1ED5705-1326-493C-B274-4C2978C6113B}"/>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B5E3BCDC-D504-4679-99E6-2B186D80211A}"/>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Connect the learning to academic questions and readiness for advanced study</a:t>
            </a:r>
          </a:p>
        </p:txBody>
      </p:sp>
      <p:sp>
        <p:nvSpPr>
          <p:cNvPr id="522" name="">
            <a:extLst xmlns:a="http://schemas.openxmlformats.org/drawingml/2006/main">
              <a:ext uri="{FF2B5EF4-FFF2-40B4-BE49-F238E27FC236}">
                <a16:creationId xmlns:a16="http://schemas.microsoft.com/office/drawing/2014/main" id="{6CCAED99-ACB1-45B0-8684-F5B4E28A2251}"/>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48A73C5A-D69B-4EA6-9DF6-C0761B881F7A}"/>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Use the same generic closing for every program</a:t>
            </a:r>
          </a:p>
        </p:txBody>
      </p:sp>
      <p:sp>
        <p:nvSpPr>
          <p:cNvPr id="524" name="">
            <a:extLst xmlns:a="http://schemas.openxmlformats.org/drawingml/2006/main">
              <a:ext uri="{FF2B5EF4-FFF2-40B4-BE49-F238E27FC236}">
                <a16:creationId xmlns:a16="http://schemas.microsoft.com/office/drawing/2014/main" id="{5BB1D2E9-3527-446F-964C-7159201D360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20</a:t>
            </a:r>
          </a:p>
        </p:txBody>
      </p:sp>
    </p:spTree>
    <p:extLst>
      <p:ext uri="{BB962C8B-B14F-4D97-AF65-F5344CB8AC3E}">
        <p14:creationId xmlns:p14="http://schemas.microsoft.com/office/powerpoint/2010/main" val="1444980923"/>
      </p:ext>
    </p:extLst>
  </p:cSld>
</p:sld>
</file>

<file path=ppt/slides/slide2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99085EB6-3C7D-4223-A575-A985FA38412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98715F8-D29B-4FC7-973A-5EAB42C7A43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7</a:t>
            </a:r>
          </a:p>
        </p:txBody>
      </p:sp>
      <p:sp>
        <p:nvSpPr>
          <p:cNvPr id="515" name="">
            <a:extLst xmlns:a="http://schemas.openxmlformats.org/drawingml/2006/main">
              <a:ext uri="{FF2B5EF4-FFF2-40B4-BE49-F238E27FC236}">
                <a16:creationId xmlns:a16="http://schemas.microsoft.com/office/drawing/2014/main" id="{AC6A1CD7-6000-4C6D-8F80-55A5440B9AAD}"/>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You cannot show a successful final result. What is the most useful response?</a:t>
            </a:r>
          </a:p>
        </p:txBody>
      </p:sp>
      <p:sp>
        <p:nvSpPr>
          <p:cNvPr id="516" name="">
            <a:extLst xmlns:a="http://schemas.openxmlformats.org/drawingml/2006/main">
              <a:ext uri="{FF2B5EF4-FFF2-40B4-BE49-F238E27FC236}">
                <a16:creationId xmlns:a16="http://schemas.microsoft.com/office/drawing/2014/main" id="{E0E54663-1AE6-40F0-88D6-A1E00CB2A6C4}"/>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1B3A23DD-0F7B-49AA-893B-4F9A38FF2CCA}"/>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State an honest outcome, feedback, or learning and explain your next step</a:t>
            </a:r>
          </a:p>
        </p:txBody>
      </p:sp>
      <p:sp>
        <p:nvSpPr>
          <p:cNvPr id="518" name="">
            <a:extLst xmlns:a="http://schemas.openxmlformats.org/drawingml/2006/main">
              <a:ext uri="{FF2B5EF4-FFF2-40B4-BE49-F238E27FC236}">
                <a16:creationId xmlns:a16="http://schemas.microsoft.com/office/drawing/2014/main" id="{94E34B66-449B-4AB9-87E6-CB080813D1E8}"/>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32A376DC-BD43-4973-8092-413505E7645B}"/>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Make up a percentage improvement</a:t>
            </a:r>
          </a:p>
        </p:txBody>
      </p:sp>
      <p:sp>
        <p:nvSpPr>
          <p:cNvPr id="520" name="">
            <a:extLst xmlns:a="http://schemas.openxmlformats.org/drawingml/2006/main">
              <a:ext uri="{FF2B5EF4-FFF2-40B4-BE49-F238E27FC236}">
                <a16:creationId xmlns:a16="http://schemas.microsoft.com/office/drawing/2014/main" id="{7C8C8CE5-A886-489D-9F23-35A0C7EC64E7}"/>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05959D19-923C-4228-B9B1-0A4A5CCE2D18}"/>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Avoid describing what you personally did</a:t>
            </a:r>
          </a:p>
        </p:txBody>
      </p:sp>
      <p:sp>
        <p:nvSpPr>
          <p:cNvPr id="522" name="">
            <a:extLst xmlns:a="http://schemas.openxmlformats.org/drawingml/2006/main">
              <a:ext uri="{FF2B5EF4-FFF2-40B4-BE49-F238E27FC236}">
                <a16:creationId xmlns:a16="http://schemas.microsoft.com/office/drawing/2014/main" id="{62700587-F68C-4068-B062-386DE8EE8D11}"/>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F1A502D3-156D-4BE1-82E1-589AC78F1685}"/>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Say the experience taught every competency equally</a:t>
            </a:r>
          </a:p>
        </p:txBody>
      </p:sp>
      <p:sp>
        <p:nvSpPr>
          <p:cNvPr id="524" name="">
            <a:extLst xmlns:a="http://schemas.openxmlformats.org/drawingml/2006/main">
              <a:ext uri="{FF2B5EF4-FFF2-40B4-BE49-F238E27FC236}">
                <a16:creationId xmlns:a16="http://schemas.microsoft.com/office/drawing/2014/main" id="{094C3A14-3CAB-4635-A58C-BCCE0A66271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21</a:t>
            </a:r>
          </a:p>
        </p:txBody>
      </p:sp>
    </p:spTree>
    <p:extLst>
      <p:ext uri="{BB962C8B-B14F-4D97-AF65-F5344CB8AC3E}">
        <p14:creationId xmlns:p14="http://schemas.microsoft.com/office/powerpoint/2010/main" val="1444980923"/>
      </p:ext>
    </p:extLst>
  </p:cSld>
</p:sld>
</file>

<file path=ppt/slides/slide2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99085EB6-3C7D-4223-A575-A985FA38412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98715F8-D29B-4FC7-973A-5EAB42C7A43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8</a:t>
            </a:r>
          </a:p>
        </p:txBody>
      </p:sp>
      <p:sp>
        <p:nvSpPr>
          <p:cNvPr id="515" name="">
            <a:extLst xmlns:a="http://schemas.openxmlformats.org/drawingml/2006/main">
              <a:ext uri="{FF2B5EF4-FFF2-40B4-BE49-F238E27FC236}">
                <a16:creationId xmlns:a16="http://schemas.microsoft.com/office/drawing/2014/main" id="{6181B50E-B1AB-42BC-BD44-68E67C77B8A0}"/>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response best uses peer feedback?</a:t>
            </a:r>
          </a:p>
        </p:txBody>
      </p:sp>
      <p:sp>
        <p:nvSpPr>
          <p:cNvPr id="516" name="">
            <a:extLst xmlns:a="http://schemas.openxmlformats.org/drawingml/2006/main">
              <a:ext uri="{FF2B5EF4-FFF2-40B4-BE49-F238E27FC236}">
                <a16:creationId xmlns:a16="http://schemas.microsoft.com/office/drawing/2014/main" id="{2FEE13F3-6665-46B1-9657-67C17F4682B3}"/>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13594100-6A29-4BE0-BFE8-6635406E33A9}"/>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Memorize the competency definition only</a:t>
            </a:r>
          </a:p>
        </p:txBody>
      </p:sp>
      <p:sp>
        <p:nvSpPr>
          <p:cNvPr id="518" name="">
            <a:extLst xmlns:a="http://schemas.openxmlformats.org/drawingml/2006/main">
              <a:ext uri="{FF2B5EF4-FFF2-40B4-BE49-F238E27FC236}">
                <a16:creationId xmlns:a16="http://schemas.microsoft.com/office/drawing/2014/main" id="{910F6A64-27C5-4060-9999-F7C2AA5AFA09}"/>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B2A9C62E-14A1-4AEF-87BD-86C6E2251D06}"/>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Keep the first answer even if it is unclear</a:t>
            </a:r>
          </a:p>
        </p:txBody>
      </p:sp>
      <p:sp>
        <p:nvSpPr>
          <p:cNvPr id="520" name="">
            <a:extLst xmlns:a="http://schemas.openxmlformats.org/drawingml/2006/main">
              <a:ext uri="{FF2B5EF4-FFF2-40B4-BE49-F238E27FC236}">
                <a16:creationId xmlns:a16="http://schemas.microsoft.com/office/drawing/2014/main" id="{30F09BED-5295-463D-820B-42DAB1177379}"/>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CCB136D3-5433-48A5-8ADA-828E868ADE07}"/>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Add more labels without evidence</a:t>
            </a:r>
          </a:p>
        </p:txBody>
      </p:sp>
      <p:sp>
        <p:nvSpPr>
          <p:cNvPr id="522" name="">
            <a:extLst xmlns:a="http://schemas.openxmlformats.org/drawingml/2006/main">
              <a:ext uri="{FF2B5EF4-FFF2-40B4-BE49-F238E27FC236}">
                <a16:creationId xmlns:a16="http://schemas.microsoft.com/office/drawing/2014/main" id="{E630FA2C-5162-4C6F-BED5-0E8477EF3FFC}"/>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13BF7B31-22D6-41D1-98DB-117662CA4B18}"/>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Revise the example, explain its relevance, and practice it again</a:t>
            </a:r>
          </a:p>
        </p:txBody>
      </p:sp>
      <p:sp>
        <p:nvSpPr>
          <p:cNvPr id="524" name="">
            <a:extLst xmlns:a="http://schemas.openxmlformats.org/drawingml/2006/main">
              <a:ext uri="{FF2B5EF4-FFF2-40B4-BE49-F238E27FC236}">
                <a16:creationId xmlns:a16="http://schemas.microsoft.com/office/drawing/2014/main" id="{A44FD7FB-A5C8-4D29-94C0-455AA1556020}"/>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22</a:t>
            </a:r>
          </a:p>
        </p:txBody>
      </p:sp>
    </p:spTree>
    <p:extLst>
      <p:ext uri="{BB962C8B-B14F-4D97-AF65-F5344CB8AC3E}">
        <p14:creationId xmlns:p14="http://schemas.microsoft.com/office/powerpoint/2010/main" val="1444980923"/>
      </p:ext>
    </p:extLst>
  </p:cSld>
</p:sld>
</file>

<file path=ppt/slides/slide23.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454F85C2-CF12-4A5D-B514-EC2E0A966F2A}"/>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Your next growth action</a:t>
            </a:r>
          </a:p>
        </p:txBody>
      </p:sp>
      <p:sp>
        <p:nvSpPr>
          <p:cNvPr id="7" name="">
            <a:extLst xmlns:a="http://schemas.openxmlformats.org/drawingml/2006/main">
              <a:ext uri="{FF2B5EF4-FFF2-40B4-BE49-F238E27FC236}">
                <a16:creationId xmlns:a16="http://schemas.microsoft.com/office/drawing/2014/main" id="{0389E41E-3435-450A-8679-5CF4C079F8F5}"/>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One example. One supported competency connection. One action to practice.</a:t>
            </a:r>
          </a:p>
        </p:txBody>
      </p:sp>
      <p:sp>
        <p:nvSpPr>
          <p:cNvPr id="8" name="">
            <a:extLst xmlns:a="http://schemas.openxmlformats.org/drawingml/2006/main">
              <a:ext uri="{FF2B5EF4-FFF2-40B4-BE49-F238E27FC236}">
                <a16:creationId xmlns:a16="http://schemas.microsoft.com/office/drawing/2014/main" id="{F5AB04D2-BDC4-4850-AB7B-C586B2AD58C7}"/>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What changed after feedback? When will you practice, and who will help you check progress?</a:t>
            </a:r>
          </a:p>
        </p:txBody>
      </p:sp>
    </p:spTree>
    <p:extLst>
      <p:ext uri="{BB962C8B-B14F-4D97-AF65-F5344CB8AC3E}">
        <p14:creationId xmlns:p14="http://schemas.microsoft.com/office/powerpoint/2010/main" val="313519743"/>
      </p:ext>
    </p:extLst>
  </p:cSld>
</p:sld>
</file>

<file path=ppt/slides/slide2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99085EB6-3C7D-4223-A575-A985FA38412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298715F8-D29B-4FC7-973A-5EAB42C7A43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Resources for your next step</a:t>
            </a:r>
          </a:p>
        </p:txBody>
      </p:sp>
      <p:sp>
        <p:nvSpPr>
          <p:cNvPr id="515" name="">
            <a:extLst xmlns:a="http://schemas.openxmlformats.org/drawingml/2006/main">
              <a:ext uri="{FF2B5EF4-FFF2-40B4-BE49-F238E27FC236}">
                <a16:creationId xmlns:a16="http://schemas.microsoft.com/office/drawing/2014/main" id="{3E83467C-88D6-4FCD-B5B8-72720C237A49}"/>
              </a:ext>
            </a:extLst>
          </p:cNvPr>
          <p:cNvSpPr>
            <a:spLocks xmlns:a="http://schemas.openxmlformats.org/drawingml/2006/main" noGrp="1"/>
          </p:cNvSpPr>
          <p:nvPr/>
        </p:nvSpPr>
        <p:spPr>
          <a:xfrm xmlns:a="http://schemas.openxmlformats.org/drawingml/2006/main">
            <a:off x="771525" y="22383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01</a:t>
            </a:r>
          </a:p>
        </p:txBody>
      </p:sp>
      <p:sp>
        <p:nvSpPr>
          <p:cNvPr id="516" name="">
            <a:extLst xmlns:a="http://schemas.openxmlformats.org/drawingml/2006/main">
              <a:ext uri="{FF2B5EF4-FFF2-40B4-BE49-F238E27FC236}">
                <a16:creationId xmlns:a16="http://schemas.microsoft.com/office/drawing/2014/main" id="{42C8E859-FE57-4C7B-BE94-A942602673E4}"/>
              </a:ext>
            </a:extLst>
          </p:cNvPr>
          <p:cNvSpPr>
            <a:spLocks xmlns:a="http://schemas.openxmlformats.org/drawingml/2006/main" noGrp="1"/>
          </p:cNvSpPr>
          <p:nvPr/>
        </p:nvSpPr>
        <p:spPr>
          <a:xfrm xmlns:a="http://schemas.openxmlformats.org/drawingml/2006/main">
            <a:off x="1819275" y="22383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c086618baa704fe1"/>
              </a:rPr>
              <a:t>NACE definitions and sample behaviors</a:t>
            </a:r>
          </a:p>
        </p:txBody>
      </p:sp>
      <p:sp>
        <p:nvSpPr>
          <p:cNvPr id="517" name="">
            <a:extLst xmlns:a="http://schemas.openxmlformats.org/drawingml/2006/main">
              <a:ext uri="{FF2B5EF4-FFF2-40B4-BE49-F238E27FC236}">
                <a16:creationId xmlns:a16="http://schemas.microsoft.com/office/drawing/2014/main" id="{40F07EC7-83D3-4D32-82FF-BF7E3052AC1E}"/>
              </a:ext>
            </a:extLst>
          </p:cNvPr>
          <p:cNvSpPr>
            <a:spLocks xmlns:a="http://schemas.openxmlformats.org/drawingml/2006/main" noGrp="1"/>
          </p:cNvSpPr>
          <p:nvPr/>
        </p:nvSpPr>
        <p:spPr>
          <a:xfrm xmlns:a="http://schemas.openxmlformats.org/drawingml/2006/main">
            <a:off x="1819275" y="28575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naceweb.org</a:t>
            </a:r>
          </a:p>
        </p:txBody>
      </p:sp>
      <p:sp>
        <p:nvSpPr>
          <p:cNvPr id="518" name="">
            <a:extLst xmlns:a="http://schemas.openxmlformats.org/drawingml/2006/main">
              <a:ext uri="{FF2B5EF4-FFF2-40B4-BE49-F238E27FC236}">
                <a16:creationId xmlns:a16="http://schemas.microsoft.com/office/drawing/2014/main" id="{1CA5EF64-7E06-475B-B92E-558F574114D6}"/>
              </a:ext>
            </a:extLst>
          </p:cNvPr>
          <p:cNvSpPr>
            <a:spLocks xmlns:a="http://schemas.openxmlformats.org/drawingml/2006/main" noGrp="1"/>
          </p:cNvSpPr>
          <p:nvPr/>
        </p:nvSpPr>
        <p:spPr>
          <a:xfrm xmlns:a="http://schemas.openxmlformats.org/drawingml/2006/main">
            <a:off x="771525" y="347662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02</a:t>
            </a:r>
          </a:p>
        </p:txBody>
      </p:sp>
      <p:sp>
        <p:nvSpPr>
          <p:cNvPr id="519" name="">
            <a:extLst xmlns:a="http://schemas.openxmlformats.org/drawingml/2006/main">
              <a:ext uri="{FF2B5EF4-FFF2-40B4-BE49-F238E27FC236}">
                <a16:creationId xmlns:a16="http://schemas.microsoft.com/office/drawing/2014/main" id="{7CE40A83-7539-49C1-8A8A-F5DE87E4CEB2}"/>
              </a:ext>
            </a:extLst>
          </p:cNvPr>
          <p:cNvSpPr>
            <a:spLocks xmlns:a="http://schemas.openxmlformats.org/drawingml/2006/main" noGrp="1"/>
          </p:cNvSpPr>
          <p:nvPr/>
        </p:nvSpPr>
        <p:spPr>
          <a:xfrm xmlns:a="http://schemas.openxmlformats.org/drawingml/2006/main">
            <a:off x="1819275" y="347662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e625ea332c9a4a3e"/>
              </a:rPr>
              <a:t>CES Career &amp; Internship Guide</a:t>
            </a:r>
          </a:p>
        </p:txBody>
      </p:sp>
      <p:sp>
        <p:nvSpPr>
          <p:cNvPr id="520" name="">
            <a:extLst xmlns:a="http://schemas.openxmlformats.org/drawingml/2006/main">
              <a:ext uri="{FF2B5EF4-FFF2-40B4-BE49-F238E27FC236}">
                <a16:creationId xmlns:a16="http://schemas.microsoft.com/office/drawing/2014/main" id="{4F2299D7-A9DD-4B9F-B757-1176885E8BE6}"/>
              </a:ext>
            </a:extLst>
          </p:cNvPr>
          <p:cNvSpPr>
            <a:spLocks xmlns:a="http://schemas.openxmlformats.org/drawingml/2006/main" noGrp="1"/>
          </p:cNvSpPr>
          <p:nvPr/>
        </p:nvSpPr>
        <p:spPr>
          <a:xfrm xmlns:a="http://schemas.openxmlformats.org/drawingml/2006/main">
            <a:off x="1819275" y="409575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careers.rutgers.edu/students-alumni/career-internship-guide</a:t>
            </a:r>
          </a:p>
        </p:txBody>
      </p:sp>
      <p:sp>
        <p:nvSpPr>
          <p:cNvPr id="521" name="">
            <a:extLst xmlns:a="http://schemas.openxmlformats.org/drawingml/2006/main">
              <a:ext uri="{FF2B5EF4-FFF2-40B4-BE49-F238E27FC236}">
                <a16:creationId xmlns:a16="http://schemas.microsoft.com/office/drawing/2014/main" id="{EC3E1F7F-B5DA-4A43-AD36-B8246EE5F642}"/>
              </a:ext>
            </a:extLst>
          </p:cNvPr>
          <p:cNvSpPr>
            <a:spLocks xmlns:a="http://schemas.openxmlformats.org/drawingml/2006/main" noGrp="1"/>
          </p:cNvSpPr>
          <p:nvPr/>
        </p:nvSpPr>
        <p:spPr>
          <a:xfrm xmlns:a="http://schemas.openxmlformats.org/drawingml/2006/main">
            <a:off x="771525" y="47148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03</a:t>
            </a:r>
          </a:p>
        </p:txBody>
      </p:sp>
      <p:sp>
        <p:nvSpPr>
          <p:cNvPr id="522" name="">
            <a:extLst xmlns:a="http://schemas.openxmlformats.org/drawingml/2006/main">
              <a:ext uri="{FF2B5EF4-FFF2-40B4-BE49-F238E27FC236}">
                <a16:creationId xmlns:a16="http://schemas.microsoft.com/office/drawing/2014/main" id="{49DDD473-0CE9-4456-A0FB-3F6B542B884D}"/>
              </a:ext>
            </a:extLst>
          </p:cNvPr>
          <p:cNvSpPr>
            <a:spLocks xmlns:a="http://schemas.openxmlformats.org/drawingml/2006/main" noGrp="1"/>
          </p:cNvSpPr>
          <p:nvPr/>
        </p:nvSpPr>
        <p:spPr>
          <a:xfrm xmlns:a="http://schemas.openxmlformats.org/drawingml/2006/main">
            <a:off x="1819275" y="47148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88e12cb0f3fa4f7e"/>
              </a:rPr>
              <a:t>Student Employee Enrichment</a:t>
            </a:r>
          </a:p>
        </p:txBody>
      </p:sp>
      <p:sp>
        <p:nvSpPr>
          <p:cNvPr id="523" name="">
            <a:extLst xmlns:a="http://schemas.openxmlformats.org/drawingml/2006/main">
              <a:ext uri="{FF2B5EF4-FFF2-40B4-BE49-F238E27FC236}">
                <a16:creationId xmlns:a16="http://schemas.microsoft.com/office/drawing/2014/main" id="{58D965D5-0E69-4A63-940D-FA978938FB2F}"/>
              </a:ext>
            </a:extLst>
          </p:cNvPr>
          <p:cNvSpPr>
            <a:spLocks xmlns:a="http://schemas.openxmlformats.org/drawingml/2006/main" noGrp="1"/>
          </p:cNvSpPr>
          <p:nvPr/>
        </p:nvSpPr>
        <p:spPr>
          <a:xfrm xmlns:a="http://schemas.openxmlformats.org/drawingml/2006/main">
            <a:off x="1819275" y="53340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careers.rutgers.edu/SEE</a:t>
            </a:r>
          </a:p>
        </p:txBody>
      </p:sp>
      <p:sp>
        <p:nvSpPr>
          <p:cNvPr id="524" name="">
            <a:extLst xmlns:a="http://schemas.openxmlformats.org/drawingml/2006/main">
              <a:ext uri="{FF2B5EF4-FFF2-40B4-BE49-F238E27FC236}">
                <a16:creationId xmlns:a16="http://schemas.microsoft.com/office/drawing/2014/main" id="{CEBB5656-B66B-4EB7-9896-467003520AB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24</a:t>
            </a:r>
          </a:p>
        </p:txBody>
      </p:sp>
    </p:spTree>
    <p:extLst>
      <p:ext uri="{BB962C8B-B14F-4D97-AF65-F5344CB8AC3E}">
        <p14:creationId xmlns:p14="http://schemas.microsoft.com/office/powerpoint/2010/main" val="1444980923"/>
      </p:ext>
    </p:extLst>
  </p:cSld>
</p:sld>
</file>

<file path=ppt/theme/theme1.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2026-11-02T03:53:56.4830000Z</dcterms:created>
  <dcterms:modified xsi:type="dcterms:W3CDTF">2026-11-02T03:53:56.4830000Z</dcterms:modified>
</coreProperties>
</file>