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484bdb46d8a4be8" /><Relationship Type="http://schemas.openxmlformats.org/officeDocument/2006/relationships/extended-properties" Target="/docProps/app.xml" Id="R7fd7ed6323ca4b15" /><Relationship Type="http://schemas.openxmlformats.org/officeDocument/2006/relationships/officeDocument" Target="/ppt/presentation.xml" Id="R5433cf6a224245da" /></Relationships>
</file>

<file path=ppt/presentation.xml><?xml version="1.0" encoding="utf-8"?>
<p:presentation xmlns:p="http://schemas.openxmlformats.org/presentationml/2006/main">
  <p:sldMasterIdLst>
    <p:sldMasterId xmlns:r="http://schemas.openxmlformats.org/officeDocument/2006/relationships" id="2147483648" r:id="Rbccca585a3e34b12"/>
  </p:sldMasterIdLst>
  <p:notesMasterIdLst>
    <p:notesMasterId xmlns:r="http://schemas.openxmlformats.org/officeDocument/2006/relationships" r:id="Rd82379cd4d424e35"/>
  </p:notesMasterIdLst>
  <p:sldIdLst>
    <p:sldId xmlns:r="http://schemas.openxmlformats.org/officeDocument/2006/relationships" id="256" r:id="Rb941335c620b4aa6"/>
    <p:sldId xmlns:r="http://schemas.openxmlformats.org/officeDocument/2006/relationships" id="257" r:id="R0b576218be614b23"/>
    <p:sldId xmlns:r="http://schemas.openxmlformats.org/officeDocument/2006/relationships" id="258" r:id="Rf3cff8c3877d4c1c"/>
    <p:sldId xmlns:r="http://schemas.openxmlformats.org/officeDocument/2006/relationships" id="259" r:id="R29b2aa2e31c84101"/>
    <p:sldId xmlns:r="http://schemas.openxmlformats.org/officeDocument/2006/relationships" id="260" r:id="R0c311fe371664574"/>
    <p:sldId xmlns:r="http://schemas.openxmlformats.org/officeDocument/2006/relationships" id="261" r:id="R9d49c416bb3d4718"/>
    <p:sldId xmlns:r="http://schemas.openxmlformats.org/officeDocument/2006/relationships" id="262" r:id="R7ec0c91277a44828"/>
    <p:sldId xmlns:r="http://schemas.openxmlformats.org/officeDocument/2006/relationships" id="263" r:id="R31f2a54afb9d4d98"/>
    <p:sldId xmlns:r="http://schemas.openxmlformats.org/officeDocument/2006/relationships" id="264" r:id="R6e48c2369ff74442"/>
    <p:sldId xmlns:r="http://schemas.openxmlformats.org/officeDocument/2006/relationships" id="265" r:id="R979063a17b204128"/>
    <p:sldId xmlns:r="http://schemas.openxmlformats.org/officeDocument/2006/relationships" id="266" r:id="Rd57410d03bcc469a"/>
    <p:sldId xmlns:r="http://schemas.openxmlformats.org/officeDocument/2006/relationships" id="267" r:id="Ra704305b9b7d4cf4"/>
    <p:sldId xmlns:r="http://schemas.openxmlformats.org/officeDocument/2006/relationships" id="268" r:id="Rbe30235109084f09"/>
    <p:sldId xmlns:r="http://schemas.openxmlformats.org/officeDocument/2006/relationships" id="269" r:id="R5dad8e8e8cf841f4"/>
    <p:sldId xmlns:r="http://schemas.openxmlformats.org/officeDocument/2006/relationships" id="270" r:id="Ra25dc6eaefff4cc9"/>
    <p:sldId xmlns:r="http://schemas.openxmlformats.org/officeDocument/2006/relationships" id="271" r:id="Rfd336f080a484ad6"/>
    <p:sldId xmlns:r="http://schemas.openxmlformats.org/officeDocument/2006/relationships" id="272" r:id="Ra6192942dc5d4120"/>
    <p:sldId xmlns:r="http://schemas.openxmlformats.org/officeDocument/2006/relationships" id="273" r:id="R7ee16c5645414399"/>
    <p:sldId xmlns:r="http://schemas.openxmlformats.org/officeDocument/2006/relationships" id="274" r:id="R18cd6d640e134fa7"/>
    <p:sldId xmlns:r="http://schemas.openxmlformats.org/officeDocument/2006/relationships" id="275" r:id="R0bcad02789084ad9"/>
    <p:sldId xmlns:r="http://schemas.openxmlformats.org/officeDocument/2006/relationships" id="276" r:id="Rd539471f29964e9a"/>
    <p:sldId xmlns:r="http://schemas.openxmlformats.org/officeDocument/2006/relationships" id="277" r:id="R06d4bbc8e52c4248"/>
    <p:sldId xmlns:r="http://schemas.openxmlformats.org/officeDocument/2006/relationships" id="278" r:id="R1c6973ff57224be7"/>
    <p:sldId xmlns:r="http://schemas.openxmlformats.org/officeDocument/2006/relationships" id="279" r:id="Rb7e7fa94e6a24def"/>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1e4534ba85464e17" /><Relationship Type="http://schemas.openxmlformats.org/officeDocument/2006/relationships/slideMaster" Target="/ppt/slideMasters/slideMaster1.xml" Id="Rbccca585a3e34b12" /><Relationship Type="http://schemas.openxmlformats.org/officeDocument/2006/relationships/notesMaster" Target="/ppt/notesMasters/notesMaster1.xml" Id="Rd82379cd4d424e35" /><Relationship Type="http://schemas.openxmlformats.org/officeDocument/2006/relationships/presProps" Target="/ppt/presProps.xml" Id="Rf7a09c74b1c04c8b" /><Relationship Type="http://schemas.openxmlformats.org/officeDocument/2006/relationships/viewProps" Target="/ppt/viewProps.xml" Id="Rd47c8a5d750748ba" /><Relationship Type="http://schemas.openxmlformats.org/officeDocument/2006/relationships/tableStyles" Target="/ppt/tableStyles.xml" Id="R5af224dbec944a74" /><Relationship Type="http://schemas.openxmlformats.org/officeDocument/2006/relationships/slide" Target="/ppt/slides/slide1.xml" Id="Rb941335c620b4aa6" /><Relationship Type="http://schemas.openxmlformats.org/officeDocument/2006/relationships/slide" Target="/ppt/slides/slide2.xml" Id="R0b576218be614b23" /><Relationship Type="http://schemas.openxmlformats.org/officeDocument/2006/relationships/slide" Target="/ppt/slides/slide3.xml" Id="Rf3cff8c3877d4c1c" /><Relationship Type="http://schemas.openxmlformats.org/officeDocument/2006/relationships/slide" Target="/ppt/slides/slide4.xml" Id="R29b2aa2e31c84101" /><Relationship Type="http://schemas.openxmlformats.org/officeDocument/2006/relationships/slide" Target="/ppt/slides/slide5.xml" Id="R0c311fe371664574" /><Relationship Type="http://schemas.openxmlformats.org/officeDocument/2006/relationships/slide" Target="/ppt/slides/slide6.xml" Id="R9d49c416bb3d4718" /><Relationship Type="http://schemas.openxmlformats.org/officeDocument/2006/relationships/slide" Target="/ppt/slides/slide7.xml" Id="R7ec0c91277a44828" /><Relationship Type="http://schemas.openxmlformats.org/officeDocument/2006/relationships/slide" Target="/ppt/slides/slide8.xml" Id="R31f2a54afb9d4d98" /><Relationship Type="http://schemas.openxmlformats.org/officeDocument/2006/relationships/slide" Target="/ppt/slides/slide9.xml" Id="R6e48c2369ff74442" /><Relationship Type="http://schemas.openxmlformats.org/officeDocument/2006/relationships/slide" Target="/ppt/slides/slide10.xml" Id="R979063a17b204128" /><Relationship Type="http://schemas.openxmlformats.org/officeDocument/2006/relationships/slide" Target="/ppt/slides/slide11.xml" Id="Rd57410d03bcc469a" /><Relationship Type="http://schemas.openxmlformats.org/officeDocument/2006/relationships/slide" Target="/ppt/slides/slide12.xml" Id="Ra704305b9b7d4cf4" /><Relationship Type="http://schemas.openxmlformats.org/officeDocument/2006/relationships/slide" Target="/ppt/slides/slide13.xml" Id="Rbe30235109084f09" /><Relationship Type="http://schemas.openxmlformats.org/officeDocument/2006/relationships/slide" Target="/ppt/slides/slide14.xml" Id="R5dad8e8e8cf841f4" /><Relationship Type="http://schemas.openxmlformats.org/officeDocument/2006/relationships/slide" Target="/ppt/slides/slide15.xml" Id="Ra25dc6eaefff4cc9" /><Relationship Type="http://schemas.openxmlformats.org/officeDocument/2006/relationships/slide" Target="/ppt/slides/slide16.xml" Id="Rfd336f080a484ad6" /><Relationship Type="http://schemas.openxmlformats.org/officeDocument/2006/relationships/slide" Target="/ppt/slides/slide17.xml" Id="Ra6192942dc5d4120" /><Relationship Type="http://schemas.openxmlformats.org/officeDocument/2006/relationships/slide" Target="/ppt/slides/slide18.xml" Id="R7ee16c5645414399" /><Relationship Type="http://schemas.openxmlformats.org/officeDocument/2006/relationships/slide" Target="/ppt/slides/slide19.xml" Id="R18cd6d640e134fa7" /><Relationship Type="http://schemas.openxmlformats.org/officeDocument/2006/relationships/slide" Target="/ppt/slides/slide20.xml" Id="R0bcad02789084ad9" /><Relationship Type="http://schemas.openxmlformats.org/officeDocument/2006/relationships/slide" Target="/ppt/slides/slide21.xml" Id="Rd539471f29964e9a" /><Relationship Type="http://schemas.openxmlformats.org/officeDocument/2006/relationships/slide" Target="/ppt/slides/slide22.xml" Id="R06d4bbc8e52c4248" /><Relationship Type="http://schemas.openxmlformats.org/officeDocument/2006/relationships/slide" Target="/ppt/slides/slide23.xml" Id="R1c6973ff57224be7" /><Relationship Type="http://schemas.openxmlformats.org/officeDocument/2006/relationships/slide" Target="/ppt/slides/slide24.xml" Id="Rb7e7fa94e6a24d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1f139b36c84b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8e8b4d764fc43bd" /><Relationship Type="http://schemas.openxmlformats.org/officeDocument/2006/relationships/notesMaster" Target="/ppt/notesMasters/notesMaster1.xml" Id="Rfba5ceb5242f4cd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bdd882cd224388" /><Relationship Type="http://schemas.openxmlformats.org/officeDocument/2006/relationships/notesMaster" Target="/ppt/notesMasters/notesMaster1.xml" Id="Rf32e8bbc45254b9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3d45fa93904b05" /><Relationship Type="http://schemas.openxmlformats.org/officeDocument/2006/relationships/notesMaster" Target="/ppt/notesMasters/notesMaster1.xml" Id="R3db558e70a3e41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29de60c0d5034134" /><Relationship Type="http://schemas.openxmlformats.org/officeDocument/2006/relationships/notesMaster" Target="/ppt/notesMasters/notesMaster1.xml" Id="R28dd71dd49ee46c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a14ad62ba14256" /><Relationship Type="http://schemas.openxmlformats.org/officeDocument/2006/relationships/notesMaster" Target="/ppt/notesMasters/notesMaster1.xml" Id="Rb28f8deceb2940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e9e91a4f5f0499b" /><Relationship Type="http://schemas.openxmlformats.org/officeDocument/2006/relationships/notesMaster" Target="/ppt/notesMasters/notesMaster1.xml" Id="R3ebc2fe04a3041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89ed2202564f45" /><Relationship Type="http://schemas.openxmlformats.org/officeDocument/2006/relationships/notesMaster" Target="/ppt/notesMasters/notesMaster1.xml" Id="Re36b509a35f240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25a016d68eb14e8c" /><Relationship Type="http://schemas.openxmlformats.org/officeDocument/2006/relationships/notesMaster" Target="/ppt/notesMasters/notesMaster1.xml" Id="Ra9a6cc7b5fc649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4efd9fdc3f14633" /><Relationship Type="http://schemas.openxmlformats.org/officeDocument/2006/relationships/notesMaster" Target="/ppt/notesMasters/notesMaster1.xml" Id="R37a23aacf7ed47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ff3f44c5d4486d" /><Relationship Type="http://schemas.openxmlformats.org/officeDocument/2006/relationships/notesMaster" Target="/ppt/notesMasters/notesMaster1.xml" Id="Rc9841313be224b0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3da9bb827b04729" /><Relationship Type="http://schemas.openxmlformats.org/officeDocument/2006/relationships/notesMaster" Target="/ppt/notesMasters/notesMaster1.xml" Id="Re6576ca5b60a44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2b7a4145d840f1" /><Relationship Type="http://schemas.openxmlformats.org/officeDocument/2006/relationships/notesMaster" Target="/ppt/notesMasters/notesMaster1.xml" Id="R2a870a4969e6492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f7a2d77fd6a4a22" /><Relationship Type="http://schemas.openxmlformats.org/officeDocument/2006/relationships/notesMaster" Target="/ppt/notesMasters/notesMaster1.xml" Id="Rf172951c782245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8690b71ecc940d6" /><Relationship Type="http://schemas.openxmlformats.org/officeDocument/2006/relationships/notesMaster" Target="/ppt/notesMasters/notesMaster1.xml" Id="R37add43bb32c462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2fa14f06b8d4da1" /><Relationship Type="http://schemas.openxmlformats.org/officeDocument/2006/relationships/notesMaster" Target="/ppt/notesMasters/notesMaster1.xml" Id="Rf37e09b0c705463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36135c162174cf4" /><Relationship Type="http://schemas.openxmlformats.org/officeDocument/2006/relationships/notesMaster" Target="/ppt/notesMasters/notesMaster1.xml" Id="Rcd109844a19745c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513cfbd23ea4d45" /><Relationship Type="http://schemas.openxmlformats.org/officeDocument/2006/relationships/notesMaster" Target="/ppt/notesMasters/notesMaster1.xml" Id="Rb8fa7ea372c4432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aad49292f364d03" /><Relationship Type="http://schemas.openxmlformats.org/officeDocument/2006/relationships/notesMaster" Target="/ppt/notesMasters/notesMaster1.xml" Id="R8cd0e82ceecf465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aa05b3a969471e" /><Relationship Type="http://schemas.openxmlformats.org/officeDocument/2006/relationships/notesMaster" Target="/ppt/notesMasters/notesMaster1.xml" Id="Rc8a2b73c820b420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ad082533c9848a5" /><Relationship Type="http://schemas.openxmlformats.org/officeDocument/2006/relationships/notesMaster" Target="/ppt/notesMasters/notesMaster1.xml" Id="Rf09263d9458d4ce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ae1f3bcc8674bfb" /><Relationship Type="http://schemas.openxmlformats.org/officeDocument/2006/relationships/notesMaster" Target="/ppt/notesMasters/notesMaster1.xml" Id="R9fca492b70df447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2794cdc7195409e" /><Relationship Type="http://schemas.openxmlformats.org/officeDocument/2006/relationships/notesMaster" Target="/ppt/notesMasters/notesMaster1.xml" Id="R88380b44c62f4b4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c3dfc5a11374741" /><Relationship Type="http://schemas.openxmlformats.org/officeDocument/2006/relationships/notesMaster" Target="/ppt/notesMasters/notesMaster1.xml" Id="Rb5b2d470ed1d451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ab4a60069d5475f" /><Relationship Type="http://schemas.openxmlformats.org/officeDocument/2006/relationships/notesMaster" Target="/ppt/notesMasters/notesMaster1.xml" Id="Rf8b3c35b239b4ad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1 OF 24</a:t>
            </a:r>
            <a:endParaRPr/>
          </a:p>
          <a:p xmlns:a="http://schemas.openxmlformats.org/drawingml/2006/main">
            <a:r>
              <a:t/>
            </a:r>
          </a:p>
          <a:p xmlns:a="http://schemas.openxmlformats.org/drawingml/2006/main">
            <a:r>
              <a:t>FACILITATOR GUIDE</a:t>
            </a:r>
          </a:p>
          <a:p xmlns:a="http://schemas.openxmlformats.org/drawingml/2006/main">
            <a:r>
              <a:t>How to use this guide</a:t>
            </a:r>
          </a:p>
          <a:p xmlns:a="http://schemas.openxmlformats.org/drawingml/2006/main">
            <a:r>
              <a:t>Read the teaching background and all suggested wording before the session. The preparation reading is outside the 60-minute student session. You may use the suggested language verbatim or adapt it after you understand the concept. Handouts and answer keys are included; slides are not needed to facilitate this version.</a:t>
            </a:r>
          </a:p>
          <a:p xmlns:a="http://schemas.openxmlformats.org/drawingml/2006/main">
            <a:r>
              <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Preparation before the session</a:t>
            </a:r>
          </a:p>
          <a:p xmlns:a="http://schemas.openxmlformats.org/drawingml/2006/main">
            <a:r>
              <a:t>Read NACE’s official definitions and sample behaviors, then the teaching background. Practice the sample explanation aloud. Print the Student reflection worksheet and Practice explaining the experience handouts. Make the competency teaching table available. Test the quiz method and choose a way to collect the exit ticket. Read the case and its debrief before teaching. For large groups, keep partner work in place rather than waiting for every group to report.</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(R-Comm)/NR18OIT_Students5408N.JPG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2 OF 24</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Opening action from 0 to 5 minutes</a:t>
            </a:r>
          </a:p>
          <a:p xmlns:a="http://schemas.openxmlformats.org/drawingml/2006/main">
            <a:r>
              <a:t>Facilitator actions:</a:t>
            </a:r>
          </a:p>
          <a:p xmlns:a="http://schemas.openxmlformats.org/drawingml/2006/main">
            <a:r>
              <a:t>Begin the activity immediately. Allow one minute for individual thinking and writing, two minutes for partners, and two minutes to collect two or three action verbs on the board. Students can use the fictional case if they prefer.</a:t>
            </a:r>
          </a:p>
          <a:p xmlns:a="http://schemas.openxmlformats.org/drawingml/2006/main">
            <a:r>
              <a:t>Say to students:</a:t>
            </a:r>
          </a:p>
          <a:p xmlns:a="http://schemas.openxmlformats.org/drawingml/2006/main">
            <a:r>
              <a:t>“Think of a class project that became difficult or changed direction. Write what the group needed and one action you personally took. We will return to that moment today. You do not need an impressive title or a perfect outcome. We are interested in what you did and what you learned.”</a:t>
            </a:r>
          </a:p>
          <a:p xmlns:a="http://schemas.openxmlformats.org/drawingml/2006/main">
            <a:r>
              <a:t>Ask students:</a:t>
            </a:r>
          </a:p>
          <a:p xmlns:a="http://schemas.openxmlformats.org/drawingml/2006/main">
            <a:r>
              <a:t>“What action did you hear your partner describe?”</a:t>
            </a:r>
          </a:p>
          <a:p xmlns:a="http://schemas.openxmlformats.org/drawingml/2006/main">
            <a:r>
              <a:t>Expected responses:</a:t>
            </a:r>
          </a:p>
          <a:p xmlns:a="http://schemas.openxmlformats.org/drawingml/2006/main">
            <a:r>
              <a:t>Concrete verbs such as asked, checked, compared, organized, listened, or revised.</a:t>
            </a:r>
          </a:p>
          <a:p xmlns:a="http://schemas.openxmlformats.org/drawingml/2006/main">
            <a:r>
              <a:t>If students need support:</a:t>
            </a:r>
          </a:p>
          <a:p xmlns:a="http://schemas.openxmlformats.org/drawingml/2006/main">
            <a:r>
              <a:t>If someone says “I learned a lot,” ask “What is one thing you did that helped you learn?” If nobody volunteers, offer “I checked a source before sharing it.”</a:t>
            </a:r>
          </a:p>
          <a:p xmlns:a="http://schemas.openxmlformats.org/drawingml/2006/main">
            <a:r>
              <a:t>Transition to the next activity:</a:t>
            </a:r>
          </a:p>
          <a:p xmlns:a="http://schemas.openxmlformats.org/drawingml/2006/main">
            <a:r>
              <a:t>“Those actions are where we can look for evidence of skills.”</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3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Two distinctions to explain</a:t>
            </a:r>
          </a:p>
          <a:p xmlns:a="http://schemas.openxmlformats.org/drawingml/2006/main">
            <a:r>
              <a:t>Leadership helps shape the direction and conditions of shared work; Teamwork describes contributing and collaborating within it. One action may support both if the explanation is convincing. Technology means using tools thoughtfully and responsibly, not simply owning a device or naming software.</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4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5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6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A simple example you can teach</a:t>
            </a:r>
          </a:p>
          <a:p xmlns:a="http://schemas.openxmlformats.org/drawingml/2006/main">
            <a:r>
              <a:t>“I am good at teamwork” is a claim. “I negotiated roles when two teammates had overlapping tasks, checked the revised plan with them, and completed my part” gives behavioral evidence. Ask what happened next to strengthen it further. Do not tell students they need an award, publication, or numerical improvement for their experience to count.</a:t>
            </a:r>
          </a:p>
          <a:p xmlns:a="http://schemas.openxmlformats.org/drawingml/2006/main">
            <a:r>
              <a:t/>
            </a:r>
          </a:p>
          <a:p xmlns:a="http://schemas.openxmlformats.org/drawingml/2006/main">
            <a:r>
              <a:t>How to coach a connection</a:t>
            </a:r>
          </a:p>
          <a:p xmlns:a="http://schemas.openxmlformats.org/drawingml/2006/main">
            <a:r>
              <a:t>Ask the student to name an action, identify the relevant NACE behavior, and explain the connection. Check the match against NACE’s sample behaviors. Ask what outcome, feedback, or artifact supports it. A student can demonstrate more than one competency; choose the clearest evidence rather than requiring all eight. An experience title alone does not demonstrate the behavior.</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7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Teach the shared case from 12 to 20 minutes</a:t>
            </a:r>
          </a:p>
          <a:p xmlns:a="http://schemas.openxmlformats.org/drawingml/2006/main">
            <a:r>
              <a:t>Read aloud:</a:t>
            </a:r>
          </a:p>
          <a:p xmlns:a="http://schemas.openxmlformats.org/drawingml/2006/main">
            <a:r>
              <a:t>A four-person class team is analyzing local water-quality data. Sources use different units, and team members disagree about the conclusion. Maya checks the units, documents a conversion, asks each teammate to explain their interpretation, and helps the group revise its claim. The final report states the limits of the evidence.</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check the data used to support our group’s claim. Action: checked units, documented a conversion, and clarified competing interpretations. Result: the team revised its claim and explicitly described the evidence limits.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Critical Thinking: checking units and revising a claim using evidence. Communication: asking for and clarifying interpretations. Teamwork: working toward an agreed report. Technology could fit if the student explains how a tool supported the analysis; merely using a computer is insufficient.</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 high project grade alone is not evidence of an individual competency.</a:t>
            </a:r>
          </a:p>
          <a:p xmlns:a="http://schemas.openxmlformats.org/drawingml/2006/main">
            <a:r>
              <a:t/>
            </a:r>
          </a:p>
          <a:p xmlns:a="http://schemas.openxmlformats.org/drawingml/2006/main">
            <a:r>
              <a:t>Full case:</a:t>
            </a:r>
          </a:p>
          <a:p xmlns:a="http://schemas.openxmlformats.org/drawingml/2006/main">
            <a:r>
              <a:t>A four-person class team is analyzing local water-quality data. Sources use different units, and team members disagree about the conclusion. Maya checks the units, documents a conversion, asks each teammate to explain their interpretation, and helps the group revise its claim. The final report states the limits of the evidence.</a:t>
            </a:r>
          </a:p>
          <a:p xmlns:a="http://schemas.openxmlformats.org/drawingml/2006/main">
            <a:r>
              <a:t>Ask pairs to identify two actions and possible competency connections before advancing.</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Year/FIGS Classes/102026_FIGSCLASS4.jpg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8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Critical Thinking: checking units and revising a claim using evidence. Communication: asking for and clarifying interpretations. Teamwork: working toward an agreed report. Technology could fit if the student explains how a tool supported the analysis; merely using a computer is insufficient.</a:t>
            </a:r>
          </a:p>
          <a:p xmlns:a="http://schemas.openxmlformats.org/drawingml/2006/main">
            <a:r>
              <a:t/>
            </a:r>
          </a:p>
          <a:p xmlns:a="http://schemas.openxmlformats.org/drawingml/2006/main">
            <a:r>
              <a:t>Teach the shared case from 12 to 20 minutes</a:t>
            </a:r>
          </a:p>
          <a:p xmlns:a="http://schemas.openxmlformats.org/drawingml/2006/main">
            <a:r>
              <a:t>Read aloud:</a:t>
            </a:r>
          </a:p>
          <a:p xmlns:a="http://schemas.openxmlformats.org/drawingml/2006/main">
            <a:r>
              <a:t>A four-person class team is analyzing local water-quality data. Sources use different units, and team members disagree about the conclusion. Maya checks the units, documents a conversion, asks each teammate to explain their interpretation, and helps the group revise its claim. The final report states the limits of the evidence.</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check the data used to support our group’s claim. Action: checked units, documented a conversion, and clarified competing interpretations. Result: the team revised its claim and explicitly described the evidence limits.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Critical Thinking: checking units and revising a claim using evidence. Communication: asking for and clarifying interpretations. Teamwork: working toward an agreed report. Technology could fit if the student explains how a tool supported the analysis; merely using a computer is insufficient.</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 high project grade alone is not evidence of an individual competency.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9 OF 24</a:t>
            </a:r>
            <a:endParaRPr/>
          </a:p>
          <a:p xmlns:a="http://schemas.openxmlformats.org/drawingml/2006/main">
            <a:r>
              <a:t>SESSION TIMING: 20–32 minutes</a:t>
            </a:r>
          </a:p>
          <a:p xmlns:a="http://schemas.openxmlformats.org/drawingml/2006/main">
            <a:r>
              <a:t/>
            </a:r>
          </a:p>
          <a:p xmlns:a="http://schemas.openxmlformats.org/drawingml/2006/main">
            <a:r>
              <a:t>FACILITATOR GUIDE</a:t>
            </a:r>
          </a:p>
          <a:p xmlns:a="http://schemas.openxmlformats.org/drawingml/2006/main">
            <a:r>
              <a:t>Individual reflection from 20 to 32 minutes</a:t>
            </a:r>
          </a:p>
          <a:p xmlns:a="http://schemas.openxmlformats.org/drawingml/2006/main">
            <a:r>
              <a:t>Facilitator actions:</a:t>
            </a:r>
          </a:p>
          <a:p xmlns:a="http://schemas.openxmlformats.org/drawingml/2006/main">
            <a:r>
              <a:t>Give students the Student reflection worksheet. Allocate three minutes to context and responsibility, four to personal actions and evidence, three to competency connections, and two to learning and a next step. Circulate without demanding personal disclosure.</a:t>
            </a:r>
          </a:p>
          <a:p xmlns:a="http://schemas.openxmlformats.org/drawingml/2006/main">
            <a:r>
              <a:t>Say to students:</a:t>
            </a:r>
          </a:p>
          <a:p xmlns:a="http://schemas.openxmlformats.org/drawingml/2006/main">
            <a:r>
              <a:t>“Choose one moment rather than summarizing your whole experience. Write what happened and what you personally did. Then explain which competency or competencies those actions show. Finally, examine what you learned and what you want to improve.”</a:t>
            </a:r>
          </a:p>
          <a:p xmlns:a="http://schemas.openxmlformats.org/drawingml/2006/main">
            <a:r>
              <a:t>Ask students:</a:t>
            </a:r>
          </a:p>
          <a:p xmlns:a="http://schemas.openxmlformats.org/drawingml/2006/main">
            <a:r>
              <a:t>“What did you do? What detail supports that? What changed in your understanding?”</a:t>
            </a:r>
          </a:p>
          <a:p xmlns:a="http://schemas.openxmlformats.org/drawingml/2006/main">
            <a:r>
              <a:t>Expected responses:</a:t>
            </a:r>
          </a:p>
          <a:p xmlns:a="http://schemas.openxmlformats.org/drawingml/2006/main">
            <a:r>
              <a:t>Specific personal actions, a plausible connection, and a learning insight. A useful outcome can be a correction, feedback, or a new question.</a:t>
            </a:r>
          </a:p>
          <a:p xmlns:a="http://schemas.openxmlformats.org/drawingml/2006/main">
            <a:r>
              <a:t>If students need support:</a:t>
            </a:r>
          </a:p>
          <a:p xmlns:a="http://schemas.openxmlformats.org/drawingml/2006/main">
            <a:r>
              <a:t>For “We did the project,” ask “What was your contribution?” For a competency list, ask “Which connection has the clearest evidence?” For “Nothing succeeded,” ask “What did you try, notice, or change?”</a:t>
            </a:r>
          </a:p>
          <a:p xmlns:a="http://schemas.openxmlformats.org/drawingml/2006/main">
            <a:r>
              <a:t>Transition to the next activity:</a:t>
            </a:r>
          </a:p>
          <a:p xmlns:a="http://schemas.openxmlformats.org/drawingml/2006/main">
            <a:r>
              <a:t>“You now have evidence. Next we will shape it for a listener who was not there.”</a:t>
            </a:r>
          </a:p>
          <a:p xmlns:a="http://schemas.openxmlformats.org/drawingml/2006/main">
            <a:r>
              <a:t/>
            </a:r>
          </a:p>
          <a:p xmlns:a="http://schemas.openxmlformats.org/drawingml/2006/main">
            <a:r>
              <a:t>1  Context and responsibility</a:t>
            </a:r>
          </a:p>
          <a:p xmlns:a="http://schemas.openxmlformats.org/drawingml/2006/main">
            <a:r>
              <a:t>What happened? What was your responsibility? Why did the moment matter?</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2  Personal actions and evidence</a:t>
            </a:r>
          </a:p>
          <a:p xmlns:a="http://schemas.openxmlformats.org/drawingml/2006/main">
            <a:r>
              <a:t>What did you personally do? What observation, artifact, feedback, or outcome supports your account?</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3  Competency connections</a:t>
            </a:r>
          </a:p>
          <a:p xmlns:a="http://schemas.openxmlformats.org/drawingml/2006/main">
            <a:r>
              <a:t>Choose one or more competencies. Connect at least two personal actions to relevant NACE sample behaviors, explain why each fits, and identify evidence or feedback that supports the connection.</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4  Learning</a:t>
            </a:r>
          </a:p>
          <a:p xmlns:a="http://schemas.openxmlformats.org/drawingml/2006/main">
            <a:r>
              <a:t>What did the experience change in your understanding, assumptions, or approach? What would you repeat or change?</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5  A growth action</a:t>
            </a:r>
          </a:p>
          <a:p xmlns:a="http://schemas.openxmlformats.org/drawingml/2006/main">
            <a:r>
              <a:t>What will you practice within two weeks? Set a date and choose a person or another source of feedback.</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10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Explain the speaking structure before practice</a:t>
            </a:r>
          </a:p>
          <a:p xmlns:a="http://schemas.openxmlformats.org/drawingml/2006/main">
            <a:r>
              <a:t>Use STAR: Situation describes the setting and challenge; Task identifies your responsibility or goal; Action explains the steps you personally took; Result describes the outcome, supported by honest evidence. Include learning when useful, then connect the example to the listener. Situation is the background; Task is what you were responsible for doing within it. STAR is an organizing tool, not a required format for every graduate-school conversation.</a:t>
            </a:r>
          </a:p>
          <a:p xmlns:a="http://schemas.openxmlformats.org/drawingml/2006/main">
            <a:r>
              <a:t>Say to students:</a:t>
            </a:r>
          </a:p>
          <a:p xmlns:a="http://schemas.openxmlformats.org/drawingml/2006/main">
            <a:r>
              <a:t>“Briefly set the Situation, then state your Task: what were you responsible for? Spend most of your answer on your Action. Give the honest Result and what you learned. After STAR, connect the evidence to a need in the job or to academic work you want to undertake. Use real numbers only when you know them. You do not need to repeat the competency label if the example makes the ability clear.”</a:t>
            </a:r>
          </a:p>
          <a:p xmlns:a="http://schemas.openxmlformats.org/drawingml/2006/main">
            <a:r>
              <a:t>Model the connection:</a:t>
            </a:r>
          </a:p>
          <a:p xmlns:a="http://schemas.openxmlformats.org/drawingml/2006/main">
            <a:r>
              <a:t>“In our case, the personal actions were: checked units, documented a conversion, and clarified competing interpretations. The outcome was: the team revised its claim and explicitly described the evidence limits. Those are the pieces a listener needs. An employer will want to understand how the behavior could help with work; a graduate-school representative will want to understand its connection to academic interests, methods, or readiness.”</a:t>
            </a:r>
          </a:p>
          <a:p xmlns:a="http://schemas.openxmlformats.org/drawingml/2006/main">
            <a:r>
              <a:t/>
            </a:r>
          </a:p>
          <a:p xmlns:a="http://schemas.openxmlformats.org/drawingml/2006/main">
            <a:r>
              <a:t>Build your STAR answer</a:t>
            </a:r>
          </a:p>
          <a:p xmlns:a="http://schemas.openxmlformats.org/drawingml/2006/main">
            <a:r>
              <a:t>S — Situation: Where were you, and what challenge or opportunity arose? T — Task: What was your specific responsibility or goal? A — Action: What steps did you personally take, and why? R — Result: What happened as a result? Describe the evidence and what you learned. After STAR, add a brief relevance statement: How does this example prepare you for the role or academic work?</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11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Two examples based on the fictional case</a:t>
            </a:r>
          </a:p>
          <a:p xmlns:a="http://schemas.openxmlformats.org/drawingml/2006/main">
            <a:r>
              <a:t>Employer version:</a:t>
            </a:r>
          </a:p>
          <a:p xmlns:a="http://schemas.openxmlformats.org/drawingml/2006/main">
            <a:r>
              <a:t>In a class data project, conflicting units were leading us toward different conclusions. My responsibility was to check the data used to support our group’s claim. I checked the units, documented a conversion, and asked teammates to explain their interpretations. We revised the claim and made the evidence limits explicit. This strengthened my critical thinking and communication, which I would use when analyzing information and explaining decisions in this role.</a:t>
            </a:r>
          </a:p>
          <a:p xmlns:a="http://schemas.openxmlformats.org/drawingml/2006/main">
            <a:r>
              <a:t>Graduate school version:</a:t>
            </a:r>
          </a:p>
          <a:p xmlns:a="http://schemas.openxmlformats.org/drawingml/2006/main">
            <a:r>
              <a:t>In a class data project, I found that inconsistent units were affecting our interpretation. My responsibility was to check the data used to support our group’s claim. I documented a conversion and helped the team revise the claim rather than defend the first answer. I learned to make methods and limitations explicit. That experience strengthened my preparation for research-based coursework and motivates me to develop more advanced analytical methods.</a:t>
            </a:r>
          </a:p>
          <a:p xmlns:a="http://schemas.openxmlformats.org/drawingml/2006/main">
            <a:r>
              <a:t/>
            </a:r>
          </a:p>
          <a:p xmlns:a="http://schemas.openxmlformats.org/drawingml/2006/main">
            <a:r>
              <a:t>Full employer model:</a:t>
            </a:r>
          </a:p>
          <a:p xmlns:a="http://schemas.openxmlformats.org/drawingml/2006/main">
            <a:r>
              <a:t>In a class data project, conflicting units were leading us toward different conclusions. I checked the units, documented a conversion, and asked teammates to explain their interpretations. We revised the claim and made the evidence limits explicit. This strengthened my critical thinking and communication, which I would use when analyzing information and explaining decisions in this role.</a:t>
            </a:r>
          </a:p>
          <a:p xmlns:a="http://schemas.openxmlformats.org/drawingml/2006/main">
            <a:r>
              <a:t/>
            </a:r>
          </a:p>
          <a:p xmlns:a="http://schemas.openxmlformats.org/drawingml/2006/main">
            <a:r>
              <a:t>Full graduate-school model:</a:t>
            </a:r>
          </a:p>
          <a:p xmlns:a="http://schemas.openxmlformats.org/drawingml/2006/main">
            <a:r>
              <a:t>In a class data project, I found that inconsistent units were affecting our interpretation. I documented a conversion and helped the team revise the claim rather than defend the first answer. I learned to make methods and limitations explicit. That experience strengthened my preparation for research-based coursework and motivates me to develop more advanced analytical methods.</a:t>
            </a:r>
          </a:p>
          <a:p xmlns:a="http://schemas.openxmlformats.org/drawingml/2006/main">
            <a:r>
              <a:t>Read the model once, then ask students which personal action is clearest. This model is fictional and should not become a student’s claimed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12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Tell me about a class project in which you worked through a problem or disagreement.</a:t>
            </a:r>
          </a:p>
          <a:p xmlns:a="http://schemas.openxmlformats.org/drawingml/2006/main">
            <a:r>
              <a:t/>
            </a:r>
          </a:p>
          <a:p xmlns:a="http://schemas.openxmlformats.org/drawingml/2006/main">
            <a:r>
              <a:t>Describe an academic project that prepared you for advanced study. What did you contribute and learn?</a:t>
            </a:r>
          </a:p>
          <a:p xmlns:a="http://schemas.openxmlformats.org/drawingml/2006/main">
            <a:r>
              <a:t/>
            </a:r>
          </a:p>
          <a:p xmlns:a="http://schemas.openxmlformats.org/drawingml/2006/main">
            <a:r>
              <a:t>Practice explaining the experience</a:t>
            </a:r>
          </a:p>
          <a:p xmlns:a="http://schemas.openxmlformats.org/drawingml/2006/main">
            <a:r>
              <a:t>Choose a real or hypothetical role or graduate program. Name a requirement, academic interest, or learning goal that makes your example relevant. Prepare a 60–90 second response.</a:t>
            </a:r>
          </a:p>
          <a:p xmlns:a="http://schemas.openxmlformats.org/drawingml/2006/main">
            <a:r>
              <a:t>Employer prompt:</a:t>
            </a:r>
          </a:p>
          <a:p xmlns:a="http://schemas.openxmlformats.org/drawingml/2006/main">
            <a:r>
              <a:t>Tell me about a class project in which you worked through a problem or disagreement.</a:t>
            </a:r>
          </a:p>
          <a:p xmlns:a="http://schemas.openxmlformats.org/drawingml/2006/main">
            <a:r>
              <a:t>Graduate school prompt:</a:t>
            </a:r>
          </a:p>
          <a:p xmlns:a="http://schemas.openxmlformats.org/drawingml/2006/main">
            <a:r>
              <a:t>Describe an academic project that prepared you for advanced study. What did you contribute and learn?</a:t>
            </a:r>
          </a:p>
          <a:p xmlns:a="http://schemas.openxmlformats.org/drawingml/2006/main">
            <a:r>
              <a:t/>
            </a:r>
          </a:p>
          <a:p xmlns:a="http://schemas.openxmlformats.org/drawingml/2006/main">
            <a:r>
              <a:t>Two examples based on the fictional case</a:t>
            </a:r>
          </a:p>
          <a:p xmlns:a="http://schemas.openxmlformats.org/drawingml/2006/main">
            <a:r>
              <a:t>Employer version:</a:t>
            </a:r>
          </a:p>
          <a:p xmlns:a="http://schemas.openxmlformats.org/drawingml/2006/main">
            <a:r>
              <a:t>In a class data project, conflicting units were leading us toward different conclusions. My responsibility was to check the data used to support our group’s claim. I checked the units, documented a conversion, and asked teammates to explain their interpretations. We revised the claim and made the evidence limits explicit. This strengthened my critical thinking and communication, which I would use when analyzing information and explaining decisions in this role.</a:t>
            </a:r>
          </a:p>
          <a:p xmlns:a="http://schemas.openxmlformats.org/drawingml/2006/main">
            <a:r>
              <a:t>Graduate school version:</a:t>
            </a:r>
          </a:p>
          <a:p xmlns:a="http://schemas.openxmlformats.org/drawingml/2006/main">
            <a:r>
              <a:t>In a class data project, I found that inconsistent units were affecting our interpretation. My responsibility was to check the data used to support our group’s claim. I documented a conversion and helped the team revise the claim rather than defend the first answer. I learned to make methods and limitations explicit. That experience strengthened my preparation for research-based coursework and motivates me to develop more advanced analytical methods.</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13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Practice and revise</a:t>
            </a:r>
          </a:p>
          <a:p xmlns:a="http://schemas.openxmlformats.org/drawingml/2006/main">
            <a:r>
              <a:t>Draft for 3 minutes. Partner A speaks and receives feedback for 3 minutes; swap for 3 minutes. Revise for 2 minutes. Use the final 3 minutes for both revised answers. Spoken practice can be replaced by an equivalent accessible format agreed with the facilitator.</a:t>
            </a:r>
          </a:p>
          <a:p xmlns:a="http://schemas.openxmlformats.org/drawingml/2006/main">
            <a:r>
              <a:t>Feedback sentence: “I heard you describe ______. That supports ______ because ______. I would understand the relevance better if you added ______.”</a:t>
            </a:r>
          </a:p>
          <a:p xmlns:a="http://schemas.openxmlformats.org/drawingml/2006/main">
            <a:r>
              <a:t>Exit ticket: Keep your revised answer, describe one change made after feedback, and name a growth action with a date or feedback source.</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14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How to judge the work</a:t>
            </a:r>
          </a:p>
          <a:p xmlns:a="http://schemas.openxmlformats.org/drawingml/2006/main">
            <a:r>
              <a:t>Use the feedback checklist in Practice explaining the experience. An adequate response identifies a real action, supports a plausible competency connection, describes an honest outcome or learning, and explains relevance to the chosen audience. Ask students to revise missing elements. Do not score personal disclosure, accent, confidence, access to prestigious experiences, or a self-rated proficiency level.</a:t>
            </a:r>
          </a:p>
          <a:p xmlns:a="http://schemas.openxmlformats.org/drawingml/2006/main">
            <a:r>
              <a:t>Assess evidence and reasoning. Do not rate accent, confidence, disclosure, or the prestige of an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Year/FIGS Classes/102126_FIGSCLASS05.jpg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15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I agreed on roles with teammates and followed through on my tasks</a:t>
            </a:r>
          </a:p>
          <a:p xmlns:a="http://schemas.openxmlformats.org/drawingml/2006/main">
            <a:r>
              <a:t>Explanation: Evidence describes actions, rather than a preference or membership.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16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Evaluating information to support a decision demonstrates critical thinking.</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17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Checking that others understood the project instructions</a:t>
            </a:r>
          </a:p>
          <a:p xmlns:a="http://schemas.openxmlformats.org/drawingml/2006/main">
            <a:r>
              <a:t>Explanation: Checking shared understanding is a communication behavior.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18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Critical Thinking</a:t>
            </a:r>
          </a:p>
          <a:p xmlns:a="http://schemas.openxmlformats.org/drawingml/2006/main">
            <a:r>
              <a:t>Explanation: Critical Thinking: checking units and revising a claim using evidence. Other connections require their own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19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B. A specific personal action plus evidence and an explanation</a:t>
            </a:r>
          </a:p>
          <a:p xmlns:a="http://schemas.openxmlformats.org/drawingml/2006/main">
            <a:r>
              <a:t>Explanation: A defensible connection identifies the student’s action and explains what supports the claim.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20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Connect the learning to academic questions and readiness for advanced study</a:t>
            </a:r>
          </a:p>
          <a:p xmlns:a="http://schemas.openxmlformats.org/drawingml/2006/main">
            <a:r>
              <a:t>Explanation: Keep the facts accurate and adapt the relevance to the program and purpose.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21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State an honest outcome, feedback, or learning and explain your next step</a:t>
            </a:r>
          </a:p>
          <a:p xmlns:a="http://schemas.openxmlformats.org/drawingml/2006/main">
            <a:r>
              <a:t>Explanation: Reflection can draw evidence from learning and revision without inventing success.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22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Revise the example, explain its relevance, and practice it again</a:t>
            </a:r>
          </a:p>
          <a:p xmlns:a="http://schemas.openxmlformats.org/drawingml/2006/main">
            <a:r>
              <a:t>Explanation: A stronger explanation improves through evidence, audience relevance, and another attempt.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Class Projects</a:t>
            </a:r>
          </a:p>
          <a:p xmlns:a="http://schemas.openxmlformats.org/drawingml/2006/main">
            <a:r>
              <a:t>SLIDE 23 OF 24</a:t>
            </a:r>
            <a:endParaRPr/>
          </a:p>
          <a:p xmlns:a="http://schemas.openxmlformats.org/drawingml/2006/main">
            <a:r>
              <a:t>SESSION TIMING: 56–60 minutes</a:t>
            </a:r>
          </a:p>
          <a:p xmlns:a="http://schemas.openxmlformats.org/drawingml/2006/main">
            <a:r>
              <a:t/>
            </a:r>
          </a:p>
          <a:p xmlns:a="http://schemas.openxmlformats.org/drawingml/2006/main">
            <a:r>
              <a:t>FACILITATOR GUIDE</a:t>
            </a:r>
          </a:p>
          <a:p xmlns:a="http://schemas.openxmlformats.org/drawingml/2006/main">
            <a:r>
              <a:t>Exit and close from 56 to 60 minutes</a:t>
            </a:r>
          </a:p>
          <a:p xmlns:a="http://schemas.openxmlformats.org/drawingml/2006/main">
            <a:r>
              <a:t>Give two minutes to submit the revised evidence statement, one change made after feedback, and a growth action with a date or feedback source. Use one minute to invite a voluntary example and one minute to close.</a:t>
            </a:r>
          </a:p>
          <a:p xmlns:a="http://schemas.openxmlformats.org/drawingml/2006/main">
            <a:r>
              <a:t>Say to students:</a:t>
            </a:r>
          </a:p>
          <a:p xmlns:a="http://schemas.openxmlformats.org/drawingml/2006/main">
            <a:r>
              <a:t>“The experience title does not tell your whole story. What you did, how you learned, and how you explain the connection make your skills visible. Keep your revised example and revisit your practice goal. The next time you describe this experience, choose the details that matter to that listener.”</a:t>
            </a:r>
          </a:p>
          <a:p xmlns:a="http://schemas.openxmlformats.org/drawingml/2006/main">
            <a:r>
              <a:t>Suggested context-specific growth action: Before the next project meeting, summarize one analytical decision and ask a teammate whether the reasoning and limits are clear.</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Class Projects</a:t>
            </a:r>
          </a:p>
          <a:p xmlns:a="http://schemas.openxmlformats.org/drawingml/2006/main">
            <a:r>
              <a:t>SLIDE 24 OF 24</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Relevant Rutgers support</a:t>
            </a:r>
          </a:p>
          <a:p xmlns:a="http://schemas.openxmlformats.org/drawingml/2006/main">
            <a:r>
              <a:t>Faculty Career Fellows: https://careers.rutgers.edu/campus-partners/faculty-career-fellows</a:t>
            </a:r>
          </a:p>
          <a:p xmlns:a="http://schemas.openxmlformats.org/drawingml/2006/main">
            <a:r>
              <a:t>CES advising and resources: https://careers.rutgers.edu/students-and-alumni</a:t>
            </a:r>
          </a:p>
          <a:p xmlns:a="http://schemas.openxmlformats.org/drawingml/2006/main">
            <a:r>
              <a:t>These workshop activities do not automatically qualify for We R Career-Ready Challenge points or rewards. Use the current partner and student guidance before making any participation claim.</a:t>
            </a:r>
          </a:p>
          <a:p xmlns:a="http://schemas.openxmlformats.org/drawingml/2006/main">
            <a:r>
              <a:t/>
            </a:r>
          </a:p>
          <a:p xmlns:a="http://schemas.openxmlformats.org/drawingml/2006/main">
            <a:r>
              <a:t>Sources and adaptation</a:t>
            </a:r>
          </a:p>
          <a:p xmlns:a="http://schemas.openxmlformats.org/drawingml/2006/main">
            <a:r>
              <a:t>CES Campus Partners: https://careers.rutgers.edu/campus-partners</a:t>
            </a:r>
          </a:p>
          <a:p xmlns:a="http://schemas.openxmlformats.org/drawingml/2006/main">
            <a:r>
              <a:t>CES Find Your Role: https://careers.rutgers.edu/campus-partners/explore-role</a:t>
            </a:r>
          </a:p>
          <a:p xmlns:a="http://schemas.openxmlformats.org/drawingml/2006/main">
            <a:r>
              <a:t>CES Roadmap and Frameworks: https://careers.rutgers.edu/campus-partners/strategicplan-2030</a:t>
            </a:r>
          </a:p>
          <a:p xmlns:a="http://schemas.openxmlformats.org/drawingml/2006/main">
            <a:r>
              <a:t>CES Becoming Career Ready: https://careers.rutgers.edu/news/becoming-career-ready</a:t>
            </a:r>
          </a:p>
          <a:p xmlns:a="http://schemas.openxmlformats.org/drawingml/2006/main">
            <a:r>
              <a:t>CES Are You Ready for a Behavioral Interview: https://careers.rutgers.edu/news/are-you-ready-behavioral-interview</a:t>
            </a:r>
          </a:p>
          <a:p xmlns:a="http://schemas.openxmlformats.org/drawingml/2006/main">
            <a:r>
              <a:t>Rutgers Newark STAR Method: https://cdn.careers.newark.rutgers.edu/wp-content/uploads/sites/90/2022/07/STAR-Method.pdf</a:t>
            </a:r>
          </a:p>
          <a:p xmlns:a="http://schemas.openxmlformats.org/drawingml/2006/main">
            <a:r>
              <a:t>CES Authoring Your Value Personal Statement: https://careers.rutgers.edu/news/authoring-your-value-personal-statement</a:t>
            </a:r>
          </a:p>
          <a:p xmlns:a="http://schemas.openxmlformats.org/drawingml/2006/main">
            <a:r>
              <a:t>NACE competency definitions and behaviors: https://www.naceweb.org/career-readiness/competencies/career-readiness-defined</a:t>
            </a:r>
          </a:p>
          <a:p xmlns:a="http://schemas.openxmlformats.org/drawingml/2006/main">
            <a:r>
              <a:t>Source materials: CES Presentation Library, 2025 CORE_Transferable Skills.pptx and NACE &amp; Suitable Overview 2026.pptx; Professional Skills Self Reflection.pdf, courtesy of Michele Baran, Life Design Solutions, LLC. Cases, scripts, responses, and activities are instructional adaptations; fictional examples are not actual Rutgers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/Users/wj85/.codex/outputs/career-readiness-lessons/complete-library/02-nace-class-projects-facilitator-guide.docx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3f7c23f5134b2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52d6ee0eaa4df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e5675d42e214ec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2183bb0752a4a8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40b1afbab6b48d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a9a6ccb7506471a"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9076e331fcb64672"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b8ed3c4776cf4add"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b822130ffb8f4a89"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4fcec25452a54dc7"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c04c9decda4e46e9"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19912c6321d347c6"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7cd415d03c9f4f5d"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aae294e2aed44d16"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073651bb00984e9b"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3120100401b44eb3" /><Relationship Type="http://schemas.openxmlformats.org/officeDocument/2006/relationships/image" Target="/ppt/media/image.png" Id="Rf722451338aa4a72"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0476fe4702ad47c4"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270D845-6379-41F1-A65F-E672E70EFFB5}"/>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106D7E73-FA9A-470A-97F3-3F6C0FB9CA8B}"/>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9321452-9E04-40FD-AAE8-89A96C384B3A}"/>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2C6AD58B-64A5-43FA-806F-28D6B5A0B901}"/>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8DE08E4-6A6E-41EE-82C1-828FDF90A49D}"/>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9488CA3F-E4C1-43CA-B7F7-648ED4871780}"/>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26A6193-7357-4DAB-9CF1-110F6653B9D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3B319D36-D7F4-4B82-A4AC-A616910A5960}"/>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0759D27D-CE5A-4F6F-8607-7A7744FA9014}"/>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6D31F4A-C7A3-4FE0-96B2-30FA1D12909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590570C6-2C12-4525-8CD9-C01401304CB4}"/>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FDDF1BF8-EB74-4242-8466-955F5075F924}"/>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9D28B6C3-9653-460C-B705-11FB9E482558}"/>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F57249DE-2C52-457D-9379-06CAC7BED140}"/>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972518D-C256-4578-90A8-1DD49B610EAD}"/>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6DC685AD-B86B-4DBC-88E6-6CEC8765812B}"/>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B6FEFB38-939A-439D-9065-FAC413F9FB0C}"/>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E034748-D0B8-41E6-AEA4-21EDD99D6EC1}"/>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03749852-F411-4E2F-9F84-D102E23C3D6E}"/>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57167856-4464-4889-8E19-7B10C46C00EB}"/>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5C0F346-F4B1-452F-BCE7-F56EF38045AF}"/>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A2A7CF93-B000-417F-A353-8C7D9BEA288D}"/>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033AA0B8-C7CA-4D62-AA2D-A8C10DBE8A83}"/>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9C946DC0-F98F-4238-88E9-815CED6E0FFD}"/>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A147A5F4-AC7E-4E37-A388-D512F34A04A3}"/>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4663578-7D3F-499F-81C8-C9FE112D30AE}"/>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084100E9-CA54-4C1C-9CAE-2130CA74F507}"/>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0F8A21BB-0099-4F46-AFA5-642EE4B056BD}"/>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523A1E3B-1E87-4FB4-BB59-5B7EF432C9A8}"/>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ECE947EC-E0F9-456B-A547-23D511C847A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0D5DD4A-D130-4A76-AC95-4B8D24B053B5}"/>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942DB9C5-3C49-46FC-AC2E-8F444048880F}"/>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D30DD26E-40B9-4C9A-83F6-7FD4B3EA69AA}"/>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89CEBB8-0510-43F9-9E34-C0F7E1C6566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7C3E876B-B473-4985-8FB0-3181665B4567}"/>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43741712-9DD5-4537-9D83-3FDBB2D842EF}"/>
              </a:ext>
            </a:extLst>
          </p:cNvPr>
          <p:cNvPicPr>
            <a:picLocks xmlns:a="http://schemas.openxmlformats.org/drawingml/2006/main" noChangeAspect="1"/>
          </p:cNvPicPr>
          <p:nvPr/>
        </p:nvPicPr>
        <p:blipFill>
          <a:blip xmlns:r="http://schemas.openxmlformats.org/officeDocument/2006/relationships" xmlns:a="http://schemas.openxmlformats.org/drawingml/2006/main" r:embed="Rf722451338aa4a72"/>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8FF96C18-FD08-4DB9-AF31-458DE368A8FE}"/>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EF1D726D-E455-4708-9FDC-9B42CD3EFEEC}"/>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9119054-3800-4B3A-8E20-31E8F5048418}"/>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a505e068d4409e" /><Relationship Type="http://schemas.openxmlformats.org/officeDocument/2006/relationships/slideLayout" Target="/ppt/slideLayouts/slideLayout1.xml" Id="R7e459225330645cd" /><Relationship Type="http://schemas.openxmlformats.org/officeDocument/2006/relationships/slideLayout" Target="/ppt/slideLayouts/slideLayout2.xml" Id="R028d58d3dcf44489" /><Relationship Type="http://schemas.openxmlformats.org/officeDocument/2006/relationships/slideLayout" Target="/ppt/slideLayouts/slideLayout3.xml" Id="R0d8d699c46d94b86" /><Relationship Type="http://schemas.openxmlformats.org/officeDocument/2006/relationships/slideLayout" Target="/ppt/slideLayouts/slideLayout4.xml" Id="Rda14fe65f9f84fd5" /><Relationship Type="http://schemas.openxmlformats.org/officeDocument/2006/relationships/slideLayout" Target="/ppt/slideLayouts/slideLayout5.xml" Id="Rd8dde03d672f4dd7" /><Relationship Type="http://schemas.openxmlformats.org/officeDocument/2006/relationships/slideLayout" Target="/ppt/slideLayouts/slideLayout6.xml" Id="Rddbe983b51ab48a3" /><Relationship Type="http://schemas.openxmlformats.org/officeDocument/2006/relationships/slideLayout" Target="/ppt/slideLayouts/slideLayout7.xml" Id="R182bf86e5ee14c8d" /><Relationship Type="http://schemas.openxmlformats.org/officeDocument/2006/relationships/slideLayout" Target="/ppt/slideLayouts/slideLayout8.xml" Id="R80ca91f5e5de44f4" /><Relationship Type="http://schemas.openxmlformats.org/officeDocument/2006/relationships/slideLayout" Target="/ppt/slideLayouts/slideLayout9.xml" Id="Reb31f143a3dd4d42" /><Relationship Type="http://schemas.openxmlformats.org/officeDocument/2006/relationships/slideLayout" Target="/ppt/slideLayouts/slideLayout10.xml" Id="R360c9a44b32b4034" /><Relationship Type="http://schemas.openxmlformats.org/officeDocument/2006/relationships/slideLayout" Target="/ppt/slideLayouts/slideLayout11.xml" Id="Ra3a53da9bbbd47b5" /><Relationship Type="http://schemas.openxmlformats.org/officeDocument/2006/relationships/slideLayout" Target="/ppt/slideLayouts/slideLayout12.xml" Id="R809ac7e35d634ef2" /><Relationship Type="http://schemas.openxmlformats.org/officeDocument/2006/relationships/slideLayout" Target="/ppt/slideLayouts/slideLayout13.xml" Id="R2fa585e798c8474f" /><Relationship Type="http://schemas.openxmlformats.org/officeDocument/2006/relationships/slideLayout" Target="/ppt/slideLayouts/slideLayout14.xml" Id="Rb001b7baf1f64eb3" /><Relationship Type="http://schemas.openxmlformats.org/officeDocument/2006/relationships/slideLayout" Target="/ppt/slideLayouts/slideLayout15.xml" Id="Raa87e2b0fa1b48bd" /><Relationship Type="http://schemas.openxmlformats.org/officeDocument/2006/relationships/slideLayout" Target="/ppt/slideLayouts/slideLayout16.xml" Id="R2e6bc3539ec94d3d" /><Relationship Type="http://schemas.openxmlformats.org/officeDocument/2006/relationships/slideLayout" Target="/ppt/slideLayouts/slideLayout17.xml" Id="R025571772fdc48bd"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e459225330645cd"/>
    <p:sldLayoutId xmlns:r="http://schemas.openxmlformats.org/officeDocument/2006/relationships" id="2147483650" r:id="R028d58d3dcf44489"/>
    <p:sldLayoutId xmlns:r="http://schemas.openxmlformats.org/officeDocument/2006/relationships" id="2147483651" r:id="R0d8d699c46d94b86"/>
    <p:sldLayoutId xmlns:r="http://schemas.openxmlformats.org/officeDocument/2006/relationships" id="2147483652" r:id="Rda14fe65f9f84fd5"/>
    <p:sldLayoutId xmlns:r="http://schemas.openxmlformats.org/officeDocument/2006/relationships" id="2147483653" r:id="Rd8dde03d672f4dd7"/>
    <p:sldLayoutId xmlns:r="http://schemas.openxmlformats.org/officeDocument/2006/relationships" id="2147483654" r:id="Rddbe983b51ab48a3"/>
    <p:sldLayoutId xmlns:r="http://schemas.openxmlformats.org/officeDocument/2006/relationships" id="2147483655" r:id="R182bf86e5ee14c8d"/>
    <p:sldLayoutId xmlns:r="http://schemas.openxmlformats.org/officeDocument/2006/relationships" id="2147483656" r:id="R80ca91f5e5de44f4"/>
    <p:sldLayoutId xmlns:r="http://schemas.openxmlformats.org/officeDocument/2006/relationships" id="2147483657" r:id="Reb31f143a3dd4d42"/>
    <p:sldLayoutId xmlns:r="http://schemas.openxmlformats.org/officeDocument/2006/relationships" id="2147483658" r:id="R360c9a44b32b4034"/>
    <p:sldLayoutId xmlns:r="http://schemas.openxmlformats.org/officeDocument/2006/relationships" id="2147483659" r:id="Ra3a53da9bbbd47b5"/>
    <p:sldLayoutId xmlns:r="http://schemas.openxmlformats.org/officeDocument/2006/relationships" id="2147483660" r:id="R809ac7e35d634ef2"/>
    <p:sldLayoutId xmlns:r="http://schemas.openxmlformats.org/officeDocument/2006/relationships" id="2147483661" r:id="R2fa585e798c8474f"/>
    <p:sldLayoutId xmlns:r="http://schemas.openxmlformats.org/officeDocument/2006/relationships" id="2147483662" r:id="Rb001b7baf1f64eb3"/>
    <p:sldLayoutId xmlns:r="http://schemas.openxmlformats.org/officeDocument/2006/relationships" id="2147483663" r:id="Raa87e2b0fa1b48bd"/>
    <p:sldLayoutId xmlns:r="http://schemas.openxmlformats.org/officeDocument/2006/relationships" id="2147483664" r:id="R2e6bc3539ec94d3d"/>
    <p:sldLayoutId xmlns:r="http://schemas.openxmlformats.org/officeDocument/2006/relationships" id="2147483665" r:id="R025571772fdc48bd"/>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43cddc3f07e40e9" /><Relationship Type="http://schemas.openxmlformats.org/officeDocument/2006/relationships/image" Target="/ppt/media/image2.png" Id="Rf2a8f9e20f11448d" /><Relationship Type="http://schemas.openxmlformats.org/officeDocument/2006/relationships/image" Target="/ppt/media/image.jpeg" Id="R6d8844c4cfd54cfb" /><Relationship Type="http://schemas.openxmlformats.org/officeDocument/2006/relationships/notesSlide" Target="/ppt/notesSlides/notesSlide1.xml" Id="R8f9ec68039aa44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5d3e70d1aad4803" /><Relationship Type="http://schemas.openxmlformats.org/officeDocument/2006/relationships/notesSlide" Target="/ppt/notesSlides/notesSlide2.xml" Id="R5e426e82a6cd4d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0646db5e82949b6" /><Relationship Type="http://schemas.openxmlformats.org/officeDocument/2006/relationships/notesSlide" Target="/ppt/notesSlides/notesSlide3.xml" Id="Rd0789c3b6b024c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e8d4c99e5e24c63" /><Relationship Type="http://schemas.openxmlformats.org/officeDocument/2006/relationships/image" Target="/ppt/media/image3.png" Id="Rff46f9a544b44a3b" /><Relationship Type="http://schemas.openxmlformats.org/officeDocument/2006/relationships/image" Target="/ppt/media/image4.png" Id="Ra943b7d4f555478e" /><Relationship Type="http://schemas.openxmlformats.org/officeDocument/2006/relationships/image" Target="/ppt/media/image5.png" Id="R975bbde90d604ffc" /><Relationship Type="http://schemas.openxmlformats.org/officeDocument/2006/relationships/image" Target="/ppt/media/image6.png" Id="R6cf2679da64344cf" /><Relationship Type="http://schemas.openxmlformats.org/officeDocument/2006/relationships/notesSlide" Target="/ppt/notesSlides/notesSlide4.xml" Id="R55eeb8ab27da45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e4b50a37e77460c" /><Relationship Type="http://schemas.openxmlformats.org/officeDocument/2006/relationships/image" Target="/ppt/media/image7.png" Id="R1ac0186cb7564906" /><Relationship Type="http://schemas.openxmlformats.org/officeDocument/2006/relationships/image" Target="/ppt/media/image8.png" Id="Re2368ff680794da5" /><Relationship Type="http://schemas.openxmlformats.org/officeDocument/2006/relationships/image" Target="/ppt/media/image9.png" Id="Rfd67d18365464eca" /><Relationship Type="http://schemas.openxmlformats.org/officeDocument/2006/relationships/image" Target="/ppt/media/image10.png" Id="Rbe82c9b00c974dd4" /><Relationship Type="http://schemas.openxmlformats.org/officeDocument/2006/relationships/notesSlide" Target="/ppt/notesSlides/notesSlide5.xml" Id="R5235caf685af45e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cf36f314ca24548" /><Relationship Type="http://schemas.openxmlformats.org/officeDocument/2006/relationships/notesSlide" Target="/ppt/notesSlides/notesSlide6.xml" Id="Rb6bf0b27767648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04033a4e4834e93" /><Relationship Type="http://schemas.openxmlformats.org/officeDocument/2006/relationships/image" Target="/ppt/media/image2.jpeg" Id="R903d2e9ed7774244" /><Relationship Type="http://schemas.openxmlformats.org/officeDocument/2006/relationships/notesSlide" Target="/ppt/notesSlides/notesSlide7.xml" Id="R2453d3bb9aaa44b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ebb49dbd4c147fd" /><Relationship Type="http://schemas.openxmlformats.org/officeDocument/2006/relationships/notesSlide" Target="/ppt/notesSlides/notesSlide8.xml" Id="Re930304104084aa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b8647d049194fe1" /><Relationship Type="http://schemas.openxmlformats.org/officeDocument/2006/relationships/notesSlide" Target="/ppt/notesSlides/notesSlide9.xml" Id="Rf2d4e996407541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2d6a787c65d4b8f" /><Relationship Type="http://schemas.openxmlformats.org/officeDocument/2006/relationships/notesSlide" Target="/ppt/notesSlides/notesSlide10.xml" Id="Rbed7a23be915404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1fe961046674ff4" /><Relationship Type="http://schemas.openxmlformats.org/officeDocument/2006/relationships/notesSlide" Target="/ppt/notesSlides/notesSlide11.xml" Id="R33cad51f13114c3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739c0160af24f82" /><Relationship Type="http://schemas.openxmlformats.org/officeDocument/2006/relationships/notesSlide" Target="/ppt/notesSlides/notesSlide12.xml" Id="R169ed672bb4245d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2da62b9662241b6" /><Relationship Type="http://schemas.openxmlformats.org/officeDocument/2006/relationships/notesSlide" Target="/ppt/notesSlides/notesSlide13.xml" Id="Rc96fca461aad4b1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946244bb1c94fc4" /><Relationship Type="http://schemas.openxmlformats.org/officeDocument/2006/relationships/image" Target="/ppt/media/image3.jpeg" Id="R9d6d266f618a40cd" /><Relationship Type="http://schemas.openxmlformats.org/officeDocument/2006/relationships/notesSlide" Target="/ppt/notesSlides/notesSlide14.xml" Id="R862a6a3430c5432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e1b57853da443f1" /><Relationship Type="http://schemas.openxmlformats.org/officeDocument/2006/relationships/notesSlide" Target="/ppt/notesSlides/notesSlide15.xml" Id="R262adf1346b5473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91fb734c0f14ea3" /><Relationship Type="http://schemas.openxmlformats.org/officeDocument/2006/relationships/notesSlide" Target="/ppt/notesSlides/notesSlide16.xml" Id="Rd4d5a3cad6964a2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fc8bab1dce6473a" /><Relationship Type="http://schemas.openxmlformats.org/officeDocument/2006/relationships/notesSlide" Target="/ppt/notesSlides/notesSlide17.xml" Id="R6012b2e4287c48d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3096444a53f4d0a" /><Relationship Type="http://schemas.openxmlformats.org/officeDocument/2006/relationships/notesSlide" Target="/ppt/notesSlides/notesSlide18.xml" Id="R7079e4d20153405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da0c436a3514b39" /><Relationship Type="http://schemas.openxmlformats.org/officeDocument/2006/relationships/notesSlide" Target="/ppt/notesSlides/notesSlide19.xml" Id="R48005e24e36f402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2e916b8974d45c0" /><Relationship Type="http://schemas.openxmlformats.org/officeDocument/2006/relationships/notesSlide" Target="/ppt/notesSlides/notesSlide20.xml" Id="R39fa5767b20444c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322fe6200cde43f4" /><Relationship Type="http://schemas.openxmlformats.org/officeDocument/2006/relationships/notesSlide" Target="/ppt/notesSlides/notesSlide21.xml" Id="R7dc95bf56a4e459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9072f6861464c27" /><Relationship Type="http://schemas.openxmlformats.org/officeDocument/2006/relationships/notesSlide" Target="/ppt/notesSlides/notesSlide22.xml" Id="R86c16692fe7d4e7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15167ba612f43c8" /><Relationship Type="http://schemas.openxmlformats.org/officeDocument/2006/relationships/notesSlide" Target="/ppt/notesSlides/notesSlide23.xml" Id="R3390bee5601c4fd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ce1b9d3bb492467e" /><Relationship Type="http://schemas.openxmlformats.org/officeDocument/2006/relationships/hyperlink" Target="https://www.naceweb.org/career-readiness/competencies/career-readiness-defined" TargetMode="External" Id="Rf5dad51ce70c482a" /><Relationship Type="http://schemas.openxmlformats.org/officeDocument/2006/relationships/hyperlink" Target="https://careers.rutgers.edu/students-alumni/career-internship-guide" TargetMode="External" Id="Rf97cd747ff9f4ae9" /><Relationship Type="http://schemas.openxmlformats.org/officeDocument/2006/relationships/hyperlink" Target="https://careers.rutgers.edu/students-and-alumni" TargetMode="External" Id="Raf147c7f730948aa" /><Relationship Type="http://schemas.openxmlformats.org/officeDocument/2006/relationships/notesSlide" Target="/ppt/notesSlides/notesSlide24.xml" Id="R588e8c4dc33746e8"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009848C5-9E61-4DCF-9534-D82AA07DD9FB}"/>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55147E2-8368-4EF8-BD40-6F8DFC60F60A}"/>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DEVELOP SKILLS AND COMPETENCIES</a:t>
            </a:r>
          </a:p>
        </p:txBody>
      </p:sp>
      <p:sp>
        <p:nvSpPr>
          <p:cNvPr id="22" name="Object 22">
            <a:extLst xmlns:a="http://schemas.openxmlformats.org/drawingml/2006/main">
              <a:ext uri="{FF2B5EF4-FFF2-40B4-BE49-F238E27FC236}">
                <a16:creationId xmlns:a16="http://schemas.microsoft.com/office/drawing/2014/main" id="{FD79D835-3AC8-470A-821E-A7FE8F8C4674}"/>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Career Readiness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Through Class Projects</a:t>
            </a:r>
          </a:p>
        </p:txBody>
      </p:sp>
      <p:sp>
        <p:nvSpPr>
          <p:cNvPr id="23" name="Object 23">
            <a:extLst xmlns:a="http://schemas.openxmlformats.org/drawingml/2006/main">
              <a:ext uri="{FF2B5EF4-FFF2-40B4-BE49-F238E27FC236}">
                <a16:creationId xmlns:a16="http://schemas.microsoft.com/office/drawing/2014/main" id="{1F3AE481-7EF3-4419-9697-2C4C4BA83A81}"/>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Reflect on your experience. Explain your contribution.</a:t>
            </a:r>
          </a:p>
        </p:txBody>
      </p:sp>
      <p:pic>
        <p:nvPicPr>
          <p:cNvPr id="25" name="RNBCES_H_RED_BLACK_RGB.png">
            <a:extLst xmlns:a="http://schemas.openxmlformats.org/drawingml/2006/main">
              <a:ext uri="{FF2B5EF4-FFF2-40B4-BE49-F238E27FC236}">
                <a16:creationId xmlns:a16="http://schemas.microsoft.com/office/drawing/2014/main" id="{D77D59A6-7C03-4F6E-9D05-18B85CC8FE63}"/>
              </a:ext>
            </a:extLst>
          </p:cNvPr>
          <p:cNvPicPr>
            <a:picLocks xmlns:a="http://schemas.openxmlformats.org/drawingml/2006/main" noChangeAspect="1"/>
          </p:cNvPicPr>
          <p:nvPr/>
        </p:nvPicPr>
        <p:blipFill>
          <a:blip xmlns:r="http://schemas.openxmlformats.org/officeDocument/2006/relationships" xmlns:a="http://schemas.openxmlformats.org/drawingml/2006/main" r:embed="Rf2a8f9e20f11448d"/>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A3F88017-8E1B-485B-A637-6AC7ABA834D8}"/>
              </a:ext>
            </a:extLst>
          </p:cNvPr>
          <p:cNvPicPr>
            <a:picLocks xmlns:a="http://schemas.openxmlformats.org/drawingml/2006/main" noChangeAspect="1"/>
          </p:cNvPicPr>
          <p:nvPr/>
        </p:nvPicPr>
        <p:blipFill>
          <a:blip xmlns:r="http://schemas.openxmlformats.org/officeDocument/2006/relationships" xmlns:a="http://schemas.openxmlformats.org/drawingml/2006/main" r:embed="R6d8844c4cfd54cfb"/>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2107786121"/>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AD82C350-305D-4FE6-BE7E-B92E2C69DA31}"/>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One moment that mattered</a:t>
            </a:r>
          </a:p>
        </p:txBody>
      </p:sp>
      <p:sp>
        <p:nvSpPr>
          <p:cNvPr id="7" name="">
            <a:extLst xmlns:a="http://schemas.openxmlformats.org/drawingml/2006/main">
              <a:ext uri="{FF2B5EF4-FFF2-40B4-BE49-F238E27FC236}">
                <a16:creationId xmlns:a16="http://schemas.microsoft.com/office/drawing/2014/main" id="{CF99B6BD-3F08-480F-B927-5998083C44FB}"/>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Think of a class project that became difficult or changed direction. Write what the group needed and one action you personally took.</a:t>
            </a:r>
          </a:p>
        </p:txBody>
      </p:sp>
      <p:sp>
        <p:nvSpPr>
          <p:cNvPr id="8" name="">
            <a:extLst xmlns:a="http://schemas.openxmlformats.org/drawingml/2006/main">
              <a:ext uri="{FF2B5EF4-FFF2-40B4-BE49-F238E27FC236}">
                <a16:creationId xmlns:a16="http://schemas.microsoft.com/office/drawing/2014/main" id="{CC520482-E30D-4EC7-A327-860BB4EC22E9}"/>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1 minute to write. 2 minutes to share. A fictional example is welcome.</a:t>
            </a:r>
          </a:p>
        </p:txBody>
      </p:sp>
    </p:spTree>
    <p:extLst>
      <p:ext uri="{BB962C8B-B14F-4D97-AF65-F5344CB8AC3E}">
        <p14:creationId xmlns:p14="http://schemas.microsoft.com/office/powerpoint/2010/main" val="341043135"/>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2A811B8B-DEFD-4164-8C03-E2397330D733}"/>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60AE1AAE-A12B-489A-A8BF-9EF7F3B558F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94230BB-B4FC-4E93-8D3A-CFA87BEEE77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Today’s work</a:t>
            </a:r>
          </a:p>
        </p:txBody>
      </p:sp>
      <p:sp>
        <p:nvSpPr>
          <p:cNvPr id="18" name="Object 18">
            <a:extLst xmlns:a="http://schemas.openxmlformats.org/drawingml/2006/main">
              <a:ext uri="{FF2B5EF4-FFF2-40B4-BE49-F238E27FC236}">
                <a16:creationId xmlns:a16="http://schemas.microsoft.com/office/drawing/2014/main" id="{088B69A6-DC96-4F97-92CE-FBB0AC2B66B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REFLECT</a:t>
            </a:r>
          </a:p>
        </p:txBody>
      </p:sp>
      <p:sp>
        <p:nvSpPr>
          <p:cNvPr id="19" name="Object 19">
            <a:extLst xmlns:a="http://schemas.openxmlformats.org/drawingml/2006/main">
              <a:ext uri="{FF2B5EF4-FFF2-40B4-BE49-F238E27FC236}">
                <a16:creationId xmlns:a16="http://schemas.microsoft.com/office/drawing/2014/main" id="{243DCAF1-6A7C-45B7-9BC9-87F15D62D0F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Describe your actions and what you learned.</a:t>
            </a:r>
          </a:p>
        </p:txBody>
      </p:sp>
      <p:sp>
        <p:nvSpPr>
          <p:cNvPr id="20" name="Object 20">
            <a:extLst xmlns:a="http://schemas.openxmlformats.org/drawingml/2006/main">
              <a:ext uri="{FF2B5EF4-FFF2-40B4-BE49-F238E27FC236}">
                <a16:creationId xmlns:a16="http://schemas.microsoft.com/office/drawing/2014/main" id="{7A03BBF7-0D46-48C7-9F75-2C617798C44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3AD71338-C5BB-4BFC-B8D5-0688DCE0662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actions to competency behaviors.</a:t>
            </a:r>
          </a:p>
        </p:txBody>
      </p:sp>
      <p:sp>
        <p:nvSpPr>
          <p:cNvPr id="22" name="Object 22">
            <a:extLst xmlns:a="http://schemas.openxmlformats.org/drawingml/2006/main">
              <a:ext uri="{FF2B5EF4-FFF2-40B4-BE49-F238E27FC236}">
                <a16:creationId xmlns:a16="http://schemas.microsoft.com/office/drawing/2014/main" id="{B78569B6-BE74-41E4-8368-7C0290A704A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EXPLAIN</a:t>
            </a:r>
          </a:p>
        </p:txBody>
      </p:sp>
      <p:sp>
        <p:nvSpPr>
          <p:cNvPr id="23" name="Object 23">
            <a:extLst xmlns:a="http://schemas.openxmlformats.org/drawingml/2006/main">
              <a:ext uri="{FF2B5EF4-FFF2-40B4-BE49-F238E27FC236}">
                <a16:creationId xmlns:a16="http://schemas.microsoft.com/office/drawing/2014/main" id="{E7F93BF6-B236-447E-A035-86FDFAFDC261}"/>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Practice for an employer or graduate program.</a:t>
            </a:r>
          </a:p>
        </p:txBody>
      </p:sp>
      <p:sp>
        <p:nvSpPr>
          <p:cNvPr id="712" name="Object 17">
            <a:extLst xmlns:a="http://schemas.openxmlformats.org/drawingml/2006/main">
              <a:ext uri="{FF2B5EF4-FFF2-40B4-BE49-F238E27FC236}">
                <a16:creationId xmlns:a16="http://schemas.microsoft.com/office/drawing/2014/main" id="{D16371BC-7567-4221-97A6-1140249A4C7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228281D-0151-4D1F-8049-AC5769D0313D}"/>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03C1A8C-48D5-4A1A-AA60-A0FD57235002}"/>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15AA195B-6E69-4006-BAA6-2FC72CECF93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1766403928"/>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749C39EF-599D-4B52-A07C-B8653BC60B67}"/>
              </a:ext>
            </a:extLst>
          </p:cNvPr>
          <p:cNvPicPr>
            <a:picLocks xmlns:a="http://schemas.openxmlformats.org/drawingml/2006/main" noChangeAspect="1"/>
          </p:cNvPicPr>
          <p:nvPr/>
        </p:nvPicPr>
        <p:blipFill>
          <a:blip xmlns:r="http://schemas.openxmlformats.org/officeDocument/2006/relationships" xmlns:a="http://schemas.openxmlformats.org/drawingml/2006/main" r:embed="Rff46f9a544b44a3b"/>
          <a:stretch xmlns:a="http://schemas.openxmlformats.org/drawingml/2006/main"/>
        </p:blipFill>
        <p:spPr>
          <a:xfrm xmlns:a="http://schemas.openxmlformats.org/drawingml/2006/main">
            <a:off x="762000" y="2105025"/>
            <a:ext cx="685800" cy="6858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3A338A4D-A0F8-44E9-A545-70A038100A85}"/>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Career &amp; Self-Development</a:t>
            </a:r>
          </a:p>
        </p:txBody>
      </p:sp>
      <p:sp>
        <p:nvSpPr>
          <p:cNvPr id="517" name="">
            <a:extLst xmlns:a="http://schemas.openxmlformats.org/drawingml/2006/main">
              <a:ext uri="{FF2B5EF4-FFF2-40B4-BE49-F238E27FC236}">
                <a16:creationId xmlns:a16="http://schemas.microsoft.com/office/drawing/2014/main" id="{BC0D1606-2416-4BD2-B2CA-0F4B876CDEFF}"/>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Seek feedback and plan your growth.</a:t>
            </a:r>
          </a:p>
        </p:txBody>
      </p:sp>
      <p:pic>
        <p:nvPicPr>
          <p:cNvPr id="518" name="">
            <a:extLst xmlns:a="http://schemas.openxmlformats.org/drawingml/2006/main">
              <a:ext uri="{FF2B5EF4-FFF2-40B4-BE49-F238E27FC236}">
                <a16:creationId xmlns:a16="http://schemas.microsoft.com/office/drawing/2014/main" id="{D9290095-019D-439F-979A-F2EFE8D41620}"/>
              </a:ext>
            </a:extLst>
          </p:cNvPr>
          <p:cNvPicPr>
            <a:picLocks xmlns:a="http://schemas.openxmlformats.org/drawingml/2006/main" noChangeAspect="1"/>
          </p:cNvPicPr>
          <p:nvPr/>
        </p:nvPicPr>
        <p:blipFill>
          <a:blip xmlns:r="http://schemas.openxmlformats.org/officeDocument/2006/relationships" xmlns:a="http://schemas.openxmlformats.org/drawingml/2006/main" r:embed="Ra943b7d4f555478e"/>
          <a:stretch xmlns:a="http://schemas.openxmlformats.org/drawingml/2006/main"/>
        </p:blipFill>
        <p:spPr>
          <a:xfrm xmlns:a="http://schemas.openxmlformats.org/drawingml/2006/main">
            <a:off x="6477000" y="2105299"/>
            <a:ext cx="685800" cy="685252"/>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1B9099D5-1147-4B45-B65A-64572F2ECF03}"/>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Communication</a:t>
            </a:r>
          </a:p>
        </p:txBody>
      </p:sp>
      <p:sp>
        <p:nvSpPr>
          <p:cNvPr id="520" name="">
            <a:extLst xmlns:a="http://schemas.openxmlformats.org/drawingml/2006/main">
              <a:ext uri="{FF2B5EF4-FFF2-40B4-BE49-F238E27FC236}">
                <a16:creationId xmlns:a16="http://schemas.microsoft.com/office/drawing/2014/main" id="{BA20BC3E-4F12-4CC1-A3C0-244B7DF5CF65}"/>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Listen, clarify, and adapt your message.</a:t>
            </a:r>
          </a:p>
        </p:txBody>
      </p:sp>
      <p:pic>
        <p:nvPicPr>
          <p:cNvPr id="521" name="">
            <a:extLst xmlns:a="http://schemas.openxmlformats.org/drawingml/2006/main">
              <a:ext uri="{FF2B5EF4-FFF2-40B4-BE49-F238E27FC236}">
                <a16:creationId xmlns:a16="http://schemas.microsoft.com/office/drawing/2014/main" id="{32E7231C-7B4B-4CB8-9E17-DDDB59DE9CCB}"/>
              </a:ext>
            </a:extLst>
          </p:cNvPr>
          <p:cNvPicPr>
            <a:picLocks xmlns:a="http://schemas.openxmlformats.org/drawingml/2006/main" noChangeAspect="1"/>
          </p:cNvPicPr>
          <p:nvPr/>
        </p:nvPicPr>
        <p:blipFill>
          <a:blip xmlns:r="http://schemas.openxmlformats.org/officeDocument/2006/relationships" xmlns:a="http://schemas.openxmlformats.org/drawingml/2006/main" r:embed="R975bbde90d604ffc"/>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261FDC75-FA92-4428-B6C0-72AFDFD895C1}"/>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Critical Thinking</a:t>
            </a:r>
          </a:p>
        </p:txBody>
      </p:sp>
      <p:sp>
        <p:nvSpPr>
          <p:cNvPr id="523" name="">
            <a:extLst xmlns:a="http://schemas.openxmlformats.org/drawingml/2006/main">
              <a:ext uri="{FF2B5EF4-FFF2-40B4-BE49-F238E27FC236}">
                <a16:creationId xmlns:a16="http://schemas.microsoft.com/office/drawing/2014/main" id="{C8845F71-BB4E-4030-BC6B-E69645716FFD}"/>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Examine information and explain decisions.</a:t>
            </a:r>
          </a:p>
        </p:txBody>
      </p:sp>
      <p:pic>
        <p:nvPicPr>
          <p:cNvPr id="524" name="">
            <a:extLst xmlns:a="http://schemas.openxmlformats.org/drawingml/2006/main">
              <a:ext uri="{FF2B5EF4-FFF2-40B4-BE49-F238E27FC236}">
                <a16:creationId xmlns:a16="http://schemas.microsoft.com/office/drawing/2014/main" id="{29AB981B-49E1-4068-950B-878476BAFE22}"/>
              </a:ext>
            </a:extLst>
          </p:cNvPr>
          <p:cNvPicPr>
            <a:picLocks xmlns:a="http://schemas.openxmlformats.org/drawingml/2006/main" noChangeAspect="1"/>
          </p:cNvPicPr>
          <p:nvPr/>
        </p:nvPicPr>
        <p:blipFill>
          <a:blip xmlns:r="http://schemas.openxmlformats.org/officeDocument/2006/relationships" xmlns:a="http://schemas.openxmlformats.org/drawingml/2006/main" r:embed="R6cf2679da64344cf"/>
          <a:stretch xmlns:a="http://schemas.openxmlformats.org/drawingml/2006/main"/>
        </p:blipFill>
        <p:spPr>
          <a:xfrm xmlns:a="http://schemas.openxmlformats.org/drawingml/2006/main">
            <a:off x="6477274" y="4076700"/>
            <a:ext cx="685252"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A49561F2-8294-46A8-AD0F-1670B61373C8}"/>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Equity &amp; Inclusion</a:t>
            </a:r>
          </a:p>
        </p:txBody>
      </p:sp>
      <p:sp>
        <p:nvSpPr>
          <p:cNvPr id="526" name="">
            <a:extLst xmlns:a="http://schemas.openxmlformats.org/drawingml/2006/main">
              <a:ext uri="{FF2B5EF4-FFF2-40B4-BE49-F238E27FC236}">
                <a16:creationId xmlns:a16="http://schemas.microsoft.com/office/drawing/2014/main" id="{E78C0AD3-D14B-4855-B29D-B54F4C545F88}"/>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Include perspectives and address barriers.</a:t>
            </a:r>
          </a:p>
        </p:txBody>
      </p:sp>
      <p:sp>
        <p:nvSpPr>
          <p:cNvPr id="527" name="">
            <a:extLst xmlns:a="http://schemas.openxmlformats.org/drawingml/2006/main">
              <a:ext uri="{FF2B5EF4-FFF2-40B4-BE49-F238E27FC236}">
                <a16:creationId xmlns:a16="http://schemas.microsoft.com/office/drawing/2014/main" id="{BA2C438D-B6CF-4CCF-A976-AE6ACBFD4176}"/>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5F4A18A4-0091-4F60-8A9E-BEF79DF9810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513992907"/>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3DAB8403-FE75-4632-B506-50E385308232}"/>
              </a:ext>
            </a:extLst>
          </p:cNvPr>
          <p:cNvPicPr>
            <a:picLocks xmlns:a="http://schemas.openxmlformats.org/drawingml/2006/main" noChangeAspect="1"/>
          </p:cNvPicPr>
          <p:nvPr/>
        </p:nvPicPr>
        <p:blipFill>
          <a:blip xmlns:r="http://schemas.openxmlformats.org/officeDocument/2006/relationships" xmlns:a="http://schemas.openxmlformats.org/drawingml/2006/main" r:embed="R1ac0186cb7564906"/>
          <a:stretch xmlns:a="http://schemas.openxmlformats.org/drawingml/2006/main"/>
        </p:blipFill>
        <p:spPr>
          <a:xfrm xmlns:a="http://schemas.openxmlformats.org/drawingml/2006/main">
            <a:off x="762000" y="2105299"/>
            <a:ext cx="685800" cy="685252"/>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5E623CC2-E11E-49F3-A69D-26BA1138BCEA}"/>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Leadership</a:t>
            </a:r>
          </a:p>
        </p:txBody>
      </p:sp>
      <p:sp>
        <p:nvSpPr>
          <p:cNvPr id="517" name="">
            <a:extLst xmlns:a="http://schemas.openxmlformats.org/drawingml/2006/main">
              <a:ext uri="{FF2B5EF4-FFF2-40B4-BE49-F238E27FC236}">
                <a16:creationId xmlns:a16="http://schemas.microsoft.com/office/drawing/2014/main" id="{7BB3E6AE-9E58-4FD6-9E87-51067CDD7A38}"/>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Use strengths toward a shared purpose.</a:t>
            </a:r>
          </a:p>
        </p:txBody>
      </p:sp>
      <p:pic>
        <p:nvPicPr>
          <p:cNvPr id="518" name="">
            <a:extLst xmlns:a="http://schemas.openxmlformats.org/drawingml/2006/main">
              <a:ext uri="{FF2B5EF4-FFF2-40B4-BE49-F238E27FC236}">
                <a16:creationId xmlns:a16="http://schemas.microsoft.com/office/drawing/2014/main" id="{E693B25F-A5D5-49BF-958A-397950F35541}"/>
              </a:ext>
            </a:extLst>
          </p:cNvPr>
          <p:cNvPicPr>
            <a:picLocks xmlns:a="http://schemas.openxmlformats.org/drawingml/2006/main" noChangeAspect="1"/>
          </p:cNvPicPr>
          <p:nvPr/>
        </p:nvPicPr>
        <p:blipFill>
          <a:blip xmlns:r="http://schemas.openxmlformats.org/officeDocument/2006/relationships" xmlns:a="http://schemas.openxmlformats.org/drawingml/2006/main" r:embed="Re2368ff680794da5"/>
          <a:stretch xmlns:a="http://schemas.openxmlformats.org/drawingml/2006/main"/>
        </p:blipFill>
        <p:spPr>
          <a:xfrm xmlns:a="http://schemas.openxmlformats.org/drawingml/2006/main">
            <a:off x="6477274" y="2105025"/>
            <a:ext cx="685252" cy="685800"/>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370D71D3-0529-46CE-963A-9DBD9E90BFC9}"/>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Professionalism</a:t>
            </a:r>
          </a:p>
        </p:txBody>
      </p:sp>
      <p:sp>
        <p:nvSpPr>
          <p:cNvPr id="520" name="">
            <a:extLst xmlns:a="http://schemas.openxmlformats.org/drawingml/2006/main">
              <a:ext uri="{FF2B5EF4-FFF2-40B4-BE49-F238E27FC236}">
                <a16:creationId xmlns:a16="http://schemas.microsoft.com/office/drawing/2014/main" id="{E8DFFAB3-2297-4EC6-9C1A-DEA742157F1F}"/>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Prepare, act responsibly, and follow through.</a:t>
            </a:r>
          </a:p>
        </p:txBody>
      </p:sp>
      <p:pic>
        <p:nvPicPr>
          <p:cNvPr id="521" name="">
            <a:extLst xmlns:a="http://schemas.openxmlformats.org/drawingml/2006/main">
              <a:ext uri="{FF2B5EF4-FFF2-40B4-BE49-F238E27FC236}">
                <a16:creationId xmlns:a16="http://schemas.microsoft.com/office/drawing/2014/main" id="{8DFC7BAD-210D-41DC-AD31-6FC2423EE103}"/>
              </a:ext>
            </a:extLst>
          </p:cNvPr>
          <p:cNvPicPr>
            <a:picLocks xmlns:a="http://schemas.openxmlformats.org/drawingml/2006/main" noChangeAspect="1"/>
          </p:cNvPicPr>
          <p:nvPr/>
        </p:nvPicPr>
        <p:blipFill>
          <a:blip xmlns:r="http://schemas.openxmlformats.org/officeDocument/2006/relationships" xmlns:a="http://schemas.openxmlformats.org/drawingml/2006/main" r:embed="Rfd67d18365464eca"/>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252ABBB7-B084-413E-AAC9-7204273DB8B9}"/>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Teamwork</a:t>
            </a:r>
          </a:p>
        </p:txBody>
      </p:sp>
      <p:sp>
        <p:nvSpPr>
          <p:cNvPr id="523" name="">
            <a:extLst xmlns:a="http://schemas.openxmlformats.org/drawingml/2006/main">
              <a:ext uri="{FF2B5EF4-FFF2-40B4-BE49-F238E27FC236}">
                <a16:creationId xmlns:a16="http://schemas.microsoft.com/office/drawing/2014/main" id="{C02F2EBA-690C-4BD9-8C2D-811ABF553670}"/>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Share responsibility and work through differences.</a:t>
            </a:r>
          </a:p>
        </p:txBody>
      </p:sp>
      <p:pic>
        <p:nvPicPr>
          <p:cNvPr id="524" name="">
            <a:extLst xmlns:a="http://schemas.openxmlformats.org/drawingml/2006/main">
              <a:ext uri="{FF2B5EF4-FFF2-40B4-BE49-F238E27FC236}">
                <a16:creationId xmlns:a16="http://schemas.microsoft.com/office/drawing/2014/main" id="{E46C0918-1F0C-4237-A62D-F3570BF07B38}"/>
              </a:ext>
            </a:extLst>
          </p:cNvPr>
          <p:cNvPicPr>
            <a:picLocks xmlns:a="http://schemas.openxmlformats.org/drawingml/2006/main" noChangeAspect="1"/>
          </p:cNvPicPr>
          <p:nvPr/>
        </p:nvPicPr>
        <p:blipFill>
          <a:blip xmlns:r="http://schemas.openxmlformats.org/officeDocument/2006/relationships" xmlns:a="http://schemas.openxmlformats.org/drawingml/2006/main" r:embed="Rbe82c9b00c974dd4"/>
          <a:stretch xmlns:a="http://schemas.openxmlformats.org/drawingml/2006/main"/>
        </p:blipFill>
        <p:spPr>
          <a:xfrm xmlns:a="http://schemas.openxmlformats.org/drawingml/2006/main">
            <a:off x="6477000" y="4076700"/>
            <a:ext cx="685800"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7A600999-72D8-47A8-A2F6-B33228A4DDAB}"/>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Technology</a:t>
            </a:r>
          </a:p>
        </p:txBody>
      </p:sp>
      <p:sp>
        <p:nvSpPr>
          <p:cNvPr id="526" name="">
            <a:extLst xmlns:a="http://schemas.openxmlformats.org/drawingml/2006/main">
              <a:ext uri="{FF2B5EF4-FFF2-40B4-BE49-F238E27FC236}">
                <a16:creationId xmlns:a16="http://schemas.microsoft.com/office/drawing/2014/main" id="{2FC463C1-D98B-4632-9BD2-1A34042D989D}"/>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Choose, learn, and use tools responsibly.</a:t>
            </a:r>
          </a:p>
        </p:txBody>
      </p:sp>
      <p:sp>
        <p:nvSpPr>
          <p:cNvPr id="527" name="">
            <a:extLst xmlns:a="http://schemas.openxmlformats.org/drawingml/2006/main">
              <a:ext uri="{FF2B5EF4-FFF2-40B4-BE49-F238E27FC236}">
                <a16:creationId xmlns:a16="http://schemas.microsoft.com/office/drawing/2014/main" id="{DF3DD11F-373E-4FA4-9A33-1B6245D165AA}"/>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844E9874-5618-47A1-9D67-0A18D0532C9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513992907"/>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CE68D88-CE5F-40C2-81D8-B544E950B5CA}"/>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0776D888-F8A2-4128-8B5C-31FED29A8BC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22B923A-4FB8-4E28-A0FB-1248D7CCEF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competency needs evidence</a:t>
            </a:r>
          </a:p>
        </p:txBody>
      </p:sp>
      <p:sp>
        <p:nvSpPr>
          <p:cNvPr id="18" name="Object 18">
            <a:extLst xmlns:a="http://schemas.openxmlformats.org/drawingml/2006/main">
              <a:ext uri="{FF2B5EF4-FFF2-40B4-BE49-F238E27FC236}">
                <a16:creationId xmlns:a16="http://schemas.microsoft.com/office/drawing/2014/main" id="{3510886B-F14C-44CB-B930-3E6FBBF65B6D}"/>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LABEL</a:t>
            </a:r>
          </a:p>
        </p:txBody>
      </p:sp>
      <p:sp>
        <p:nvSpPr>
          <p:cNvPr id="19" name="Object 19">
            <a:extLst xmlns:a="http://schemas.openxmlformats.org/drawingml/2006/main">
              <a:ext uri="{FF2B5EF4-FFF2-40B4-BE49-F238E27FC236}">
                <a16:creationId xmlns:a16="http://schemas.microsoft.com/office/drawing/2014/main" id="{AD07F8DA-D915-4625-AC49-CCE8C9029CBC}"/>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am a strong communicator.”</a:t>
            </a:r>
          </a:p>
        </p:txBody>
      </p:sp>
      <p:sp>
        <p:nvSpPr>
          <p:cNvPr id="20" name="Object 20">
            <a:extLst xmlns:a="http://schemas.openxmlformats.org/drawingml/2006/main">
              <a:ext uri="{FF2B5EF4-FFF2-40B4-BE49-F238E27FC236}">
                <a16:creationId xmlns:a16="http://schemas.microsoft.com/office/drawing/2014/main" id="{1C817792-1068-4D17-8630-4AD4CFBA8212}"/>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did the person actually do?</a:t>
            </a:r>
          </a:p>
        </p:txBody>
      </p:sp>
      <p:sp>
        <p:nvSpPr>
          <p:cNvPr id="21" name="Object 21">
            <a:extLst xmlns:a="http://schemas.openxmlformats.org/drawingml/2006/main">
              <a:ext uri="{FF2B5EF4-FFF2-40B4-BE49-F238E27FC236}">
                <a16:creationId xmlns:a16="http://schemas.microsoft.com/office/drawing/2014/main" id="{B9C70E2E-0036-4F02-806A-D9B03D85AC4C}"/>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ACTION</a:t>
            </a:r>
          </a:p>
        </p:txBody>
      </p:sp>
      <p:sp>
        <p:nvSpPr>
          <p:cNvPr id="22" name="Object 22">
            <a:extLst xmlns:a="http://schemas.openxmlformats.org/drawingml/2006/main">
              <a:ext uri="{FF2B5EF4-FFF2-40B4-BE49-F238E27FC236}">
                <a16:creationId xmlns:a16="http://schemas.microsoft.com/office/drawing/2014/main" id="{EF36C570-47A4-4DDB-B09F-2E00C9818727}"/>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checked that others understood.”</a:t>
            </a:r>
          </a:p>
        </p:txBody>
      </p:sp>
      <p:sp>
        <p:nvSpPr>
          <p:cNvPr id="23" name="Object 23">
            <a:extLst xmlns:a="http://schemas.openxmlformats.org/drawingml/2006/main">
              <a:ext uri="{FF2B5EF4-FFF2-40B4-BE49-F238E27FC236}">
                <a16:creationId xmlns:a16="http://schemas.microsoft.com/office/drawing/2014/main" id="{B75BF404-9D75-47AF-AC78-8E42FD0D0537}"/>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specific behavior gives the claim support.</a:t>
            </a:r>
          </a:p>
        </p:txBody>
      </p:sp>
      <p:sp>
        <p:nvSpPr>
          <p:cNvPr id="513" name="">
            <a:extLst xmlns:a="http://schemas.openxmlformats.org/drawingml/2006/main">
              <a:ext uri="{FF2B5EF4-FFF2-40B4-BE49-F238E27FC236}">
                <a16:creationId xmlns:a16="http://schemas.microsoft.com/office/drawing/2014/main" id="{6153EAD6-3BF6-4668-91DC-6A3632AFEBE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1766546024"/>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51BE9FDE-D566-4FE6-ADB2-75E2A57DDD98}"/>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A34213F1-F8B5-44F0-88BD-37EDBF3D237F}"/>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86FDA190-8665-45D8-A78C-C3C52F264AC2}"/>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1" name="Object 21">
            <a:extLst xmlns:a="http://schemas.openxmlformats.org/drawingml/2006/main">
              <a:ext uri="{FF2B5EF4-FFF2-40B4-BE49-F238E27FC236}">
                <a16:creationId xmlns:a16="http://schemas.microsoft.com/office/drawing/2014/main" id="{119836AF-AAC1-4ADF-AFFE-247DD7943CDC}"/>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class team draws different conclusions from water-quality data.</a:t>
            </a:r>
          </a:p>
        </p:txBody>
      </p:sp>
      <p:sp>
        <p:nvSpPr>
          <p:cNvPr id="22" name="Object 22">
            <a:extLst xmlns:a="http://schemas.openxmlformats.org/drawingml/2006/main">
              <a:ext uri="{FF2B5EF4-FFF2-40B4-BE49-F238E27FC236}">
                <a16:creationId xmlns:a16="http://schemas.microsoft.com/office/drawing/2014/main" id="{3444B7DF-CBA2-4087-BD36-A7E821998F84}"/>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MAYA’S ACTIONS</a:t>
            </a:r>
          </a:p>
        </p:txBody>
      </p:sp>
      <p:sp>
        <p:nvSpPr>
          <p:cNvPr id="23" name="Object 23">
            <a:extLst xmlns:a="http://schemas.openxmlformats.org/drawingml/2006/main">
              <a:ext uri="{FF2B5EF4-FFF2-40B4-BE49-F238E27FC236}">
                <a16:creationId xmlns:a16="http://schemas.microsoft.com/office/drawing/2014/main" id="{DB127C67-ABCD-480E-84B7-7FBDB94B2BC5}"/>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She checks units, documents a conversion, and compares interpretations.</a:t>
            </a:r>
          </a:p>
        </p:txBody>
      </p:sp>
      <p:sp>
        <p:nvSpPr>
          <p:cNvPr id="24" name="Object 24">
            <a:extLst xmlns:a="http://schemas.openxmlformats.org/drawingml/2006/main">
              <a:ext uri="{FF2B5EF4-FFF2-40B4-BE49-F238E27FC236}">
                <a16:creationId xmlns:a16="http://schemas.microsoft.com/office/drawing/2014/main" id="{E9CB4194-895F-4EA3-91AB-240F72810FE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OUTCOME</a:t>
            </a:r>
          </a:p>
        </p:txBody>
      </p:sp>
      <p:sp>
        <p:nvSpPr>
          <p:cNvPr id="25" name="Object 25">
            <a:extLst xmlns:a="http://schemas.openxmlformats.org/drawingml/2006/main">
              <a:ext uri="{FF2B5EF4-FFF2-40B4-BE49-F238E27FC236}">
                <a16:creationId xmlns:a16="http://schemas.microsoft.com/office/drawing/2014/main" id="{283A6AD0-2CDC-4793-AA0E-59D14FD73724}"/>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team revises its claim and states the evidence limits.</a:t>
            </a:r>
          </a:p>
        </p:txBody>
      </p:sp>
      <p:pic>
        <p:nvPicPr>
          <p:cNvPr id="513" name="">
            <a:extLst xmlns:a="http://schemas.openxmlformats.org/drawingml/2006/main">
              <a:ext uri="{FF2B5EF4-FFF2-40B4-BE49-F238E27FC236}">
                <a16:creationId xmlns:a16="http://schemas.microsoft.com/office/drawing/2014/main" id="{D1067558-78A6-4FD0-A9AB-B611B3192E78}"/>
              </a:ext>
            </a:extLst>
          </p:cNvPr>
          <p:cNvPicPr>
            <a:picLocks xmlns:a="http://schemas.openxmlformats.org/drawingml/2006/main" noChangeAspect="1"/>
          </p:cNvPicPr>
          <p:nvPr/>
        </p:nvPicPr>
        <p:blipFill>
          <a:blip xmlns:r="http://schemas.openxmlformats.org/officeDocument/2006/relationships" xmlns:a="http://schemas.openxmlformats.org/drawingml/2006/main" r:embed="R903d2e9ed7774244"/>
          <a:srcRect xmlns:a="http://schemas.openxmlformats.org/drawingml/2006/main" l="21000" t="0" r="21000"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8598662F-A007-436D-90AD-FD4F92393CE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305788063"/>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2A811B8B-DEFD-4164-8C03-E2397330D733}"/>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60AE1AAE-A12B-489A-A8BF-9EF7F3B558F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94230BB-B4FC-4E93-8D3A-CFA87BEEE77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Connections supported by the case</a:t>
            </a:r>
          </a:p>
        </p:txBody>
      </p:sp>
      <p:sp>
        <p:nvSpPr>
          <p:cNvPr id="18" name="Object 18">
            <a:extLst xmlns:a="http://schemas.openxmlformats.org/drawingml/2006/main">
              <a:ext uri="{FF2B5EF4-FFF2-40B4-BE49-F238E27FC236}">
                <a16:creationId xmlns:a16="http://schemas.microsoft.com/office/drawing/2014/main" id="{088B69A6-DC96-4F97-92CE-FBB0AC2B66B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CRITICAL THINKING</a:t>
            </a:r>
          </a:p>
        </p:txBody>
      </p:sp>
      <p:sp>
        <p:nvSpPr>
          <p:cNvPr id="19" name="Object 19">
            <a:extLst xmlns:a="http://schemas.openxmlformats.org/drawingml/2006/main">
              <a:ext uri="{FF2B5EF4-FFF2-40B4-BE49-F238E27FC236}">
                <a16:creationId xmlns:a16="http://schemas.microsoft.com/office/drawing/2014/main" id="{243DCAF1-6A7C-45B7-9BC9-87F15D62D0F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Checking units and revising a claim using evidence.</a:t>
            </a:r>
          </a:p>
        </p:txBody>
      </p:sp>
      <p:sp>
        <p:nvSpPr>
          <p:cNvPr id="20" name="Object 20">
            <a:extLst xmlns:a="http://schemas.openxmlformats.org/drawingml/2006/main">
              <a:ext uri="{FF2B5EF4-FFF2-40B4-BE49-F238E27FC236}">
                <a16:creationId xmlns:a16="http://schemas.microsoft.com/office/drawing/2014/main" id="{7A03BBF7-0D46-48C7-9F75-2C617798C44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COMMUNICATION</a:t>
            </a:r>
          </a:p>
        </p:txBody>
      </p:sp>
      <p:sp>
        <p:nvSpPr>
          <p:cNvPr id="21" name="Object 21">
            <a:extLst xmlns:a="http://schemas.openxmlformats.org/drawingml/2006/main">
              <a:ext uri="{FF2B5EF4-FFF2-40B4-BE49-F238E27FC236}">
                <a16:creationId xmlns:a16="http://schemas.microsoft.com/office/drawing/2014/main" id="{3AD71338-C5BB-4BFC-B8D5-0688DCE0662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Asking for and clarifying interpretations.</a:t>
            </a:r>
          </a:p>
        </p:txBody>
      </p:sp>
      <p:sp>
        <p:nvSpPr>
          <p:cNvPr id="22" name="Object 22">
            <a:extLst xmlns:a="http://schemas.openxmlformats.org/drawingml/2006/main">
              <a:ext uri="{FF2B5EF4-FFF2-40B4-BE49-F238E27FC236}">
                <a16:creationId xmlns:a16="http://schemas.microsoft.com/office/drawing/2014/main" id="{B78569B6-BE74-41E4-8368-7C0290A704A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TEAMWORK</a:t>
            </a:r>
          </a:p>
        </p:txBody>
      </p:sp>
      <p:sp>
        <p:nvSpPr>
          <p:cNvPr id="23" name="Object 23">
            <a:extLst xmlns:a="http://schemas.openxmlformats.org/drawingml/2006/main">
              <a:ext uri="{FF2B5EF4-FFF2-40B4-BE49-F238E27FC236}">
                <a16:creationId xmlns:a16="http://schemas.microsoft.com/office/drawing/2014/main" id="{E7F93BF6-B236-447E-A035-86FDFAFDC261}"/>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Working toward an agreed report.</a:t>
            </a:r>
          </a:p>
        </p:txBody>
      </p:sp>
      <p:sp>
        <p:nvSpPr>
          <p:cNvPr id="712" name="Object 17">
            <a:extLst xmlns:a="http://schemas.openxmlformats.org/drawingml/2006/main">
              <a:ext uri="{FF2B5EF4-FFF2-40B4-BE49-F238E27FC236}">
                <a16:creationId xmlns:a16="http://schemas.microsoft.com/office/drawing/2014/main" id="{D16371BC-7567-4221-97A6-1140249A4C7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228281D-0151-4D1F-8049-AC5769D0313D}"/>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03C1A8C-48D5-4A1A-AA60-A0FD57235002}"/>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5E73E339-AAE2-4299-A831-33306BC9CE5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1766403928"/>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2A811B8B-DEFD-4164-8C03-E2397330D733}"/>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60AE1AAE-A12B-489A-A8BF-9EF7F3B558F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94230BB-B4FC-4E93-8D3A-CFA87BEEE77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experience reflection</a:t>
            </a:r>
          </a:p>
        </p:txBody>
      </p:sp>
      <p:sp>
        <p:nvSpPr>
          <p:cNvPr id="18" name="Object 18">
            <a:extLst xmlns:a="http://schemas.openxmlformats.org/drawingml/2006/main">
              <a:ext uri="{FF2B5EF4-FFF2-40B4-BE49-F238E27FC236}">
                <a16:creationId xmlns:a16="http://schemas.microsoft.com/office/drawing/2014/main" id="{088B69A6-DC96-4F97-92CE-FBB0AC2B66B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CONTEXT AND ACTION</a:t>
            </a:r>
          </a:p>
        </p:txBody>
      </p:sp>
      <p:sp>
        <p:nvSpPr>
          <p:cNvPr id="19" name="Object 19">
            <a:extLst xmlns:a="http://schemas.openxmlformats.org/drawingml/2006/main">
              <a:ext uri="{FF2B5EF4-FFF2-40B4-BE49-F238E27FC236}">
                <a16:creationId xmlns:a16="http://schemas.microsoft.com/office/drawing/2014/main" id="{243DCAF1-6A7C-45B7-9BC9-87F15D62D0F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happened? What were you responsible for? What did you do?</a:t>
            </a:r>
          </a:p>
        </p:txBody>
      </p:sp>
      <p:sp>
        <p:nvSpPr>
          <p:cNvPr id="20" name="Object 20">
            <a:extLst xmlns:a="http://schemas.openxmlformats.org/drawingml/2006/main">
              <a:ext uri="{FF2B5EF4-FFF2-40B4-BE49-F238E27FC236}">
                <a16:creationId xmlns:a16="http://schemas.microsoft.com/office/drawing/2014/main" id="{7A03BBF7-0D46-48C7-9F75-2C617798C44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CONNECTION AND EVIDENCE</a:t>
            </a:r>
          </a:p>
        </p:txBody>
      </p:sp>
      <p:sp>
        <p:nvSpPr>
          <p:cNvPr id="21" name="Object 21">
            <a:extLst xmlns:a="http://schemas.openxmlformats.org/drawingml/2006/main">
              <a:ext uri="{FF2B5EF4-FFF2-40B4-BE49-F238E27FC236}">
                <a16:creationId xmlns:a16="http://schemas.microsoft.com/office/drawing/2014/main" id="{3AD71338-C5BB-4BFC-B8D5-0688DCE0662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NACE behaviors fit? What detail supports your connection?</a:t>
            </a:r>
          </a:p>
        </p:txBody>
      </p:sp>
      <p:sp>
        <p:nvSpPr>
          <p:cNvPr id="22" name="Object 22">
            <a:extLst xmlns:a="http://schemas.openxmlformats.org/drawingml/2006/main">
              <a:ext uri="{FF2B5EF4-FFF2-40B4-BE49-F238E27FC236}">
                <a16:creationId xmlns:a16="http://schemas.microsoft.com/office/drawing/2014/main" id="{B78569B6-BE74-41E4-8368-7C0290A704A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LEARNING AND GROWTH</a:t>
            </a:r>
          </a:p>
        </p:txBody>
      </p:sp>
      <p:sp>
        <p:nvSpPr>
          <p:cNvPr id="23" name="Object 23">
            <a:extLst xmlns:a="http://schemas.openxmlformats.org/drawingml/2006/main">
              <a:ext uri="{FF2B5EF4-FFF2-40B4-BE49-F238E27FC236}">
                <a16:creationId xmlns:a16="http://schemas.microsoft.com/office/drawing/2014/main" id="{E7F93BF6-B236-447E-A035-86FDFAFDC261}"/>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changed in your understanding? What will you practice next?</a:t>
            </a:r>
          </a:p>
        </p:txBody>
      </p:sp>
      <p:sp>
        <p:nvSpPr>
          <p:cNvPr id="712" name="Object 17">
            <a:extLst xmlns:a="http://schemas.openxmlformats.org/drawingml/2006/main">
              <a:ext uri="{FF2B5EF4-FFF2-40B4-BE49-F238E27FC236}">
                <a16:creationId xmlns:a16="http://schemas.microsoft.com/office/drawing/2014/main" id="{D16371BC-7567-4221-97A6-1140249A4C7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228281D-0151-4D1F-8049-AC5769D0313D}"/>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03C1A8C-48D5-4A1A-AA60-A0FD57235002}"/>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444C9942-8F70-42E0-8AAE-BD83FBC8BA32}"/>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Student reflection worksheet. One specific moment is enough.</a:t>
            </a:r>
          </a:p>
        </p:txBody>
      </p:sp>
      <p:sp>
        <p:nvSpPr>
          <p:cNvPr id="716" name="">
            <a:extLst xmlns:a="http://schemas.openxmlformats.org/drawingml/2006/main">
              <a:ext uri="{FF2B5EF4-FFF2-40B4-BE49-F238E27FC236}">
                <a16:creationId xmlns:a16="http://schemas.microsoft.com/office/drawing/2014/main" id="{D4AE6DEF-4B7A-4415-BC2E-5F2CF16FD18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766403928"/>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96EAF31-E7C6-424A-8C71-C252B8CD81B4}"/>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A77BF48A-433D-456E-8AB6-C1FB80DFD9CA}"/>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8A5D6FA6-86A8-4C35-AEDE-007163CA73D7}"/>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1B8E3547-6AD7-4D9F-98FB-1DAD830ED9E9}"/>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FD47C3EF-7000-4326-8F7B-D945CAAAFC9F}"/>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5C113468-B252-4EF5-9CB8-83B6389818A9}"/>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03F4CDC5-9F0B-4C18-A614-B9BA6EA370D4}"/>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A892530F-C953-4E4D-9BCC-A2368497FBA5}"/>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BF49ADBA-51DC-4BF0-9F0E-A1A8042443E3}"/>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BC2E8059-1A2C-4F74-8CDA-D8FAABECA376}"/>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AA654627-F024-4273-934E-9747403DD26B}"/>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B4712423-7566-4F12-B77A-4BB5E7D32377}"/>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honest outcome and what you learned</a:t>
            </a:r>
          </a:p>
        </p:txBody>
      </p:sp>
      <p:sp>
        <p:nvSpPr>
          <p:cNvPr id="20" name="Object 20">
            <a:extLst xmlns:a="http://schemas.openxmlformats.org/drawingml/2006/main">
              <a:ext uri="{FF2B5EF4-FFF2-40B4-BE49-F238E27FC236}">
                <a16:creationId xmlns:a16="http://schemas.microsoft.com/office/drawing/2014/main" id="{22B6C54F-FCE9-44E6-A7B6-25E234E32A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STAR gives your example a structure</a:t>
            </a:r>
          </a:p>
        </p:txBody>
      </p:sp>
      <p:sp>
        <p:nvSpPr>
          <p:cNvPr id="516" name="">
            <a:extLst xmlns:a="http://schemas.openxmlformats.org/drawingml/2006/main">
              <a:ext uri="{FF2B5EF4-FFF2-40B4-BE49-F238E27FC236}">
                <a16:creationId xmlns:a16="http://schemas.microsoft.com/office/drawing/2014/main" id="{0FCA5DBB-D199-4D16-A226-C563B8D1FD50}"/>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Then explain why the example matters to this listener.</a:t>
            </a:r>
          </a:p>
        </p:txBody>
      </p:sp>
      <p:sp>
        <p:nvSpPr>
          <p:cNvPr id="517" name="">
            <a:extLst xmlns:a="http://schemas.openxmlformats.org/drawingml/2006/main">
              <a:ext uri="{FF2B5EF4-FFF2-40B4-BE49-F238E27FC236}">
                <a16:creationId xmlns:a16="http://schemas.microsoft.com/office/drawing/2014/main" id="{0D51BA8E-4A48-4817-94BD-FC6C455749E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451735244"/>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496EAF31-E7C6-424A-8C71-C252B8CD81B4}"/>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A77BF48A-433D-456E-8AB6-C1FB80DFD9CA}"/>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8A5D6FA6-86A8-4C35-AEDE-007163CA73D7}"/>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1B8E3547-6AD7-4D9F-98FB-1DAD830ED9E9}"/>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FD47C3EF-7000-4326-8F7B-D945CAAAFC9F}"/>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5C113468-B252-4EF5-9CB8-83B6389818A9}"/>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class team draws different conclusions from water-quality data.</a:t>
            </a:r>
          </a:p>
        </p:txBody>
      </p:sp>
      <p:sp>
        <p:nvSpPr>
          <p:cNvPr id="23" name="Object 23">
            <a:extLst xmlns:a="http://schemas.openxmlformats.org/drawingml/2006/main">
              <a:ext uri="{FF2B5EF4-FFF2-40B4-BE49-F238E27FC236}">
                <a16:creationId xmlns:a16="http://schemas.microsoft.com/office/drawing/2014/main" id="{03F4CDC5-9F0B-4C18-A614-B9BA6EA370D4}"/>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A892530F-C953-4E4D-9BCC-A2368497FBA5}"/>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My responsibility was to verify the evidence supporting our team’s claim.</a:t>
            </a:r>
          </a:p>
        </p:txBody>
      </p:sp>
      <p:sp>
        <p:nvSpPr>
          <p:cNvPr id="25" name="Object 25">
            <a:extLst xmlns:a="http://schemas.openxmlformats.org/drawingml/2006/main">
              <a:ext uri="{FF2B5EF4-FFF2-40B4-BE49-F238E27FC236}">
                <a16:creationId xmlns:a16="http://schemas.microsoft.com/office/drawing/2014/main" id="{BF49ADBA-51DC-4BF0-9F0E-A1A8042443E3}"/>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BC2E8059-1A2C-4F74-8CDA-D8FAABECA376}"/>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Checked units, documented a conversion, and clarified competing interpretations.</a:t>
            </a:r>
          </a:p>
        </p:txBody>
      </p:sp>
      <p:sp>
        <p:nvSpPr>
          <p:cNvPr id="27" name="Object 27">
            <a:extLst xmlns:a="http://schemas.openxmlformats.org/drawingml/2006/main">
              <a:ext uri="{FF2B5EF4-FFF2-40B4-BE49-F238E27FC236}">
                <a16:creationId xmlns:a16="http://schemas.microsoft.com/office/drawing/2014/main" id="{AA654627-F024-4273-934E-9747403DD26B}"/>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B4712423-7566-4F12-B77A-4BB5E7D32377}"/>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team revised its claim and explicitly described the evidence limits.</a:t>
            </a:r>
          </a:p>
        </p:txBody>
      </p:sp>
      <p:sp>
        <p:nvSpPr>
          <p:cNvPr id="20" name="Object 20">
            <a:extLst xmlns:a="http://schemas.openxmlformats.org/drawingml/2006/main">
              <a:ext uri="{FF2B5EF4-FFF2-40B4-BE49-F238E27FC236}">
                <a16:creationId xmlns:a16="http://schemas.microsoft.com/office/drawing/2014/main" id="{22B6C54F-FCE9-44E6-A7B6-25E234E32A3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A STAR outline from the case</a:t>
            </a:r>
          </a:p>
        </p:txBody>
      </p:sp>
      <p:sp>
        <p:nvSpPr>
          <p:cNvPr id="516" name="">
            <a:extLst xmlns:a="http://schemas.openxmlformats.org/drawingml/2006/main">
              <a:ext uri="{FF2B5EF4-FFF2-40B4-BE49-F238E27FC236}">
                <a16:creationId xmlns:a16="http://schemas.microsoft.com/office/drawing/2014/main" id="{6C2DB818-85E1-4B68-8AFD-C2DE438D98A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451735244"/>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7CE68D88-CE5F-40C2-81D8-B544E950B5CA}"/>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0776D888-F8A2-4128-8B5C-31FED29A8BC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22B923A-4FB8-4E28-A0FB-1248D7CCEF2F}"/>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audience changes the emphasis</a:t>
            </a:r>
          </a:p>
        </p:txBody>
      </p:sp>
      <p:sp>
        <p:nvSpPr>
          <p:cNvPr id="18" name="Object 18">
            <a:extLst xmlns:a="http://schemas.openxmlformats.org/drawingml/2006/main">
              <a:ext uri="{FF2B5EF4-FFF2-40B4-BE49-F238E27FC236}">
                <a16:creationId xmlns:a16="http://schemas.microsoft.com/office/drawing/2014/main" id="{3510886B-F14C-44CB-B930-3E6FBBF65B6D}"/>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EMPLOYER</a:t>
            </a:r>
          </a:p>
        </p:txBody>
      </p:sp>
      <p:sp>
        <p:nvSpPr>
          <p:cNvPr id="19" name="Object 19">
            <a:extLst xmlns:a="http://schemas.openxmlformats.org/drawingml/2006/main">
              <a:ext uri="{FF2B5EF4-FFF2-40B4-BE49-F238E27FC236}">
                <a16:creationId xmlns:a16="http://schemas.microsoft.com/office/drawing/2014/main" id="{AD07F8DA-D915-4625-AC49-CCE8C9029CBC}"/>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What could this example help you do in the role?</a:t>
            </a:r>
          </a:p>
        </p:txBody>
      </p:sp>
      <p:sp>
        <p:nvSpPr>
          <p:cNvPr id="20" name="Object 20">
            <a:extLst xmlns:a="http://schemas.openxmlformats.org/drawingml/2006/main">
              <a:ext uri="{FF2B5EF4-FFF2-40B4-BE49-F238E27FC236}">
                <a16:creationId xmlns:a16="http://schemas.microsoft.com/office/drawing/2014/main" id="{1C817792-1068-4D17-8630-4AD4CFBA8212}"/>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the actual responsibilities.</a:t>
            </a:r>
          </a:p>
        </p:txBody>
      </p:sp>
      <p:sp>
        <p:nvSpPr>
          <p:cNvPr id="21" name="Object 21">
            <a:extLst xmlns:a="http://schemas.openxmlformats.org/drawingml/2006/main">
              <a:ext uri="{FF2B5EF4-FFF2-40B4-BE49-F238E27FC236}">
                <a16:creationId xmlns:a16="http://schemas.microsoft.com/office/drawing/2014/main" id="{B9C70E2E-0036-4F02-806A-D9B03D85AC4C}"/>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GRADUATE PROGRAM</a:t>
            </a:r>
          </a:p>
        </p:txBody>
      </p:sp>
      <p:sp>
        <p:nvSpPr>
          <p:cNvPr id="22" name="Object 22">
            <a:extLst xmlns:a="http://schemas.openxmlformats.org/drawingml/2006/main">
              <a:ext uri="{FF2B5EF4-FFF2-40B4-BE49-F238E27FC236}">
                <a16:creationId xmlns:a16="http://schemas.microsoft.com/office/drawing/2014/main" id="{EF36C570-47A4-4DDB-B09F-2E00C9818727}"/>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How did this experience prepare you to learn or investigate?</a:t>
            </a:r>
          </a:p>
        </p:txBody>
      </p:sp>
      <p:sp>
        <p:nvSpPr>
          <p:cNvPr id="23" name="Object 23">
            <a:extLst xmlns:a="http://schemas.openxmlformats.org/drawingml/2006/main">
              <a:ext uri="{FF2B5EF4-FFF2-40B4-BE49-F238E27FC236}">
                <a16:creationId xmlns:a16="http://schemas.microsoft.com/office/drawing/2014/main" id="{B75BF404-9D75-47AF-AC78-8E42FD0D0537}"/>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academic goals and questions.</a:t>
            </a:r>
          </a:p>
        </p:txBody>
      </p:sp>
      <p:sp>
        <p:nvSpPr>
          <p:cNvPr id="513" name="">
            <a:extLst xmlns:a="http://schemas.openxmlformats.org/drawingml/2006/main">
              <a:ext uri="{FF2B5EF4-FFF2-40B4-BE49-F238E27FC236}">
                <a16:creationId xmlns:a16="http://schemas.microsoft.com/office/drawing/2014/main" id="{227C46B1-B552-4496-B164-F8503F9BB75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766546024"/>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2A811B8B-DEFD-4164-8C03-E2397330D733}"/>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60AE1AAE-A12B-489A-A8BF-9EF7F3B558F6}"/>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94230BB-B4FC-4E93-8D3A-CFA87BEEE775}"/>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Practice with a partner</a:t>
            </a:r>
          </a:p>
        </p:txBody>
      </p:sp>
      <p:sp>
        <p:nvSpPr>
          <p:cNvPr id="18" name="Object 18">
            <a:extLst xmlns:a="http://schemas.openxmlformats.org/drawingml/2006/main">
              <a:ext uri="{FF2B5EF4-FFF2-40B4-BE49-F238E27FC236}">
                <a16:creationId xmlns:a16="http://schemas.microsoft.com/office/drawing/2014/main" id="{088B69A6-DC96-4F97-92CE-FBB0AC2B66B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 AND DRAFT</a:t>
            </a:r>
          </a:p>
        </p:txBody>
      </p:sp>
      <p:sp>
        <p:nvSpPr>
          <p:cNvPr id="19" name="Object 19">
            <a:extLst xmlns:a="http://schemas.openxmlformats.org/drawingml/2006/main">
              <a:ext uri="{FF2B5EF4-FFF2-40B4-BE49-F238E27FC236}">
                <a16:creationId xmlns:a16="http://schemas.microsoft.com/office/drawing/2014/main" id="{243DCAF1-6A7C-45B7-9BC9-87F15D62D0F5}"/>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Pick an audience. Outline a 60–90 second STAR example.</a:t>
            </a:r>
          </a:p>
        </p:txBody>
      </p:sp>
      <p:sp>
        <p:nvSpPr>
          <p:cNvPr id="20" name="Object 20">
            <a:extLst xmlns:a="http://schemas.openxmlformats.org/drawingml/2006/main">
              <a:ext uri="{FF2B5EF4-FFF2-40B4-BE49-F238E27FC236}">
                <a16:creationId xmlns:a16="http://schemas.microsoft.com/office/drawing/2014/main" id="{7A03BBF7-0D46-48C7-9F75-2C617798C440}"/>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SPEAK AND LISTEN</a:t>
            </a:r>
          </a:p>
        </p:txBody>
      </p:sp>
      <p:sp>
        <p:nvSpPr>
          <p:cNvPr id="21" name="Object 21">
            <a:extLst xmlns:a="http://schemas.openxmlformats.org/drawingml/2006/main">
              <a:ext uri="{FF2B5EF4-FFF2-40B4-BE49-F238E27FC236}">
                <a16:creationId xmlns:a16="http://schemas.microsoft.com/office/drawing/2014/main" id="{3AD71338-C5BB-4BFC-B8D5-0688DCE0662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Each partner speaks. The listener identifies evidence and one gap.</a:t>
            </a:r>
          </a:p>
        </p:txBody>
      </p:sp>
      <p:sp>
        <p:nvSpPr>
          <p:cNvPr id="22" name="Object 22">
            <a:extLst xmlns:a="http://schemas.openxmlformats.org/drawingml/2006/main">
              <a:ext uri="{FF2B5EF4-FFF2-40B4-BE49-F238E27FC236}">
                <a16:creationId xmlns:a16="http://schemas.microsoft.com/office/drawing/2014/main" id="{B78569B6-BE74-41E4-8368-7C0290A704A4}"/>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E7F93BF6-B236-447E-A035-86FDFAFDC261}"/>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Apply the feedback. Both partners deliver a second version.</a:t>
            </a:r>
          </a:p>
        </p:txBody>
      </p:sp>
      <p:sp>
        <p:nvSpPr>
          <p:cNvPr id="712" name="Object 17">
            <a:extLst xmlns:a="http://schemas.openxmlformats.org/drawingml/2006/main">
              <a:ext uri="{FF2B5EF4-FFF2-40B4-BE49-F238E27FC236}">
                <a16:creationId xmlns:a16="http://schemas.microsoft.com/office/drawing/2014/main" id="{D16371BC-7567-4221-97A6-1140249A4C7E}"/>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F228281D-0151-4D1F-8049-AC5769D0313D}"/>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E03C1A8C-48D5-4A1A-AA60-A0FD57235002}"/>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E002C905-091D-47C9-A9F7-551875138F8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1766403928"/>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51BE9FDE-D566-4FE6-ADB2-75E2A57DDD98}"/>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A34213F1-F8B5-44F0-88BD-37EDBF3D237F}"/>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Useful feedback</a:t>
            </a:r>
          </a:p>
        </p:txBody>
      </p:sp>
      <p:sp>
        <p:nvSpPr>
          <p:cNvPr id="20" name="Object 20">
            <a:extLst xmlns:a="http://schemas.openxmlformats.org/drawingml/2006/main">
              <a:ext uri="{FF2B5EF4-FFF2-40B4-BE49-F238E27FC236}">
                <a16:creationId xmlns:a16="http://schemas.microsoft.com/office/drawing/2014/main" id="{86FDA190-8665-45D8-A78C-C3C52F264AC2}"/>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119836AF-AAC1-4ADF-AFFE-247DD7943CDC}"/>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clearest action I heard was…”</a:t>
            </a:r>
          </a:p>
        </p:txBody>
      </p:sp>
      <p:sp>
        <p:nvSpPr>
          <p:cNvPr id="22" name="Object 22">
            <a:extLst xmlns:a="http://schemas.openxmlformats.org/drawingml/2006/main">
              <a:ext uri="{FF2B5EF4-FFF2-40B4-BE49-F238E27FC236}">
                <a16:creationId xmlns:a16="http://schemas.microsoft.com/office/drawing/2014/main" id="{3444B7DF-CBA2-4087-BD36-A7E821998F84}"/>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COMPETENCY CONNECTION</a:t>
            </a:r>
          </a:p>
        </p:txBody>
      </p:sp>
      <p:sp>
        <p:nvSpPr>
          <p:cNvPr id="23" name="Object 23">
            <a:extLst xmlns:a="http://schemas.openxmlformats.org/drawingml/2006/main">
              <a:ext uri="{FF2B5EF4-FFF2-40B4-BE49-F238E27FC236}">
                <a16:creationId xmlns:a16="http://schemas.microsoft.com/office/drawing/2014/main" id="{DB127C67-ABCD-480E-84B7-7FBDB94B2BC5}"/>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“That fits this behavior because…”</a:t>
            </a:r>
          </a:p>
        </p:txBody>
      </p:sp>
      <p:sp>
        <p:nvSpPr>
          <p:cNvPr id="24" name="Object 24">
            <a:extLst xmlns:a="http://schemas.openxmlformats.org/drawingml/2006/main">
              <a:ext uri="{FF2B5EF4-FFF2-40B4-BE49-F238E27FC236}">
                <a16:creationId xmlns:a16="http://schemas.microsoft.com/office/drawing/2014/main" id="{E9CB4194-895F-4EA3-91AB-240F72810FE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ONE REVISION</a:t>
            </a:r>
          </a:p>
        </p:txBody>
      </p:sp>
      <p:sp>
        <p:nvSpPr>
          <p:cNvPr id="25" name="Object 25">
            <a:extLst xmlns:a="http://schemas.openxmlformats.org/drawingml/2006/main">
              <a:ext uri="{FF2B5EF4-FFF2-40B4-BE49-F238E27FC236}">
                <a16:creationId xmlns:a16="http://schemas.microsoft.com/office/drawing/2014/main" id="{283A6AD0-2CDC-4793-AA0E-59D14FD73724}"/>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still need to understand…”</a:t>
            </a:r>
          </a:p>
        </p:txBody>
      </p:sp>
      <p:pic>
        <p:nvPicPr>
          <p:cNvPr id="513" name="">
            <a:extLst xmlns:a="http://schemas.openxmlformats.org/drawingml/2006/main">
              <a:ext uri="{FF2B5EF4-FFF2-40B4-BE49-F238E27FC236}">
                <a16:creationId xmlns:a16="http://schemas.microsoft.com/office/drawing/2014/main" id="{A38F741E-FC7C-45C8-BD6B-52D2CB5E4B83}"/>
              </a:ext>
            </a:extLst>
          </p:cNvPr>
          <p:cNvPicPr>
            <a:picLocks xmlns:a="http://schemas.openxmlformats.org/drawingml/2006/main" noChangeAspect="1"/>
          </p:cNvPicPr>
          <p:nvPr/>
        </p:nvPicPr>
        <p:blipFill>
          <a:blip xmlns:r="http://schemas.openxmlformats.org/officeDocument/2006/relationships" xmlns:a="http://schemas.openxmlformats.org/drawingml/2006/main" r:embed="R9d6d266f618a40cd"/>
          <a:srcRect xmlns:a="http://schemas.openxmlformats.org/drawingml/2006/main" l="21000" t="0" r="21000"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A93F9E72-DDB3-4045-B36B-39092E6D918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305788063"/>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8358A77F-F86D-4388-8704-BC3A562E0626}"/>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the strongest evidence of teamwork?</a:t>
            </a:r>
          </a:p>
        </p:txBody>
      </p:sp>
      <p:sp>
        <p:nvSpPr>
          <p:cNvPr id="516" name="">
            <a:extLst xmlns:a="http://schemas.openxmlformats.org/drawingml/2006/main">
              <a:ext uri="{FF2B5EF4-FFF2-40B4-BE49-F238E27FC236}">
                <a16:creationId xmlns:a16="http://schemas.microsoft.com/office/drawing/2014/main" id="{E5480494-4FD1-430E-A148-F08D5AD323C3}"/>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F5AC108-2C54-4FD6-9321-BBF9B663C681}"/>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a team player</a:t>
            </a:r>
          </a:p>
        </p:txBody>
      </p:sp>
      <p:sp>
        <p:nvSpPr>
          <p:cNvPr id="518" name="">
            <a:extLst xmlns:a="http://schemas.openxmlformats.org/drawingml/2006/main">
              <a:ext uri="{FF2B5EF4-FFF2-40B4-BE49-F238E27FC236}">
                <a16:creationId xmlns:a16="http://schemas.microsoft.com/office/drawing/2014/main" id="{D22281EC-51EC-49AF-80FE-5114580E8C1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D6AB522-E07F-489F-9C2A-6B458AE04A36}"/>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belong to three organizations</a:t>
            </a:r>
          </a:p>
        </p:txBody>
      </p:sp>
      <p:sp>
        <p:nvSpPr>
          <p:cNvPr id="520" name="">
            <a:extLst xmlns:a="http://schemas.openxmlformats.org/drawingml/2006/main">
              <a:ext uri="{FF2B5EF4-FFF2-40B4-BE49-F238E27FC236}">
                <a16:creationId xmlns:a16="http://schemas.microsoft.com/office/drawing/2014/main" id="{CE5CA184-638A-4E12-852B-2C13958464C3}"/>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747C3E5-A6BC-4D93-B390-F5DF196DF18B}"/>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agreed on roles with teammates and followed through on my tasks</a:t>
            </a:r>
          </a:p>
        </p:txBody>
      </p:sp>
      <p:sp>
        <p:nvSpPr>
          <p:cNvPr id="522" name="">
            <a:extLst xmlns:a="http://schemas.openxmlformats.org/drawingml/2006/main">
              <a:ext uri="{FF2B5EF4-FFF2-40B4-BE49-F238E27FC236}">
                <a16:creationId xmlns:a16="http://schemas.microsoft.com/office/drawing/2014/main" id="{694B9B2F-4B54-443F-9E45-287F78B987E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EA772C8-31C2-44CC-BFE5-F099609D69F7}"/>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prefer working with others</a:t>
            </a:r>
          </a:p>
        </p:txBody>
      </p:sp>
      <p:sp>
        <p:nvSpPr>
          <p:cNvPr id="524" name="">
            <a:extLst xmlns:a="http://schemas.openxmlformats.org/drawingml/2006/main">
              <a:ext uri="{FF2B5EF4-FFF2-40B4-BE49-F238E27FC236}">
                <a16:creationId xmlns:a16="http://schemas.microsoft.com/office/drawing/2014/main" id="{FAEB4FF0-9F22-40C6-8CCE-A21B94CCE4B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1513992907"/>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70E26EE8-7317-4FBC-A353-2464C2E54DD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student compares sources to choose a solution. Which competency is most directly demonstrated?</a:t>
            </a:r>
          </a:p>
        </p:txBody>
      </p:sp>
      <p:sp>
        <p:nvSpPr>
          <p:cNvPr id="516" name="">
            <a:extLst xmlns:a="http://schemas.openxmlformats.org/drawingml/2006/main">
              <a:ext uri="{FF2B5EF4-FFF2-40B4-BE49-F238E27FC236}">
                <a16:creationId xmlns:a16="http://schemas.microsoft.com/office/drawing/2014/main" id="{61B9DA9B-0367-4921-91CB-F0DFC1CD32C2}"/>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9E4E840-79B0-4A44-A267-8081127C3B41}"/>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82BF3AA0-8BB9-4CEB-9ADF-56D3FB7D0725}"/>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CE1351D-7A72-4341-A526-D82DCB399B3A}"/>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a:t>
            </a:r>
          </a:p>
        </p:txBody>
      </p:sp>
      <p:sp>
        <p:nvSpPr>
          <p:cNvPr id="520" name="">
            <a:extLst xmlns:a="http://schemas.openxmlformats.org/drawingml/2006/main">
              <a:ext uri="{FF2B5EF4-FFF2-40B4-BE49-F238E27FC236}">
                <a16:creationId xmlns:a16="http://schemas.microsoft.com/office/drawing/2014/main" id="{66CAC4BA-9577-4314-8F99-AC78A8EA5C9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D694DC4F-E069-45E1-A3E3-258B302FC7B3}"/>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C90A37F9-FB19-4C74-86FD-9D7631F58B0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51AD28F7-DF6D-48C9-9BDA-BDFBAD31E34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4" name="">
            <a:extLst xmlns:a="http://schemas.openxmlformats.org/drawingml/2006/main">
              <a:ext uri="{FF2B5EF4-FFF2-40B4-BE49-F238E27FC236}">
                <a16:creationId xmlns:a16="http://schemas.microsoft.com/office/drawing/2014/main" id="{E41A6B91-BF28-40F3-81C4-D163E991173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1513992907"/>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1CCEFB3C-C663-45D3-96B5-E1779F161F2B}"/>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action most directly demonstrates communication?</a:t>
            </a:r>
          </a:p>
        </p:txBody>
      </p:sp>
      <p:sp>
        <p:nvSpPr>
          <p:cNvPr id="516" name="">
            <a:extLst xmlns:a="http://schemas.openxmlformats.org/drawingml/2006/main">
              <a:ext uri="{FF2B5EF4-FFF2-40B4-BE49-F238E27FC236}">
                <a16:creationId xmlns:a16="http://schemas.microsoft.com/office/drawing/2014/main" id="{7AC9DF9B-BA78-4FB1-A345-506274C5444B}"/>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DC2C6BE-3845-4E22-BB99-2CF8B06C9F36}"/>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Buying a new laptop</a:t>
            </a:r>
          </a:p>
        </p:txBody>
      </p:sp>
      <p:sp>
        <p:nvSpPr>
          <p:cNvPr id="518" name="">
            <a:extLst xmlns:a="http://schemas.openxmlformats.org/drawingml/2006/main">
              <a:ext uri="{FF2B5EF4-FFF2-40B4-BE49-F238E27FC236}">
                <a16:creationId xmlns:a16="http://schemas.microsoft.com/office/drawing/2014/main" id="{454CAE66-8265-486D-95F5-22027D904D3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3D1C6887-A52F-4A06-A643-067AD9208D85}"/>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Choosing a major</a:t>
            </a:r>
          </a:p>
        </p:txBody>
      </p:sp>
      <p:sp>
        <p:nvSpPr>
          <p:cNvPr id="520" name="">
            <a:extLst xmlns:a="http://schemas.openxmlformats.org/drawingml/2006/main">
              <a:ext uri="{FF2B5EF4-FFF2-40B4-BE49-F238E27FC236}">
                <a16:creationId xmlns:a16="http://schemas.microsoft.com/office/drawing/2014/main" id="{1971C254-4A81-491D-8A38-0DF1A6885985}"/>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34121A72-8D86-45C8-9058-55AF7B3BF652}"/>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Arriving early</a:t>
            </a:r>
          </a:p>
        </p:txBody>
      </p:sp>
      <p:sp>
        <p:nvSpPr>
          <p:cNvPr id="522" name="">
            <a:extLst xmlns:a="http://schemas.openxmlformats.org/drawingml/2006/main">
              <a:ext uri="{FF2B5EF4-FFF2-40B4-BE49-F238E27FC236}">
                <a16:creationId xmlns:a16="http://schemas.microsoft.com/office/drawing/2014/main" id="{C3F698E2-D0AE-46A2-8342-A567AAE79EB3}"/>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6376C6D2-4673-4666-ABC7-6D4D45177639}"/>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Checking that others understood the project instructions</a:t>
            </a:r>
          </a:p>
        </p:txBody>
      </p:sp>
      <p:sp>
        <p:nvSpPr>
          <p:cNvPr id="524" name="">
            <a:extLst xmlns:a="http://schemas.openxmlformats.org/drawingml/2006/main">
              <a:ext uri="{FF2B5EF4-FFF2-40B4-BE49-F238E27FC236}">
                <a16:creationId xmlns:a16="http://schemas.microsoft.com/office/drawing/2014/main" id="{F0BE4C02-8C0A-41A7-BC65-DB9684F639F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1513992907"/>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FB30425C-01FA-40DD-9FA6-35919E583207}"/>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Maya checks inconsistent units before revising the team’s conclusion. Which competency is the strongest fit?</a:t>
            </a:r>
          </a:p>
        </p:txBody>
      </p:sp>
      <p:sp>
        <p:nvSpPr>
          <p:cNvPr id="516" name="">
            <a:extLst xmlns:a="http://schemas.openxmlformats.org/drawingml/2006/main">
              <a:ext uri="{FF2B5EF4-FFF2-40B4-BE49-F238E27FC236}">
                <a16:creationId xmlns:a16="http://schemas.microsoft.com/office/drawing/2014/main" id="{C0AFA800-A36E-4A77-9AB1-A2FA9CAF8806}"/>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5244D7F3-EA49-4260-80B3-60E98C284BFD}"/>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 simply because the work uses data</a:t>
            </a:r>
          </a:p>
        </p:txBody>
      </p:sp>
      <p:sp>
        <p:nvSpPr>
          <p:cNvPr id="518" name="">
            <a:extLst xmlns:a="http://schemas.openxmlformats.org/drawingml/2006/main">
              <a:ext uri="{FF2B5EF4-FFF2-40B4-BE49-F238E27FC236}">
                <a16:creationId xmlns:a16="http://schemas.microsoft.com/office/drawing/2014/main" id="{BB789AD3-42F5-480E-97AA-7B0B54401D71}"/>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D48B625-9648-4125-B5B2-2A5A5661DDE7}"/>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Leadership because she has the highest grade</a:t>
            </a:r>
          </a:p>
        </p:txBody>
      </p:sp>
      <p:sp>
        <p:nvSpPr>
          <p:cNvPr id="520" name="">
            <a:extLst xmlns:a="http://schemas.openxmlformats.org/drawingml/2006/main">
              <a:ext uri="{FF2B5EF4-FFF2-40B4-BE49-F238E27FC236}">
                <a16:creationId xmlns:a16="http://schemas.microsoft.com/office/drawing/2014/main" id="{68EE1AD5-FC65-4FDD-8AFB-30CC057B0E76}"/>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D9B6D299-81DB-40AA-A07A-465C61303B1C}"/>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22" name="">
            <a:extLst xmlns:a="http://schemas.openxmlformats.org/drawingml/2006/main">
              <a:ext uri="{FF2B5EF4-FFF2-40B4-BE49-F238E27FC236}">
                <a16:creationId xmlns:a16="http://schemas.microsoft.com/office/drawing/2014/main" id="{E8ECA31E-229F-4F3F-A56F-0FACCA960D20}"/>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005F70B-AD9A-4ABC-B194-8769F45A5A41}"/>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 because the report has a title page</a:t>
            </a:r>
          </a:p>
        </p:txBody>
      </p:sp>
      <p:sp>
        <p:nvSpPr>
          <p:cNvPr id="524" name="">
            <a:extLst xmlns:a="http://schemas.openxmlformats.org/drawingml/2006/main">
              <a:ext uri="{FF2B5EF4-FFF2-40B4-BE49-F238E27FC236}">
                <a16:creationId xmlns:a16="http://schemas.microsoft.com/office/drawing/2014/main" id="{4B269A09-28AC-4C22-B6EB-CFC88655775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1513992907"/>
      </p:ext>
    </p:extLst>
  </p:cSld>
</p:sld>
</file>

<file path=ppt/slides/slide1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5</a:t>
            </a:r>
          </a:p>
        </p:txBody>
      </p:sp>
      <p:sp>
        <p:nvSpPr>
          <p:cNvPr id="515" name="">
            <a:extLst xmlns:a="http://schemas.openxmlformats.org/drawingml/2006/main">
              <a:ext uri="{FF2B5EF4-FFF2-40B4-BE49-F238E27FC236}">
                <a16:creationId xmlns:a16="http://schemas.microsoft.com/office/drawing/2014/main" id="{4DB4C2B6-E9C7-4D38-B015-22B8E72A46B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explanation best connects an experience to a competency?</a:t>
            </a:r>
          </a:p>
        </p:txBody>
      </p:sp>
      <p:sp>
        <p:nvSpPr>
          <p:cNvPr id="516" name="">
            <a:extLst xmlns:a="http://schemas.openxmlformats.org/drawingml/2006/main">
              <a:ext uri="{FF2B5EF4-FFF2-40B4-BE49-F238E27FC236}">
                <a16:creationId xmlns:a16="http://schemas.microsoft.com/office/drawing/2014/main" id="{7FBDCB02-2633-4F81-A101-9953AF6AA902}"/>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B50BA67-DB24-449A-A40E-E196B91EAC06}"/>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experience title proves the skill</a:t>
            </a:r>
          </a:p>
        </p:txBody>
      </p:sp>
      <p:sp>
        <p:nvSpPr>
          <p:cNvPr id="518" name="">
            <a:extLst xmlns:a="http://schemas.openxmlformats.org/drawingml/2006/main">
              <a:ext uri="{FF2B5EF4-FFF2-40B4-BE49-F238E27FC236}">
                <a16:creationId xmlns:a16="http://schemas.microsoft.com/office/drawing/2014/main" id="{F3B1A6A2-3D22-428B-A9C4-EA7D8F0E7C00}"/>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599D9EB-A31B-4EAC-B981-2F84ADDC386C}"/>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specific personal action plus evidence and an explanation</a:t>
            </a:r>
          </a:p>
        </p:txBody>
      </p:sp>
      <p:sp>
        <p:nvSpPr>
          <p:cNvPr id="520" name="">
            <a:extLst xmlns:a="http://schemas.openxmlformats.org/drawingml/2006/main">
              <a:ext uri="{FF2B5EF4-FFF2-40B4-BE49-F238E27FC236}">
                <a16:creationId xmlns:a16="http://schemas.microsoft.com/office/drawing/2014/main" id="{EA471E65-793D-4F77-9E56-0F82BCDB811E}"/>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A2CC038-463D-44EF-9626-58E969B1607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all eight competencies without examples</a:t>
            </a:r>
          </a:p>
        </p:txBody>
      </p:sp>
      <p:sp>
        <p:nvSpPr>
          <p:cNvPr id="522" name="">
            <a:extLst xmlns:a="http://schemas.openxmlformats.org/drawingml/2006/main">
              <a:ext uri="{FF2B5EF4-FFF2-40B4-BE49-F238E27FC236}">
                <a16:creationId xmlns:a16="http://schemas.microsoft.com/office/drawing/2014/main" id="{6558507C-7D4A-4CD8-99B1-6944E0A9E5D8}"/>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E24934D3-F372-4B49-8035-618EDFCB6B03}"/>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claim that the entire team succeeded</a:t>
            </a:r>
          </a:p>
        </p:txBody>
      </p:sp>
      <p:sp>
        <p:nvSpPr>
          <p:cNvPr id="524" name="">
            <a:extLst xmlns:a="http://schemas.openxmlformats.org/drawingml/2006/main">
              <a:ext uri="{FF2B5EF4-FFF2-40B4-BE49-F238E27FC236}">
                <a16:creationId xmlns:a16="http://schemas.microsoft.com/office/drawing/2014/main" id="{D606E222-7C62-4F46-88E2-15C1EC2A0DE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19</a:t>
            </a:r>
          </a:p>
        </p:txBody>
      </p:sp>
    </p:spTree>
    <p:extLst>
      <p:ext uri="{BB962C8B-B14F-4D97-AF65-F5344CB8AC3E}">
        <p14:creationId xmlns:p14="http://schemas.microsoft.com/office/powerpoint/2010/main" val="1513992907"/>
      </p:ext>
    </p:extLst>
  </p:cSld>
</p:sld>
</file>

<file path=ppt/slides/slide2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6</a:t>
            </a:r>
          </a:p>
        </p:txBody>
      </p:sp>
      <p:sp>
        <p:nvSpPr>
          <p:cNvPr id="515" name="">
            <a:extLst xmlns:a="http://schemas.openxmlformats.org/drawingml/2006/main">
              <a:ext uri="{FF2B5EF4-FFF2-40B4-BE49-F238E27FC236}">
                <a16:creationId xmlns:a16="http://schemas.microsoft.com/office/drawing/2014/main" id="{CA1C299A-7DBA-4490-9CFC-3B7288DC9183}"/>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change when explaining the same experience to a graduate-school audience?</a:t>
            </a:r>
          </a:p>
        </p:txBody>
      </p:sp>
      <p:sp>
        <p:nvSpPr>
          <p:cNvPr id="516" name="">
            <a:extLst xmlns:a="http://schemas.openxmlformats.org/drawingml/2006/main">
              <a:ext uri="{FF2B5EF4-FFF2-40B4-BE49-F238E27FC236}">
                <a16:creationId xmlns:a16="http://schemas.microsoft.com/office/drawing/2014/main" id="{D3ADEB5A-5721-4394-A747-B74461CF7144}"/>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289345D-3557-4656-88C7-3404EE411BD0}"/>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more impressive result</a:t>
            </a:r>
          </a:p>
        </p:txBody>
      </p:sp>
      <p:sp>
        <p:nvSpPr>
          <p:cNvPr id="518" name="">
            <a:extLst xmlns:a="http://schemas.openxmlformats.org/drawingml/2006/main">
              <a:ext uri="{FF2B5EF4-FFF2-40B4-BE49-F238E27FC236}">
                <a16:creationId xmlns:a16="http://schemas.microsoft.com/office/drawing/2014/main" id="{17A35E12-BB60-44AC-A93C-CFD43EEA7EFF}"/>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DE3CC44D-AB4B-45ED-BDD1-C82E04E17538}"/>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all reference to personal actions</a:t>
            </a:r>
          </a:p>
        </p:txBody>
      </p:sp>
      <p:sp>
        <p:nvSpPr>
          <p:cNvPr id="520" name="">
            <a:extLst xmlns:a="http://schemas.openxmlformats.org/drawingml/2006/main">
              <a:ext uri="{FF2B5EF4-FFF2-40B4-BE49-F238E27FC236}">
                <a16:creationId xmlns:a16="http://schemas.microsoft.com/office/drawing/2014/main" id="{9649613F-8F50-4282-B91B-199532E41EAC}"/>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199CB565-AC96-4BF1-B2B2-7374CCC26B95}"/>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Connect the learning to academic questions and readiness for advanced study</a:t>
            </a:r>
          </a:p>
        </p:txBody>
      </p:sp>
      <p:sp>
        <p:nvSpPr>
          <p:cNvPr id="522" name="">
            <a:extLst xmlns:a="http://schemas.openxmlformats.org/drawingml/2006/main">
              <a:ext uri="{FF2B5EF4-FFF2-40B4-BE49-F238E27FC236}">
                <a16:creationId xmlns:a16="http://schemas.microsoft.com/office/drawing/2014/main" id="{7662098B-2B40-49C3-89ED-E91E93F9671B}"/>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F01037A3-D2E9-4B5C-8B51-BFC622C87D8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the same generic closing for every program</a:t>
            </a:r>
          </a:p>
        </p:txBody>
      </p:sp>
      <p:sp>
        <p:nvSpPr>
          <p:cNvPr id="524" name="">
            <a:extLst xmlns:a="http://schemas.openxmlformats.org/drawingml/2006/main">
              <a:ext uri="{FF2B5EF4-FFF2-40B4-BE49-F238E27FC236}">
                <a16:creationId xmlns:a16="http://schemas.microsoft.com/office/drawing/2014/main" id="{749CA8F8-050F-458B-BCA1-85EF16FCA47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20</a:t>
            </a:r>
          </a:p>
        </p:txBody>
      </p:sp>
    </p:spTree>
    <p:extLst>
      <p:ext uri="{BB962C8B-B14F-4D97-AF65-F5344CB8AC3E}">
        <p14:creationId xmlns:p14="http://schemas.microsoft.com/office/powerpoint/2010/main" val="1513992907"/>
      </p:ext>
    </p:extLst>
  </p:cSld>
</p:sld>
</file>

<file path=ppt/slides/slide2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7</a:t>
            </a:r>
          </a:p>
        </p:txBody>
      </p:sp>
      <p:sp>
        <p:nvSpPr>
          <p:cNvPr id="515" name="">
            <a:extLst xmlns:a="http://schemas.openxmlformats.org/drawingml/2006/main">
              <a:ext uri="{FF2B5EF4-FFF2-40B4-BE49-F238E27FC236}">
                <a16:creationId xmlns:a16="http://schemas.microsoft.com/office/drawing/2014/main" id="{3BD89F48-1F07-405F-BA56-FABA40B02AC5}"/>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You cannot show a successful final result. What is the most useful response?</a:t>
            </a:r>
          </a:p>
        </p:txBody>
      </p:sp>
      <p:sp>
        <p:nvSpPr>
          <p:cNvPr id="516" name="">
            <a:extLst xmlns:a="http://schemas.openxmlformats.org/drawingml/2006/main">
              <a:ext uri="{FF2B5EF4-FFF2-40B4-BE49-F238E27FC236}">
                <a16:creationId xmlns:a16="http://schemas.microsoft.com/office/drawing/2014/main" id="{0AD358E5-1C48-4E0C-B835-67FAD0EDB91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60B133D-62C9-4DF9-BC4F-054FD36EAD6B}"/>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State an honest outcome, feedback, or learning and explain your next step</a:t>
            </a:r>
          </a:p>
        </p:txBody>
      </p:sp>
      <p:sp>
        <p:nvSpPr>
          <p:cNvPr id="518" name="">
            <a:extLst xmlns:a="http://schemas.openxmlformats.org/drawingml/2006/main">
              <a:ext uri="{FF2B5EF4-FFF2-40B4-BE49-F238E27FC236}">
                <a16:creationId xmlns:a16="http://schemas.microsoft.com/office/drawing/2014/main" id="{314A9D56-4926-471D-A678-5F108DCC5F2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3CE8E9A7-A7DC-47D6-A9AD-F305347E63EA}"/>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 up a percentage improvement</a:t>
            </a:r>
          </a:p>
        </p:txBody>
      </p:sp>
      <p:sp>
        <p:nvSpPr>
          <p:cNvPr id="520" name="">
            <a:extLst xmlns:a="http://schemas.openxmlformats.org/drawingml/2006/main">
              <a:ext uri="{FF2B5EF4-FFF2-40B4-BE49-F238E27FC236}">
                <a16:creationId xmlns:a16="http://schemas.microsoft.com/office/drawing/2014/main" id="{D1240599-C4A7-4BE0-B679-58717C0C507C}"/>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68B66150-98A6-4F3C-AA58-3683C879EBA4}"/>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 describing what you personally did</a:t>
            </a:r>
          </a:p>
        </p:txBody>
      </p:sp>
      <p:sp>
        <p:nvSpPr>
          <p:cNvPr id="522" name="">
            <a:extLst xmlns:a="http://schemas.openxmlformats.org/drawingml/2006/main">
              <a:ext uri="{FF2B5EF4-FFF2-40B4-BE49-F238E27FC236}">
                <a16:creationId xmlns:a16="http://schemas.microsoft.com/office/drawing/2014/main" id="{D275348E-5572-4894-BE77-CA43A711102D}"/>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8B0EFA5D-9E5F-4D3D-97DF-CAE001B2ABDE}"/>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Say the experience taught every competency equally</a:t>
            </a:r>
          </a:p>
        </p:txBody>
      </p:sp>
      <p:sp>
        <p:nvSpPr>
          <p:cNvPr id="524" name="">
            <a:extLst xmlns:a="http://schemas.openxmlformats.org/drawingml/2006/main">
              <a:ext uri="{FF2B5EF4-FFF2-40B4-BE49-F238E27FC236}">
                <a16:creationId xmlns:a16="http://schemas.microsoft.com/office/drawing/2014/main" id="{FB0E60AA-FA2F-4920-99AC-5A37F98073F1}"/>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21</a:t>
            </a:r>
          </a:p>
        </p:txBody>
      </p:sp>
    </p:spTree>
    <p:extLst>
      <p:ext uri="{BB962C8B-B14F-4D97-AF65-F5344CB8AC3E}">
        <p14:creationId xmlns:p14="http://schemas.microsoft.com/office/powerpoint/2010/main" val="1513992907"/>
      </p:ext>
    </p:extLst>
  </p:cSld>
</p:sld>
</file>

<file path=ppt/slides/slide2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8</a:t>
            </a:r>
          </a:p>
        </p:txBody>
      </p:sp>
      <p:sp>
        <p:nvSpPr>
          <p:cNvPr id="515" name="">
            <a:extLst xmlns:a="http://schemas.openxmlformats.org/drawingml/2006/main">
              <a:ext uri="{FF2B5EF4-FFF2-40B4-BE49-F238E27FC236}">
                <a16:creationId xmlns:a16="http://schemas.microsoft.com/office/drawing/2014/main" id="{E4B1DD97-225A-4E89-9D51-9B15C4DC4561}"/>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response best uses peer feedback?</a:t>
            </a:r>
          </a:p>
        </p:txBody>
      </p:sp>
      <p:sp>
        <p:nvSpPr>
          <p:cNvPr id="516" name="">
            <a:extLst xmlns:a="http://schemas.openxmlformats.org/drawingml/2006/main">
              <a:ext uri="{FF2B5EF4-FFF2-40B4-BE49-F238E27FC236}">
                <a16:creationId xmlns:a16="http://schemas.microsoft.com/office/drawing/2014/main" id="{A0F52800-9AFF-4114-B435-78121DE1AE0F}"/>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5B1F9A98-E27B-488F-B150-FAC1DB2DC6D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the competency definition only</a:t>
            </a:r>
          </a:p>
        </p:txBody>
      </p:sp>
      <p:sp>
        <p:nvSpPr>
          <p:cNvPr id="518" name="">
            <a:extLst xmlns:a="http://schemas.openxmlformats.org/drawingml/2006/main">
              <a:ext uri="{FF2B5EF4-FFF2-40B4-BE49-F238E27FC236}">
                <a16:creationId xmlns:a16="http://schemas.microsoft.com/office/drawing/2014/main" id="{8D525492-7B3C-4041-BCCA-2BD12DA50F91}"/>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E625906B-40B4-49E6-8F4B-F8B7659EDD2D}"/>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answer even if it is unclear</a:t>
            </a:r>
          </a:p>
        </p:txBody>
      </p:sp>
      <p:sp>
        <p:nvSpPr>
          <p:cNvPr id="520" name="">
            <a:extLst xmlns:a="http://schemas.openxmlformats.org/drawingml/2006/main">
              <a:ext uri="{FF2B5EF4-FFF2-40B4-BE49-F238E27FC236}">
                <a16:creationId xmlns:a16="http://schemas.microsoft.com/office/drawing/2014/main" id="{60485CBA-6DD5-49FE-873E-08109673941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32D14DCA-5879-420B-A4FB-152DB8B24460}"/>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more labels without evidence</a:t>
            </a:r>
          </a:p>
        </p:txBody>
      </p:sp>
      <p:sp>
        <p:nvSpPr>
          <p:cNvPr id="522" name="">
            <a:extLst xmlns:a="http://schemas.openxmlformats.org/drawingml/2006/main">
              <a:ext uri="{FF2B5EF4-FFF2-40B4-BE49-F238E27FC236}">
                <a16:creationId xmlns:a16="http://schemas.microsoft.com/office/drawing/2014/main" id="{0D83272B-B8A7-47E9-BBA2-82C83E00E6C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CF27F1F-B742-4BC5-B464-82621E00E75C}"/>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the example, explain its relevance, and practice it again</a:t>
            </a:r>
          </a:p>
        </p:txBody>
      </p:sp>
      <p:sp>
        <p:nvSpPr>
          <p:cNvPr id="524" name="">
            <a:extLst xmlns:a="http://schemas.openxmlformats.org/drawingml/2006/main">
              <a:ext uri="{FF2B5EF4-FFF2-40B4-BE49-F238E27FC236}">
                <a16:creationId xmlns:a16="http://schemas.microsoft.com/office/drawing/2014/main" id="{AF994B8B-7C25-461D-8347-B3FEE1F52A0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22</a:t>
            </a:r>
          </a:p>
        </p:txBody>
      </p:sp>
    </p:spTree>
    <p:extLst>
      <p:ext uri="{BB962C8B-B14F-4D97-AF65-F5344CB8AC3E}">
        <p14:creationId xmlns:p14="http://schemas.microsoft.com/office/powerpoint/2010/main" val="1513992907"/>
      </p:ext>
    </p:extLst>
  </p:cSld>
</p:sld>
</file>

<file path=ppt/slides/slide23.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AD82C350-305D-4FE6-BE7E-B92E2C69DA31}"/>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next growth action</a:t>
            </a:r>
          </a:p>
        </p:txBody>
      </p:sp>
      <p:sp>
        <p:nvSpPr>
          <p:cNvPr id="7" name="">
            <a:extLst xmlns:a="http://schemas.openxmlformats.org/drawingml/2006/main">
              <a:ext uri="{FF2B5EF4-FFF2-40B4-BE49-F238E27FC236}">
                <a16:creationId xmlns:a16="http://schemas.microsoft.com/office/drawing/2014/main" id="{1945FC7D-A07A-4E0F-9F4E-A7D7FF6E74CC}"/>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example. One supported competency connection. One action to practice.</a:t>
            </a:r>
          </a:p>
        </p:txBody>
      </p:sp>
      <p:sp>
        <p:nvSpPr>
          <p:cNvPr id="8" name="">
            <a:extLst xmlns:a="http://schemas.openxmlformats.org/drawingml/2006/main">
              <a:ext uri="{FF2B5EF4-FFF2-40B4-BE49-F238E27FC236}">
                <a16:creationId xmlns:a16="http://schemas.microsoft.com/office/drawing/2014/main" id="{9BD62C0C-2B5E-4A00-AE07-BD59D3A1C01D}"/>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What changed after feedback? When will you practice, and who will help you check progress?</a:t>
            </a:r>
          </a:p>
        </p:txBody>
      </p:sp>
    </p:spTree>
    <p:extLst>
      <p:ext uri="{BB962C8B-B14F-4D97-AF65-F5344CB8AC3E}">
        <p14:creationId xmlns:p14="http://schemas.microsoft.com/office/powerpoint/2010/main" val="341043135"/>
      </p:ext>
    </p:extLst>
  </p:cSld>
</p:sld>
</file>

<file path=ppt/slides/slide2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82008E-C83B-489C-9B6F-EE18A6197AAD}"/>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5518CD2A-3385-4439-BCD0-1CFD33D0ED10}"/>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60AE47EE-27C8-4DDA-95E2-FE0CAC60E2C0}"/>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F41B63F0-BE1D-43DA-B219-E158CE763E88}"/>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f5dad51ce70c482a"/>
              </a:rPr>
              <a:t>NACE definitions and sample behaviors</a:t>
            </a:r>
          </a:p>
        </p:txBody>
      </p:sp>
      <p:sp>
        <p:nvSpPr>
          <p:cNvPr id="517" name="">
            <a:extLst xmlns:a="http://schemas.openxmlformats.org/drawingml/2006/main">
              <a:ext uri="{FF2B5EF4-FFF2-40B4-BE49-F238E27FC236}">
                <a16:creationId xmlns:a16="http://schemas.microsoft.com/office/drawing/2014/main" id="{878DB46A-AAA9-4E66-B497-85535E63E129}"/>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naceweb.org</a:t>
            </a:r>
          </a:p>
        </p:txBody>
      </p:sp>
      <p:sp>
        <p:nvSpPr>
          <p:cNvPr id="518" name="">
            <a:extLst xmlns:a="http://schemas.openxmlformats.org/drawingml/2006/main">
              <a:ext uri="{FF2B5EF4-FFF2-40B4-BE49-F238E27FC236}">
                <a16:creationId xmlns:a16="http://schemas.microsoft.com/office/drawing/2014/main" id="{1FF41CE5-7B2E-4961-BD30-2F2EBCD85298}"/>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02A900B1-6627-4050-854C-7F4843A8FE4C}"/>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f97cd747ff9f4ae9"/>
              </a:rPr>
              <a:t>CES Career &amp; Internship Guide</a:t>
            </a:r>
          </a:p>
        </p:txBody>
      </p:sp>
      <p:sp>
        <p:nvSpPr>
          <p:cNvPr id="520" name="">
            <a:extLst xmlns:a="http://schemas.openxmlformats.org/drawingml/2006/main">
              <a:ext uri="{FF2B5EF4-FFF2-40B4-BE49-F238E27FC236}">
                <a16:creationId xmlns:a16="http://schemas.microsoft.com/office/drawing/2014/main" id="{06B03DF5-80EF-42A1-8EA9-F91F0F22E4EE}"/>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23B522D0-3FB2-4CCF-B591-D736D5B21572}"/>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9BEF2EB6-21B9-4533-8648-73A67C493FB8}"/>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af147c7f730948aa"/>
              </a:rPr>
              <a:t>CES advising</a:t>
            </a:r>
          </a:p>
        </p:txBody>
      </p:sp>
      <p:sp>
        <p:nvSpPr>
          <p:cNvPr id="523" name="">
            <a:extLst xmlns:a="http://schemas.openxmlformats.org/drawingml/2006/main">
              <a:ext uri="{FF2B5EF4-FFF2-40B4-BE49-F238E27FC236}">
                <a16:creationId xmlns:a16="http://schemas.microsoft.com/office/drawing/2014/main" id="{13963442-9F84-4475-9C09-4FF524242F03}"/>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careers.rutgers.edu/students-and-alumni</a:t>
            </a:r>
          </a:p>
        </p:txBody>
      </p:sp>
      <p:sp>
        <p:nvSpPr>
          <p:cNvPr id="524" name="">
            <a:extLst xmlns:a="http://schemas.openxmlformats.org/drawingml/2006/main">
              <a:ext uri="{FF2B5EF4-FFF2-40B4-BE49-F238E27FC236}">
                <a16:creationId xmlns:a16="http://schemas.microsoft.com/office/drawing/2014/main" id="{6C3EA597-6E57-40CB-A708-58296CA9D7C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24</a:t>
            </a:r>
          </a:p>
        </p:txBody>
      </p:sp>
    </p:spTree>
    <p:extLst>
      <p:ext uri="{BB962C8B-B14F-4D97-AF65-F5344CB8AC3E}">
        <p14:creationId xmlns:p14="http://schemas.microsoft.com/office/powerpoint/2010/main" val="1513992907"/>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2026-11-02T03:53:50.1960000Z</dcterms:created>
  <dcterms:modified xsi:type="dcterms:W3CDTF">2026-11-02T03:53:50.1960000Z</dcterms:modified>
</coreProperties>
</file>