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aa9d9b27b34de9" /><Relationship Type="http://schemas.openxmlformats.org/officeDocument/2006/relationships/extended-properties" Target="/docProps/app.xml" Id="R3dae76e49afc40ab" /><Relationship Type="http://schemas.openxmlformats.org/officeDocument/2006/relationships/officeDocument" Target="/ppt/presentation.xml" Id="Rebe3d13449df451b" /></Relationships>
</file>

<file path=ppt/presentation.xml><?xml version="1.0" encoding="utf-8"?>
<p:presentation xmlns:p="http://schemas.openxmlformats.org/presentationml/2006/main">
  <p:sldMasterIdLst>
    <p:sldMasterId xmlns:r="http://schemas.openxmlformats.org/officeDocument/2006/relationships" id="2147483648" r:id="Rd8f3c8b31b00404f"/>
  </p:sldMasterIdLst>
  <p:notesMasterIdLst>
    <p:notesMasterId xmlns:r="http://schemas.openxmlformats.org/officeDocument/2006/relationships" r:id="R9752f3447ec14cd6"/>
  </p:notesMasterIdLst>
  <p:sldIdLst>
    <p:sldId xmlns:r="http://schemas.openxmlformats.org/officeDocument/2006/relationships" id="256" r:id="R8d151f4216be4066"/>
    <p:sldId xmlns:r="http://schemas.openxmlformats.org/officeDocument/2006/relationships" id="257" r:id="R9ef23eaa84524edd"/>
    <p:sldId xmlns:r="http://schemas.openxmlformats.org/officeDocument/2006/relationships" id="258" r:id="R9d6f6cccdab8480d"/>
    <p:sldId xmlns:r="http://schemas.openxmlformats.org/officeDocument/2006/relationships" id="259" r:id="R83c189d62c874746"/>
    <p:sldId xmlns:r="http://schemas.openxmlformats.org/officeDocument/2006/relationships" id="260" r:id="R75d775e5272941e9"/>
    <p:sldId xmlns:r="http://schemas.openxmlformats.org/officeDocument/2006/relationships" id="261" r:id="Rb81a63f1c3894285"/>
    <p:sldId xmlns:r="http://schemas.openxmlformats.org/officeDocument/2006/relationships" id="262" r:id="R9dcf174546ed4ae6"/>
    <p:sldId xmlns:r="http://schemas.openxmlformats.org/officeDocument/2006/relationships" id="263" r:id="R944bb1b725324687"/>
    <p:sldId xmlns:r="http://schemas.openxmlformats.org/officeDocument/2006/relationships" id="264" r:id="R64d75a8445884b93"/>
    <p:sldId xmlns:r="http://schemas.openxmlformats.org/officeDocument/2006/relationships" id="265" r:id="Rf2d56cff15eb48c5"/>
    <p:sldId xmlns:r="http://schemas.openxmlformats.org/officeDocument/2006/relationships" id="266" r:id="R2834eb44c0c44431"/>
    <p:sldId xmlns:r="http://schemas.openxmlformats.org/officeDocument/2006/relationships" id="267" r:id="R7bbe58c5baa54da8"/>
    <p:sldId xmlns:r="http://schemas.openxmlformats.org/officeDocument/2006/relationships" id="268" r:id="R7b60b56e89f54d4b"/>
    <p:sldId xmlns:r="http://schemas.openxmlformats.org/officeDocument/2006/relationships" id="269" r:id="Ra9b78464a80e4643"/>
    <p:sldId xmlns:r="http://schemas.openxmlformats.org/officeDocument/2006/relationships" id="270" r:id="R21fda3d25a8f401d"/>
    <p:sldId xmlns:r="http://schemas.openxmlformats.org/officeDocument/2006/relationships" id="271" r:id="R2e0d3db997dd4d72"/>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66fff801872a4e78" /><Relationship Type="http://schemas.openxmlformats.org/officeDocument/2006/relationships/slideMaster" Target="/ppt/slideMasters/slideMaster1.xml" Id="Rd8f3c8b31b00404f" /><Relationship Type="http://schemas.openxmlformats.org/officeDocument/2006/relationships/notesMaster" Target="/ppt/notesMasters/notesMaster1.xml" Id="R9752f3447ec14cd6" /><Relationship Type="http://schemas.openxmlformats.org/officeDocument/2006/relationships/presProps" Target="/ppt/presProps.xml" Id="R42fd6b4505e14a6f" /><Relationship Type="http://schemas.openxmlformats.org/officeDocument/2006/relationships/viewProps" Target="/ppt/viewProps.xml" Id="R1bde7767b8244f95" /><Relationship Type="http://schemas.openxmlformats.org/officeDocument/2006/relationships/tableStyles" Target="/ppt/tableStyles.xml" Id="R012fc914e1fe4b17" /><Relationship Type="http://schemas.openxmlformats.org/officeDocument/2006/relationships/slide" Target="/ppt/slides/slide1.xml" Id="R8d151f4216be4066" /><Relationship Type="http://schemas.openxmlformats.org/officeDocument/2006/relationships/slide" Target="/ppt/slides/slide2.xml" Id="R9ef23eaa84524edd" /><Relationship Type="http://schemas.openxmlformats.org/officeDocument/2006/relationships/slide" Target="/ppt/slides/slide3.xml" Id="R9d6f6cccdab8480d" /><Relationship Type="http://schemas.openxmlformats.org/officeDocument/2006/relationships/slide" Target="/ppt/slides/slide4.xml" Id="R83c189d62c874746" /><Relationship Type="http://schemas.openxmlformats.org/officeDocument/2006/relationships/slide" Target="/ppt/slides/slide5.xml" Id="R75d775e5272941e9" /><Relationship Type="http://schemas.openxmlformats.org/officeDocument/2006/relationships/slide" Target="/ppt/slides/slide6.xml" Id="Rb81a63f1c3894285" /><Relationship Type="http://schemas.openxmlformats.org/officeDocument/2006/relationships/slide" Target="/ppt/slides/slide7.xml" Id="R9dcf174546ed4ae6" /><Relationship Type="http://schemas.openxmlformats.org/officeDocument/2006/relationships/slide" Target="/ppt/slides/slide8.xml" Id="R944bb1b725324687" /><Relationship Type="http://schemas.openxmlformats.org/officeDocument/2006/relationships/slide" Target="/ppt/slides/slide9.xml" Id="R64d75a8445884b93" /><Relationship Type="http://schemas.openxmlformats.org/officeDocument/2006/relationships/slide" Target="/ppt/slides/slide10.xml" Id="Rf2d56cff15eb48c5" /><Relationship Type="http://schemas.openxmlformats.org/officeDocument/2006/relationships/slide" Target="/ppt/slides/slide11.xml" Id="R2834eb44c0c44431" /><Relationship Type="http://schemas.openxmlformats.org/officeDocument/2006/relationships/slide" Target="/ppt/slides/slide12.xml" Id="R7bbe58c5baa54da8" /><Relationship Type="http://schemas.openxmlformats.org/officeDocument/2006/relationships/slide" Target="/ppt/slides/slide13.xml" Id="R7b60b56e89f54d4b" /><Relationship Type="http://schemas.openxmlformats.org/officeDocument/2006/relationships/slide" Target="/ppt/slides/slide14.xml" Id="Ra9b78464a80e4643" /><Relationship Type="http://schemas.openxmlformats.org/officeDocument/2006/relationships/slide" Target="/ppt/slides/slide15.xml" Id="R21fda3d25a8f401d" /><Relationship Type="http://schemas.openxmlformats.org/officeDocument/2006/relationships/slide" Target="/ppt/slides/slide16.xml" Id="R2e0d3db997dd4d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bc565a8c4b45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478f37b14b4225" /><Relationship Type="http://schemas.openxmlformats.org/officeDocument/2006/relationships/notesMaster" Target="/ppt/notesMasters/notesMaster1.xml" Id="R26c9d6cbf3dd47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3c9248cb6c4a66" /><Relationship Type="http://schemas.openxmlformats.org/officeDocument/2006/relationships/notesMaster" Target="/ppt/notesMasters/notesMaster1.xml" Id="R4bb0f5597f154d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6614818122e14cb2" /><Relationship Type="http://schemas.openxmlformats.org/officeDocument/2006/relationships/notesMaster" Target="/ppt/notesMasters/notesMaster1.xml" Id="R1528a1a975984abd" /></Relationships>
</file>

<file path=ppt/notesSlides/_rels/notesSlide4.xml.rels>&#65279;<?xml version="1.0" encoding="utf-8"?><Relationships xmlns="http://schemas.openxmlformats.org/package/2006/relationships"><Relationship Type="http://schemas.openxmlformats.org/officeDocument/2006/relationships/slide" Target="/ppt/slides/slide4.xml" Id="Rb7eec2d0fd754d2c" /><Relationship Type="http://schemas.openxmlformats.org/officeDocument/2006/relationships/notesMaster" Target="/ppt/notesMasters/notesMaster1.xml" Id="Rea8a29c698844f7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ee620a4369e4271" /><Relationship Type="http://schemas.openxmlformats.org/officeDocument/2006/relationships/notesMaster" Target="/ppt/notesMasters/notesMaster1.xml" Id="R91f0857958c647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f6124393ea847e0" /><Relationship Type="http://schemas.openxmlformats.org/officeDocument/2006/relationships/notesMaster" Target="/ppt/notesMasters/notesMaster1.xml" Id="Rea32c12cd62444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bd564c191d4595" /><Relationship Type="http://schemas.openxmlformats.org/officeDocument/2006/relationships/notesMaster" Target="/ppt/notesMasters/notesMaster1.xml" Id="R335d53a091cc46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65018919e091414e" /><Relationship Type="http://schemas.openxmlformats.org/officeDocument/2006/relationships/notesMaster" Target="/ppt/notesMasters/notesMaster1.xml" Id="Ref7496991e6a48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c8ef49b07a74e8c" /><Relationship Type="http://schemas.openxmlformats.org/officeDocument/2006/relationships/notesMaster" Target="/ppt/notesMasters/notesMaster1.xml" Id="R98578d4942fc4c4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2df297356b343e9" /><Relationship Type="http://schemas.openxmlformats.org/officeDocument/2006/relationships/notesMaster" Target="/ppt/notesMasters/notesMaster1.xml" Id="Rc6195dfa9224491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4a9b3457a2b408c" /><Relationship Type="http://schemas.openxmlformats.org/officeDocument/2006/relationships/notesMaster" Target="/ppt/notesMasters/notesMaster1.xml" Id="R444eda9534034a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4cff90a1ed940d9" /><Relationship Type="http://schemas.openxmlformats.org/officeDocument/2006/relationships/notesMaster" Target="/ppt/notesMasters/notesMaster1.xml" Id="R770d172b1ebd472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de58cd2bfa4191" /><Relationship Type="http://schemas.openxmlformats.org/officeDocument/2006/relationships/notesMaster" Target="/ppt/notesMasters/notesMaster1.xml" Id="R3198bf5812e34a7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f5d95ea7184acc" /><Relationship Type="http://schemas.openxmlformats.org/officeDocument/2006/relationships/notesMaster" Target="/ppt/notesMasters/notesMaster1.xml" Id="Rafb7d096d6b346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202ad0a9dc143b0" /><Relationship Type="http://schemas.openxmlformats.org/officeDocument/2006/relationships/notesMaster" Target="/ppt/notesMasters/notesMaster1.xml" Id="R2a53cbe1b56047a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20263efb9244c12" /><Relationship Type="http://schemas.openxmlformats.org/officeDocument/2006/relationships/notesMaster" Target="/ppt/notesMasters/notesMaster1.xml" Id="Rb27fb6cfc1fd466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Your Career Journey Roadmap</a:t>
            </a:r>
          </a:p>
          <a:p xmlns:a="http://schemas.openxmlformats.org/drawingml/2006/main">
            <a:r>
              <a:t>SLIDE 1 OF 16</a:t>
            </a:r>
            <a:endParaRPr/>
          </a:p>
          <a:p xmlns:a="http://schemas.openxmlformats.org/drawingml/2006/main">
            <a:r>
              <a:t/>
            </a:r>
          </a:p>
          <a:p xmlns:a="http://schemas.openxmlformats.org/drawingml/2006/main">
            <a:r>
              <a:t>FACILITATOR GUIDE</a:t>
            </a:r>
          </a:p>
          <a:p xmlns:a="http://schemas.openxmlformats.org/drawingml/2006/main">
            <a:r>
              <a:t>Preparation and materials</a:t>
            </a:r>
          </a:p>
          <a:p xmlns:a="http://schemas.openxmlformats.org/drawingml/2006/main">
            <a:r>
              <a:t>Read the background and rehearse the model example before teaching. Print the two roadmap worksheet pages and resource menu, or share editable digital copies. Have the four phase names, resource menu, timer, and board or shared document ready. Students do not need to log into tools or complete an assessment during this session.</a:t>
            </a:r>
          </a:p>
          <a:p xmlns:a="http://schemas.openxmlformats.org/drawingml/2006/main">
            <a:r>
              <a:t/>
            </a:r>
          </a:p>
          <a:p xmlns:a="http://schemas.openxmlformats.org/drawingml/2006/main">
            <a:r>
              <a:t>Facilitator background</a:t>
            </a:r>
          </a:p>
          <a:p xmlns:a="http://schemas.openxmlformats.org/drawingml/2006/main">
            <a:r>
              <a:t>CES means Career Exploration and Success. The Career Journey organizes recurring development questions. It is not a test, a ranking, or a requirement to complete one phase per year. Students can explore, develop skills, and pursue opportunities at the same time; a new experience may lead them back to self-discovery.</a:t>
            </a:r>
          </a:p>
          <a:p xmlns:a="http://schemas.openxmlformats.org/drawingml/2006/main">
            <a:r>
              <a:t/>
            </a:r>
          </a:p>
          <a:p xmlns:a="http://schemas.openxmlformats.org/drawingml/2006/main">
            <a:r>
              <a:t>How the phases connect</a:t>
            </a:r>
          </a:p>
          <a:p xmlns:a="http://schemas.openxmlformats.org/drawingml/2006/main">
            <a:r>
              <a:t>Self-discovery informs which careers to explore. Career exploration helps identify academic routes and experiences to investigate. Those experiences develop abilities and provide evidence to explain. Pursuing goals puts preparation into action. New information can send a student back to any earlier question. A resource may support several phases; its purpose in the student’s plan determines the fit.</a:t>
            </a:r>
          </a:p>
          <a:p xmlns:a="http://schemas.openxmlformats.org/drawingml/2006/main">
            <a:r>
              <a:t/>
            </a:r>
          </a:p>
          <a:p xmlns:a="http://schemas.openxmlformats.org/drawingml/2006/main">
            <a:r>
              <a:t>Thirty minute option</a:t>
            </a:r>
          </a:p>
          <a:p xmlns:a="http://schemas.openxmlformats.org/drawingml/2006/main">
            <a:r>
              <a:t>Use 0–3 for the opening, 3–7 for phase matching, 7–12 for the resource challenge, 12–23 for a first-draft roadmap, 23–28 for peer review, and 28–30 for the commitment. Use the printed menu instead of live browsing. Partners review one row each. Students still draft all four phases; ask them to refine the roadmap afterward.</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(R-Comm)/NR23CACStudentBanner5723sm.JPG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2 OF 16</a:t>
            </a:r>
            <a:endParaRPr/>
          </a:p>
          <a:p xmlns:a="http://schemas.openxmlformats.org/drawingml/2006/main">
            <a:r>
              <a:t>SESSION TIMING: 0–4 minutes</a:t>
            </a:r>
          </a:p>
          <a:p xmlns:a="http://schemas.openxmlformats.org/drawingml/2006/main">
            <a:r>
              <a:t/>
            </a:r>
          </a:p>
          <a:p xmlns:a="http://schemas.openxmlformats.org/drawingml/2006/main">
            <a:r>
              <a:t>FACILITATOR GUIDE</a:t>
            </a:r>
          </a:p>
          <a:p xmlns:a="http://schemas.openxmlformats.org/drawingml/2006/main">
            <a:r>
              <a:t>0 to 4 minutes Choose a starting question</a:t>
            </a:r>
          </a:p>
          <a:p xmlns:a="http://schemas.openxmlformats.org/drawingml/2006/main">
            <a:r>
              <a:t>Facilitator actions:</a:t>
            </a:r>
          </a:p>
          <a:p xmlns:a="http://schemas.openxmlformats.org/drawingml/2006/main">
            <a:r>
              <a:t>Give one minute to write, one minute to choose a kind of help, and two minutes to exchange with a partner and hear two responses.</a:t>
            </a:r>
          </a:p>
          <a:p xmlns:a="http://schemas.openxmlformats.org/drawingml/2006/main">
            <a:r>
              <a:t>Say to students:</a:t>
            </a:r>
          </a:p>
          <a:p xmlns:a="http://schemas.openxmlformats.org/drawingml/2006/main">
            <a:r>
              <a:t>“Write a question about your future. Would it help most to understand yourself, explore possibilities, practice a skill, or pursue an opportunity? Choose one and tell a partner why.”</a:t>
            </a:r>
          </a:p>
          <a:p xmlns:a="http://schemas.openxmlformats.org/drawingml/2006/main">
            <a:r>
              <a:t>Expected responses:</a:t>
            </a:r>
          </a:p>
          <a:p xmlns:a="http://schemas.openxmlformats.org/drawingml/2006/main">
            <a:r>
              <a:t>A question and reason for the chosen focus.</a:t>
            </a:r>
          </a:p>
          <a:p xmlns:a="http://schemas.openxmlformats.org/drawingml/2006/main">
            <a:r>
              <a:t>If students need support:</a:t>
            </a:r>
          </a:p>
          <a:p xmlns:a="http://schemas.openxmlformats.org/drawingml/2006/main">
            <a:r>
              <a:t>Offer “What do I enjoy learning?” or “How can I explore one career?” Students can use a fictional question.</a:t>
            </a:r>
          </a:p>
          <a:p xmlns:a="http://schemas.openxmlformats.org/drawingml/2006/main">
            <a:r>
              <a:t>Transition to the next activity:</a:t>
            </a:r>
          </a:p>
          <a:p xmlns:a="http://schemas.openxmlformats.org/drawingml/2006/main">
            <a:r>
              <a:t>“These four kinds of help connect with the Career Journey.”</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Your Career Journey Roadmap</a:t>
            </a:r>
          </a:p>
          <a:p xmlns:a="http://schemas.openxmlformats.org/drawingml/2006/main">
            <a:r>
              <a:t>SLIDE 3 OF 16</a:t>
            </a:r>
            <a:endParaRPr/>
          </a:p>
          <a:p xmlns:a="http://schemas.openxmlformats.org/drawingml/2006/main">
            <a:r>
              <a:t>SESSION TIMING: 4–10 minutes</a:t>
            </a:r>
          </a:p>
          <a:p xmlns:a="http://schemas.openxmlformats.org/drawingml/2006/main">
            <a:r>
              <a:t/>
            </a:r>
          </a:p>
          <a:p xmlns:a="http://schemas.openxmlformats.org/drawingml/2006/main">
            <a:r>
              <a:t>FACILITATOR GUIDE</a:t>
            </a:r>
          </a:p>
          <a:p xmlns:a="http://schemas.openxmlformats.org/drawingml/2006/main">
            <a:r>
              <a:t>How the phases connect</a:t>
            </a:r>
          </a:p>
          <a:p xmlns:a="http://schemas.openxmlformats.org/drawingml/2006/main">
            <a:r>
              <a:t>Self-discovery informs which careers to explore. Career exploration helps identify academic routes and experiences to investigate. Those experiences develop abilities and provide evidence to explain. Pursuing goals puts preparation into action. New information can send a student back to any earlier question. A resource may support several phases; its purpose in the student’s plan determines the fit.</a:t>
            </a:r>
          </a:p>
          <a:p xmlns:a="http://schemas.openxmlformats.org/drawingml/2006/main">
            <a:r>
              <a:t/>
            </a:r>
          </a:p>
          <a:p xmlns:a="http://schemas.openxmlformats.org/drawingml/2006/main">
            <a:r>
              <a:t>Explain what progress means</a:t>
            </a:r>
          </a:p>
          <a:p xmlns:a="http://schemas.openxmlformats.org/drawingml/2006/main">
            <a:r>
              <a:t>Students will draft a plan for developing in every phase, not certify permanent mastery. Progress should be observable: naming values and supporting them with examples, comparing possibilities using information, applying feedback to a skill, or completing an application step. Attending an event is an action; explaining what it helped you understand is a progress check.</a:t>
            </a:r>
          </a:p>
          <a:p xmlns:a="http://schemas.openxmlformats.org/drawingml/2006/main">
            <a:r>
              <a:t/>
            </a:r>
          </a:p>
          <a:p xmlns:a="http://schemas.openxmlformats.org/drawingml/2006/main">
            <a:r>
              <a:t>A brief introduction you can say aloud</a:t>
            </a:r>
          </a:p>
          <a:p xmlns:a="http://schemas.openxmlformats.org/drawingml/2006/main">
            <a:r>
              <a:t>Use this explanation during minutes 4–6, then move directly into the matching activity. These are suggested words based on how CES explains the model to students.</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a:p xmlns:a="http://schemas.openxmlformats.org/drawingml/2006/main">
            <a:r>
              <a:t>Graphic: https://careers.rutgers.edu/sites/default/files/2024-03/FourStageCounseling_2.24.22_web.png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4 OF 16</a:t>
            </a:r>
            <a:endParaRPr/>
          </a:p>
          <a:p xmlns:a="http://schemas.openxmlformats.org/drawingml/2006/main">
            <a:r>
              <a:t>SESSION TIMING: 4–10 minutes</a:t>
            </a:r>
          </a:p>
          <a:p xmlns:a="http://schemas.openxmlformats.org/drawingml/2006/main">
            <a:r>
              <a:t/>
            </a:r>
          </a:p>
          <a:p xmlns:a="http://schemas.openxmlformats.org/drawingml/2006/main">
            <a:r>
              <a:t>FACILITATOR GUIDE</a:t>
            </a:r>
          </a:p>
          <a:p xmlns:a="http://schemas.openxmlformats.org/drawingml/2006/main">
            <a:r>
              <a:t>Discover Yourself</a:t>
            </a:r>
          </a:p>
          <a:p xmlns:a="http://schemas.openxmlformats.org/drawingml/2006/main">
            <a:r>
              <a:t>“Start by learning about your interests, skills, values, and preferences. What do you enjoy? What matters to you? What environments help you do your best? That knowledge gives you a starting point for exploring possibilities.”</a:t>
            </a:r>
          </a:p>
          <a:p xmlns:a="http://schemas.openxmlformats.org/drawingml/2006/main">
            <a:r>
              <a:t/>
            </a:r>
          </a:p>
          <a:p xmlns:a="http://schemas.openxmlformats.org/drawingml/2006/main">
            <a:r>
              <a:t>Discover Yourself</a:t>
            </a:r>
          </a:p>
          <a:p xmlns:a="http://schemas.openxmlformats.org/drawingml/2006/main">
            <a:r>
              <a:t>Traitify through CES Online Tools; CES career advising.</a:t>
            </a:r>
          </a:p>
          <a:p xmlns:a="http://schemas.openxmlformats.org/drawingml/2006/main">
            <a:r>
              <a:t>Use a self-discovery tool or advising conversation to examine interests, skills, values, and preferences. Treat results as a discussion starting point, not a prescribed career.</a:t>
            </a:r>
          </a:p>
          <a:p xmlns:a="http://schemas.openxmlformats.org/drawingml/2006/main">
            <a:r>
              <a:t/>
            </a:r>
          </a:p>
          <a:p xmlns:a="http://schemas.openxmlformats.org/drawingml/2006/main">
            <a:r>
              <a:t>Discover Yourself</a:t>
            </a:r>
          </a:p>
          <a:p xmlns:a="http://schemas.openxmlformats.org/drawingml/2006/main">
            <a:r>
              <a:t>Interests, skills, values, or preferences I want to understand</a:t>
            </a:r>
          </a:p>
          <a:p xmlns:a="http://schemas.openxmlformats.org/drawingml/2006/main">
            <a:r>
              <a:t>________________________________________________________________________________</a:t>
            </a:r>
          </a:p>
          <a:p xmlns:a="http://schemas.openxmlformats.org/drawingml/2006/main">
            <a:r>
              <a:t>Action I will take while at Rutgers</a:t>
            </a:r>
          </a:p>
          <a:p xmlns:a="http://schemas.openxmlformats.org/drawingml/2006/main">
            <a:r>
              <a:t>________________________________________________________________________________</a:t>
            </a:r>
          </a:p>
          <a:p xmlns:a="http://schemas.openxmlformats.org/drawingml/2006/main">
            <a:r>
              <a:t>CES resource and how I will use it</a:t>
            </a:r>
          </a:p>
          <a:p xmlns:a="http://schemas.openxmlformats.org/drawingml/2006/main">
            <a:r>
              <a:t>________________________________________________________________________________</a:t>
            </a:r>
          </a:p>
          <a:p xmlns:a="http://schemas.openxmlformats.org/drawingml/2006/main">
            <a:r>
              <a:t>Target date or campus milestone</a:t>
            </a:r>
          </a:p>
          <a:p xmlns:a="http://schemas.openxmlformats.org/drawingml/2006/main">
            <a:r>
              <a:t>________________________________________________________________________________</a:t>
            </a:r>
          </a:p>
          <a:p xmlns:a="http://schemas.openxmlformats.org/drawingml/2006/main">
            <a:r>
              <a:t>Evidence of progress and what I will do if I get stuck</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Items/Photos/2018-2019 Academic Year/FALL/Fall Staged Shoot-Manny 2018_11_20/Fall Staged Shoot (5 Stars)/Fall Shoot-5 Star-54.jpg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5 OF 16</a:t>
            </a:r>
            <a:endParaRPr/>
          </a:p>
          <a:p xmlns:a="http://schemas.openxmlformats.org/drawingml/2006/main">
            <a:r>
              <a:t>SESSION TIMING: 4–10 minutes</a:t>
            </a:r>
          </a:p>
          <a:p xmlns:a="http://schemas.openxmlformats.org/drawingml/2006/main">
            <a:r>
              <a:t/>
            </a:r>
          </a:p>
          <a:p xmlns:a="http://schemas.openxmlformats.org/drawingml/2006/main">
            <a:r>
              <a:t>FACILITATOR GUIDE</a:t>
            </a:r>
          </a:p>
          <a:p xmlns:a="http://schemas.openxmlformats.org/drawingml/2006/main">
            <a:r>
              <a:t>Explore Careers and Academic Pathways</a:t>
            </a:r>
          </a:p>
          <a:p xmlns:a="http://schemas.openxmlformats.org/drawingml/2006/main">
            <a:r>
              <a:t>“Connect what you learned about yourself to different careers, then investigate the academic routes that can lead there. There may be several careers that fit you and several academic pathways toward a career. For investment banking, for example, you might investigate finance and economics pathways. Ask what preparation each route would involve.”</a:t>
            </a:r>
          </a:p>
          <a:p xmlns:a="http://schemas.openxmlformats.org/drawingml/2006/main">
            <a:r>
              <a:t/>
            </a:r>
          </a:p>
          <a:p xmlns:a="http://schemas.openxmlformats.org/drawingml/2006/main">
            <a:r>
              <a:t>Explore Careers and Academic Pathways</a:t>
            </a:r>
          </a:p>
          <a:p xmlns:a="http://schemas.openxmlformats.org/drawingml/2006/main">
            <a:r>
              <a:t>Scarlet Career Mentoring Network, including Student-Alumni Career Connect; Career and Internship Guide.</a:t>
            </a:r>
          </a:p>
          <a:p xmlns:a="http://schemas.openxmlformats.org/drawingml/2006/main">
            <a:r>
              <a:t>Compare several careers that connect with your self-discovery. Ask a mentor about routes into one field and investigate more than one relevant major or academic program.</a:t>
            </a:r>
          </a:p>
          <a:p xmlns:a="http://schemas.openxmlformats.org/drawingml/2006/main">
            <a:r>
              <a:t/>
            </a:r>
          </a:p>
          <a:p xmlns:a="http://schemas.openxmlformats.org/drawingml/2006/main">
            <a:r>
              <a:t>Explore Careers and Academic Pathways</a:t>
            </a:r>
          </a:p>
          <a:p xmlns:a="http://schemas.openxmlformats.org/drawingml/2006/main">
            <a:r>
              <a:t>Careers that fit me and academic pathways I will compare</a:t>
            </a:r>
          </a:p>
          <a:p xmlns:a="http://schemas.openxmlformats.org/drawingml/2006/main">
            <a:r>
              <a:t>________________________________________________________________________________</a:t>
            </a:r>
          </a:p>
          <a:p xmlns:a="http://schemas.openxmlformats.org/drawingml/2006/main">
            <a:r>
              <a:t>Action I will take while at Rutgers</a:t>
            </a:r>
          </a:p>
          <a:p xmlns:a="http://schemas.openxmlformats.org/drawingml/2006/main">
            <a:r>
              <a:t>________________________________________________________________________________</a:t>
            </a:r>
          </a:p>
          <a:p xmlns:a="http://schemas.openxmlformats.org/drawingml/2006/main">
            <a:r>
              <a:t>CES resource and how I will use it</a:t>
            </a:r>
          </a:p>
          <a:p xmlns:a="http://schemas.openxmlformats.org/drawingml/2006/main">
            <a:r>
              <a:t>________________________________________________________________________________</a:t>
            </a:r>
          </a:p>
          <a:p xmlns:a="http://schemas.openxmlformats.org/drawingml/2006/main">
            <a:r>
              <a:t>Target date or campus milestone</a:t>
            </a:r>
          </a:p>
          <a:p xmlns:a="http://schemas.openxmlformats.org/drawingml/2006/main">
            <a:r>
              <a:t>________________________________________________________________________________</a:t>
            </a:r>
          </a:p>
          <a:p xmlns:a="http://schemas.openxmlformats.org/drawingml/2006/main">
            <a:r>
              <a:t>Evidence of progress and what I will do if I get stuck</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6 OF 16</a:t>
            </a:r>
            <a:endParaRPr/>
          </a:p>
          <a:p xmlns:a="http://schemas.openxmlformats.org/drawingml/2006/main">
            <a:r>
              <a:t>SESSION TIMING: 4–10 minutes</a:t>
            </a:r>
          </a:p>
          <a:p xmlns:a="http://schemas.openxmlformats.org/drawingml/2006/main">
            <a:r>
              <a:t/>
            </a:r>
          </a:p>
          <a:p xmlns:a="http://schemas.openxmlformats.org/drawingml/2006/main">
            <a:r>
              <a:t>FACILITATOR GUIDE</a:t>
            </a:r>
          </a:p>
          <a:p xmlns:a="http://schemas.openxmlformats.org/drawingml/2006/main">
            <a:r>
              <a:t>Develop Skills</a:t>
            </a:r>
          </a:p>
          <a:p xmlns:a="http://schemas.openxmlformats.org/drawingml/2006/main">
            <a:r>
              <a:t>“Build the skills and competencies that prepare you for future work or study. NACE—the National Association of Colleges and Employers—provides a useful career readiness framework. Internships, co-ops, lab work, class projects, and other experiences can help you develop. Reflect on what happened, connect your actions to competencies, and practice explaining that evidence to an employer or graduate-school representative.”</a:t>
            </a:r>
          </a:p>
          <a:p xmlns:a="http://schemas.openxmlformats.org/drawingml/2006/main">
            <a:r>
              <a:t/>
            </a:r>
          </a:p>
          <a:p xmlns:a="http://schemas.openxmlformats.org/drawingml/2006/main">
            <a:r>
              <a:t>Develop Skills</a:t>
            </a:r>
          </a:p>
          <a:p xmlns:a="http://schemas.openxmlformats.org/drawingml/2006/main">
            <a:r>
              <a:t>Forage through CES Online Tools; Rutgers Internship and Co-op Course; Student Employee Enrichment.</a:t>
            </a:r>
          </a:p>
          <a:p xmlns:a="http://schemas.openxmlformats.org/drawingml/2006/main">
            <a:r>
              <a:t>Choose an experience that helps you practice relevant skills. Reflect on your actions, connect them to NACE competencies, and practice explaining the evidence. Academic departments and other campus partners also offer lab work, research, and other learning experiences.</a:t>
            </a:r>
          </a:p>
          <a:p xmlns:a="http://schemas.openxmlformats.org/drawingml/2006/main">
            <a:r>
              <a:t/>
            </a:r>
          </a:p>
          <a:p xmlns:a="http://schemas.openxmlformats.org/drawingml/2006/main">
            <a:r>
              <a:t>Develop Skills</a:t>
            </a:r>
          </a:p>
          <a:p xmlns:a="http://schemas.openxmlformats.org/drawingml/2006/main">
            <a:r>
              <a:t>Experience and skills I will develop, reflect on, and explain</a:t>
            </a:r>
          </a:p>
          <a:p xmlns:a="http://schemas.openxmlformats.org/drawingml/2006/main">
            <a:r>
              <a:t>________________________________________________________________________________</a:t>
            </a:r>
          </a:p>
          <a:p xmlns:a="http://schemas.openxmlformats.org/drawingml/2006/main">
            <a:r>
              <a:t>Action I will take while at Rutgers</a:t>
            </a:r>
          </a:p>
          <a:p xmlns:a="http://schemas.openxmlformats.org/drawingml/2006/main">
            <a:r>
              <a:t>________________________________________________________________________________</a:t>
            </a:r>
          </a:p>
          <a:p xmlns:a="http://schemas.openxmlformats.org/drawingml/2006/main">
            <a:r>
              <a:t>CES resource and how I will use it</a:t>
            </a:r>
          </a:p>
          <a:p xmlns:a="http://schemas.openxmlformats.org/drawingml/2006/main">
            <a:r>
              <a:t>________________________________________________________________________________</a:t>
            </a:r>
          </a:p>
          <a:p xmlns:a="http://schemas.openxmlformats.org/drawingml/2006/main">
            <a:r>
              <a:t>Target date or campus milestone</a:t>
            </a:r>
          </a:p>
          <a:p xmlns:a="http://schemas.openxmlformats.org/drawingml/2006/main">
            <a:r>
              <a:t>________________________________________________________________________________</a:t>
            </a:r>
          </a:p>
          <a:p xmlns:a="http://schemas.openxmlformats.org/drawingml/2006/main">
            <a:r>
              <a:t>Evidence of progress and what I will do if I get stuck</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Year/FIGS Classes/102126_FIGSCLASS05.jpg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7 OF 16</a:t>
            </a:r>
            <a:endParaRPr/>
          </a:p>
          <a:p xmlns:a="http://schemas.openxmlformats.org/drawingml/2006/main">
            <a:r>
              <a:t>SESSION TIMING: 4–10 minutes</a:t>
            </a:r>
          </a:p>
          <a:p xmlns:a="http://schemas.openxmlformats.org/drawingml/2006/main">
            <a:r>
              <a:t/>
            </a:r>
          </a:p>
          <a:p xmlns:a="http://schemas.openxmlformats.org/drawingml/2006/main">
            <a:r>
              <a:t>FACILITATOR GUIDE</a:t>
            </a:r>
          </a:p>
          <a:p xmlns:a="http://schemas.openxmlformats.org/drawingml/2006/main">
            <a:r>
              <a:t>Pursue Your Goals</a:t>
            </a:r>
          </a:p>
          <a:p xmlns:a="http://schemas.openxmlformats.org/drawingml/2006/main">
            <a:r>
              <a:t>“Put your preparation into action. Learn to network, prepare materials, apply, interview, and negotiate. Use support such as career fairs, resume feedback, and guidance on AI in a job search. This phase also includes researching graduate-program requirements and preparing applications.”</a:t>
            </a:r>
          </a:p>
          <a:p xmlns:a="http://schemas.openxmlformats.org/drawingml/2006/main">
            <a:r>
              <a:t/>
            </a:r>
          </a:p>
          <a:p xmlns:a="http://schemas.openxmlformats.org/drawingml/2006/main">
            <a:r>
              <a:t>Pursue Your Goals</a:t>
            </a:r>
          </a:p>
          <a:p xmlns:a="http://schemas.openxmlformats.org/drawingml/2006/main">
            <a:r>
              <a:t>Rutgers Handshake, Big Interview, and Big Resume through CES Online Tools; Career and Internship Guide; CES workshops and advising.</a:t>
            </a:r>
          </a:p>
          <a:p xmlns:a="http://schemas.openxmlformats.org/drawingml/2006/main">
            <a:r>
              <a:t>Plan a search, networking conversation, application, interview, or negotiation step. Use the Guide for AI and the workforce, job-search advice, and graduate-school planning. Use feedback to improve materials and practice.</a:t>
            </a:r>
          </a:p>
          <a:p xmlns:a="http://schemas.openxmlformats.org/drawingml/2006/main">
            <a:r>
              <a:t/>
            </a:r>
          </a:p>
          <a:p xmlns:a="http://schemas.openxmlformats.org/drawingml/2006/main">
            <a:r>
              <a:t>Pursue Your Goals</a:t>
            </a:r>
          </a:p>
          <a:p xmlns:a="http://schemas.openxmlformats.org/drawingml/2006/main">
            <a:r>
              <a:t>Job-search or graduate-school process I will practice</a:t>
            </a:r>
          </a:p>
          <a:p xmlns:a="http://schemas.openxmlformats.org/drawingml/2006/main">
            <a:r>
              <a:t>________________________________________________________________________________</a:t>
            </a:r>
          </a:p>
          <a:p xmlns:a="http://schemas.openxmlformats.org/drawingml/2006/main">
            <a:r>
              <a:t>Action I will take while at Rutgers</a:t>
            </a:r>
          </a:p>
          <a:p xmlns:a="http://schemas.openxmlformats.org/drawingml/2006/main">
            <a:r>
              <a:t>________________________________________________________________________________</a:t>
            </a:r>
          </a:p>
          <a:p xmlns:a="http://schemas.openxmlformats.org/drawingml/2006/main">
            <a:r>
              <a:t>CES resource and how I will use it</a:t>
            </a:r>
          </a:p>
          <a:p xmlns:a="http://schemas.openxmlformats.org/drawingml/2006/main">
            <a:r>
              <a:t>________________________________________________________________________________</a:t>
            </a:r>
          </a:p>
          <a:p xmlns:a="http://schemas.openxmlformats.org/drawingml/2006/main">
            <a:r>
              <a:t>Target date or campus milestone</a:t>
            </a:r>
          </a:p>
          <a:p xmlns:a="http://schemas.openxmlformats.org/drawingml/2006/main">
            <a:r>
              <a:t>________________________________________________________________________________</a:t>
            </a:r>
          </a:p>
          <a:p xmlns:a="http://schemas.openxmlformats.org/drawingml/2006/main">
            <a:r>
              <a:t>Evidence of progress and what I will do if I get stuck</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Items/Photos/2017-2018 Acamdemic Year/Fall 2017/100917_Mock Interview Clinic/DSC04439.JPG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8 OF 16</a:t>
            </a:r>
            <a:endParaRPr/>
          </a:p>
          <a:p xmlns:a="http://schemas.openxmlformats.org/drawingml/2006/main">
            <a:r>
              <a:t>SESSION TIMING: 10–18 minutes</a:t>
            </a:r>
          </a:p>
          <a:p xmlns:a="http://schemas.openxmlformats.org/drawingml/2006/main">
            <a:r>
              <a:t/>
            </a:r>
            <a:endParaRPr/>
          </a:p>
          <a:p xmlns:a="http://schemas.openxmlformats.org/drawingml/2006/main">
            <a:r>
              <a:t>FACILITATOR GUIDE</a:t>
            </a:r>
          </a:p>
          <a:p xmlns:a="http://schemas.openxmlformats.org/drawingml/2006/main">
            <a:r>
              <a:t>CES resource menu</a:t>
            </a:r>
          </a:p>
          <a:p xmlns:a="http://schemas.openxmlformats.org/drawingml/2006/main">
            <a:r>
              <a:t>Student handout. These are starting points, not exclusive matches. A resource can support more than one phase. Use the links below to check access, dates, and program eligibility.</a:t>
            </a:r>
          </a:p>
          <a:p xmlns:a="http://schemas.openxmlformats.org/drawingml/2006/main">
            <a:r>
              <a:t/>
            </a:r>
          </a:p>
          <a:p xmlns:a="http://schemas.openxmlformats.org/drawingml/2006/main">
            <a:r>
              <a:t>Resource links</a:t>
            </a:r>
          </a:p>
          <a:p xmlns:a="http://schemas.openxmlformats.org/drawingml/2006/main">
            <a:r>
              <a:t>CES Online Tools and Handshake access: https://careers.rutgers.edu/students-and-alumni/onlinetools</a:t>
            </a:r>
          </a:p>
          <a:p xmlns:a="http://schemas.openxmlformats.org/drawingml/2006/main">
            <a:r>
              <a:t>CES advising and student services: https://careers.rutgers.edu/students-and-alumni</a:t>
            </a:r>
          </a:p>
          <a:p xmlns:a="http://schemas.openxmlformats.org/drawingml/2006/main">
            <a:r>
              <a:t>Scarlet Career Mentoring Network: https://careers.rutgers.edu/Mentoring</a:t>
            </a:r>
          </a:p>
          <a:p xmlns:a="http://schemas.openxmlformats.org/drawingml/2006/main">
            <a:r>
              <a:t>Career and Internship Guide: https://careers.rutgers.edu/students-alumni/career-internship-guide</a:t>
            </a:r>
          </a:p>
          <a:p xmlns:a="http://schemas.openxmlformats.org/drawingml/2006/main">
            <a:r>
              <a:t>CES workshops: https://careers.rutgers.edu/events/workshops</a:t>
            </a:r>
          </a:p>
          <a:p xmlns:a="http://schemas.openxmlformats.org/drawingml/2006/main">
            <a:r>
              <a:t>Rutgers Internship and Co-op Course: https://careers.rutgers.edu/students-alumni/courses-signature-programs/rutgers-internship-and-co-op-course-ricc</a:t>
            </a:r>
          </a:p>
          <a:p xmlns:a="http://schemas.openxmlformats.org/drawingml/2006/main">
            <a:r>
              <a:t>Student Employee Enrichment: https://careers.rutgers.edu/SEE</a:t>
            </a:r>
          </a:p>
          <a:p xmlns:a="http://schemas.openxmlformats.org/drawingml/2006/main">
            <a:r>
              <a:t>Online Tools directs students to Rutgers Handshake resources for several tools. Check current instructions before class. Do not spend the workshop troubleshooting individual logins; students can put accessing a tool on their roadmap.</a:t>
            </a:r>
          </a:p>
          <a:p xmlns:a="http://schemas.openxmlformats.org/drawingml/2006/main">
            <a:r>
              <a:t>Resource details and access can change. Use current CES pages to confirm availability and eligibility.</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Your Career Journey Roadmap</a:t>
            </a:r>
          </a:p>
          <a:p xmlns:a="http://schemas.openxmlformats.org/drawingml/2006/main">
            <a:r>
              <a:t>SLIDE 9 OF 16</a:t>
            </a:r>
            <a:endParaRPr/>
          </a:p>
          <a:p xmlns:a="http://schemas.openxmlformats.org/drawingml/2006/main">
            <a:r>
              <a:t>SESSION TIMING: 10–18 minutes</a:t>
            </a:r>
          </a:p>
          <a:p xmlns:a="http://schemas.openxmlformats.org/drawingml/2006/main">
            <a:r>
              <a:t/>
            </a:r>
          </a:p>
          <a:p xmlns:a="http://schemas.openxmlformats.org/drawingml/2006/main">
            <a:r>
              <a:t>FACILITATOR GUIDE</a:t>
            </a:r>
          </a:p>
          <a:p xmlns:a="http://schemas.openxmlformats.org/drawingml/2006/main">
            <a:r>
              <a:t>10 to 18 minutes CES resource challenge</a:t>
            </a:r>
          </a:p>
          <a:p xmlns:a="http://schemas.openxmlformats.org/drawingml/2006/main">
            <a:r>
              <a:t>Facilitator actions:</a:t>
            </a:r>
          </a:p>
          <a:p xmlns:a="http://schemas.openxmlformats.org/drawingml/2006/main">
            <a:r>
              <a:t>Distribute the resource menu. Read the two cases below. Give pairs three minutes to recommend one resource and a specific use for each case, using the menu or browsing the linked pages. Spend three minutes hearing recommendations and two minutes demonstrating where to find a resource.</a:t>
            </a:r>
          </a:p>
          <a:p xmlns:a="http://schemas.openxmlformats.org/drawingml/2006/main">
            <a:r>
              <a:t>Say to students:</a:t>
            </a:r>
          </a:p>
          <a:p xmlns:a="http://schemas.openxmlformats.org/drawingml/2006/main">
            <a:r>
              <a:t>“You are the resource advisor. Recommend a tool or service and explain what the student would actually do with it. Naming a website is only the beginning.”</a:t>
            </a:r>
          </a:p>
          <a:p xmlns:a="http://schemas.openxmlformats.org/drawingml/2006/main">
            <a:r>
              <a:t>Expected responses:</a:t>
            </a:r>
          </a:p>
          <a:p xmlns:a="http://schemas.openxmlformats.org/drawingml/2006/main">
            <a:r>
              <a:t>A resource matched to a need, plus a concrete use.</a:t>
            </a:r>
          </a:p>
          <a:p xmlns:a="http://schemas.openxmlformats.org/drawingml/2006/main">
            <a:r>
              <a:t>If students need support:</a:t>
            </a:r>
          </a:p>
          <a:p xmlns:a="http://schemas.openxmlformats.org/drawingml/2006/main">
            <a:r>
              <a:t>Ask “What would the student do first after opening that page?” Use the answer guidance below.</a:t>
            </a:r>
          </a:p>
          <a:p xmlns:a="http://schemas.openxmlformats.org/drawingml/2006/main">
            <a:r>
              <a:t>Transition to the next activity:</a:t>
            </a:r>
          </a:p>
          <a:p xmlns:a="http://schemas.openxmlformats.org/drawingml/2006/main">
            <a:r>
              <a:t>“Use those same connections to build your own roadmap.”</a:t>
            </a:r>
          </a:p>
          <a:p xmlns:a="http://schemas.openxmlformats.org/drawingml/2006/main">
            <a:r>
              <a:t/>
            </a:r>
          </a:p>
          <a:p xmlns:a="http://schemas.openxmlformats.org/drawingml/2006/main">
            <a:r>
              <a:t>Cases and answer guidance</a:t>
            </a:r>
          </a:p>
          <a:p xmlns:a="http://schemas.openxmlformats.org/drawingml/2006/main">
            <a:r>
              <a:t>A student enjoys helping people but does not know which careers to investigate. A reasonable route is self-discovery with Traitify or advising, then a mentoring conversation to investigate a possible path. Ask what the student hopes to learn.</a:t>
            </a:r>
          </a:p>
          <a:p xmlns:a="http://schemas.openxmlformats.org/drawingml/2006/main">
            <a:r>
              <a:t>A student wants an internship but has trouble explaining what they learned in a class project. Developing Skills includes reflecting on the project, connecting actions to NACE competencies, and practicing the explanation. Pursue Your Goals includes preparing for the actual interview; Big Interview, CES advising, or interview articles can support that step. Ask students to explain the purpose of their recommendation.</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10 OF 16</a:t>
            </a:r>
            <a:endParaRPr/>
          </a:p>
          <a:p xmlns:a="http://schemas.openxmlformats.org/drawingml/2006/main">
            <a:r>
              <a:t>SESSION TIMING: 10–18 minutes</a:t>
            </a:r>
          </a:p>
          <a:p xmlns:a="http://schemas.openxmlformats.org/drawingml/2006/main">
            <a:r>
              <a:t/>
            </a:r>
          </a:p>
          <a:p xmlns:a="http://schemas.openxmlformats.org/drawingml/2006/main">
            <a:r>
              <a:t>FACILITATOR GUIDE</a:t>
            </a:r>
          </a:p>
          <a:p xmlns:a="http://schemas.openxmlformats.org/drawingml/2006/main">
            <a:r>
              <a:t>10 to 18 minutes CES resource challenge</a:t>
            </a:r>
          </a:p>
          <a:p xmlns:a="http://schemas.openxmlformats.org/drawingml/2006/main">
            <a:r>
              <a:t>Facilitator actions:</a:t>
            </a:r>
          </a:p>
          <a:p xmlns:a="http://schemas.openxmlformats.org/drawingml/2006/main">
            <a:r>
              <a:t>Distribute the resource menu. Read the two cases below. Give pairs three minutes to recommend one resource and a specific use for each case, using the menu or browsing the linked pages. Spend three minutes hearing recommendations and two minutes demonstrating where to find a resource.</a:t>
            </a:r>
          </a:p>
          <a:p xmlns:a="http://schemas.openxmlformats.org/drawingml/2006/main">
            <a:r>
              <a:t>Say to students:</a:t>
            </a:r>
          </a:p>
          <a:p xmlns:a="http://schemas.openxmlformats.org/drawingml/2006/main">
            <a:r>
              <a:t>“You are the resource advisor. Recommend a tool or service and explain what the student would actually do with it. Naming a website is only the beginning.”</a:t>
            </a:r>
          </a:p>
          <a:p xmlns:a="http://schemas.openxmlformats.org/drawingml/2006/main">
            <a:r>
              <a:t>Expected responses:</a:t>
            </a:r>
          </a:p>
          <a:p xmlns:a="http://schemas.openxmlformats.org/drawingml/2006/main">
            <a:r>
              <a:t>A resource matched to a need, plus a concrete use.</a:t>
            </a:r>
          </a:p>
          <a:p xmlns:a="http://schemas.openxmlformats.org/drawingml/2006/main">
            <a:r>
              <a:t>If students need support:</a:t>
            </a:r>
          </a:p>
          <a:p xmlns:a="http://schemas.openxmlformats.org/drawingml/2006/main">
            <a:r>
              <a:t>Ask “What would the student do first after opening that page?” Use the answer guidance below.</a:t>
            </a:r>
          </a:p>
          <a:p xmlns:a="http://schemas.openxmlformats.org/drawingml/2006/main">
            <a:r>
              <a:t>Transition to the next activity:</a:t>
            </a:r>
          </a:p>
          <a:p xmlns:a="http://schemas.openxmlformats.org/drawingml/2006/main">
            <a:r>
              <a:t>“Use those same connections to build your own roadmap.”</a:t>
            </a:r>
          </a:p>
          <a:p xmlns:a="http://schemas.openxmlformats.org/drawingml/2006/main">
            <a:r>
              <a:t/>
            </a:r>
          </a:p>
          <a:p xmlns:a="http://schemas.openxmlformats.org/drawingml/2006/main">
            <a:r>
              <a:t>Cases and answer guidance</a:t>
            </a:r>
          </a:p>
          <a:p xmlns:a="http://schemas.openxmlformats.org/drawingml/2006/main">
            <a:r>
              <a:t>A student enjoys helping people but does not know which careers to investigate. A reasonable route is self-discovery with Traitify or advising, then a mentoring conversation to investigate a possible path. Ask what the student hopes to learn.</a:t>
            </a:r>
          </a:p>
          <a:p xmlns:a="http://schemas.openxmlformats.org/drawingml/2006/main">
            <a:r>
              <a:t>A student wants an internship but has trouble explaining what they learned in a class project. Developing Skills includes reflecting on the project, connecting actions to NACE competencies, and practicing the explanation. Pursue Your Goals includes preparing for the actual interview; Big Interview, CES advising, or interview articles can support that step. Ask students to explain the purpose of their recommendation.</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Your Career Journey Roadmap</a:t>
            </a:r>
          </a:p>
          <a:p xmlns:a="http://schemas.openxmlformats.org/drawingml/2006/main">
            <a:r>
              <a:t>SLIDE 11 OF 16</a:t>
            </a:r>
            <a:endParaRPr/>
          </a:p>
          <a:p xmlns:a="http://schemas.openxmlformats.org/drawingml/2006/main">
            <a:r>
              <a:t>SESSION TIMING: 18–33 minutes</a:t>
            </a:r>
          </a:p>
          <a:p xmlns:a="http://schemas.openxmlformats.org/drawingml/2006/main">
            <a:r>
              <a:t/>
            </a:r>
          </a:p>
          <a:p xmlns:a="http://schemas.openxmlformats.org/drawingml/2006/main">
            <a:r>
              <a:t>FACILITATOR GUIDE</a:t>
            </a:r>
          </a:p>
          <a:p xmlns:a="http://schemas.openxmlformats.org/drawingml/2006/main">
            <a:r>
              <a:t>18 to 33 minutes Create a campus roadmap</a:t>
            </a:r>
          </a:p>
          <a:p xmlns:a="http://schemas.openxmlformats.org/drawingml/2006/main">
            <a:r>
              <a:t>Facilitator actions:</a:t>
            </a:r>
          </a:p>
          <a:p xmlns:a="http://schemas.openxmlformats.org/drawingml/2006/main">
            <a:r>
              <a:t>18–21: Model one row with the example below. 21–31: Students draft all four rows, including an action, CES resource, timing, and evidence of progress. 31–33: They identify a first action within seven days and a date to revisit the whole plan. Circulate and coach.</a:t>
            </a:r>
          </a:p>
          <a:p xmlns:a="http://schemas.openxmlformats.org/drawingml/2006/main">
            <a:r>
              <a:t>Say to students:</a:t>
            </a:r>
          </a:p>
          <a:p xmlns:a="http://schemas.openxmlformats.org/drawingml/2006/main">
            <a:r>
              <a:t>“Plan one action for each phase while you are at Rutgers. You can use different time horizons, and the actions may overlap. Include the resource, when you will act, and what progress would look like. This is a first draft you will update.”</a:t>
            </a:r>
          </a:p>
          <a:p xmlns:a="http://schemas.openxmlformats.org/drawingml/2006/main">
            <a:r>
              <a:t>Ask students:</a:t>
            </a:r>
          </a:p>
          <a:p xmlns:a="http://schemas.openxmlformats.org/drawingml/2006/main">
            <a:r>
              <a:t>“What will you do? What will that help you learn or accomplish? How will you know?”</a:t>
            </a:r>
          </a:p>
          <a:p xmlns:a="http://schemas.openxmlformats.org/drawingml/2006/main">
            <a:r>
              <a:t>Expected responses:</a:t>
            </a:r>
          </a:p>
          <a:p xmlns:a="http://schemas.openxmlformats.org/drawingml/2006/main">
            <a:r>
              <a:t>Four feasible actions with resources, target dates, and meaningful checks.</a:t>
            </a:r>
          </a:p>
          <a:p xmlns:a="http://schemas.openxmlformats.org/drawingml/2006/main">
            <a:r>
              <a:t>If students need support:</a:t>
            </a:r>
          </a:p>
          <a:p xmlns:a="http://schemas.openxmlformats.org/drawingml/2006/main">
            <a:r>
              <a:t>Replace “network more” with “prepare two questions and contact one alumnus.” If an activity costs too much time, choose an available smaller step. Avoid deciding a student’s career for them.</a:t>
            </a:r>
          </a:p>
          <a:p xmlns:a="http://schemas.openxmlformats.org/drawingml/2006/main">
            <a:r>
              <a:t>Transition to the next activity:</a:t>
            </a:r>
          </a:p>
          <a:p xmlns:a="http://schemas.openxmlformats.org/drawingml/2006/main">
            <a:r>
              <a:t>“A partner will test whether your roadmap is usable.”</a:t>
            </a:r>
          </a:p>
          <a:p xmlns:a="http://schemas.openxmlformats.org/drawingml/2006/main">
            <a:r>
              <a:t>Model one row:</a:t>
            </a:r>
          </a:p>
          <a:p xmlns:a="http://schemas.openxmlformats.org/drawingml/2006/main">
            <a:r>
              <a:t>Explore Careers and Academic Pathways: I enjoy environmental science and value public service. I will compare two related careers, use the Scarlet Career Mentoring Network to ask about one path this month, and discuss academic routes with an academic advisor. Progress: I can explain why the careers interest me and identify academic options to investigate. If I do not receive a reply, I will use the Guide and ask CES for another route.</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12 OF 16</a:t>
            </a:r>
            <a:endParaRPr/>
          </a:p>
          <a:p xmlns:a="http://schemas.openxmlformats.org/drawingml/2006/main">
            <a:r>
              <a:t>SESSION TIMING: 18–33 minutes</a:t>
            </a:r>
          </a:p>
          <a:p xmlns:a="http://schemas.openxmlformats.org/drawingml/2006/main">
            <a:r>
              <a:t/>
            </a:r>
          </a:p>
          <a:p xmlns:a="http://schemas.openxmlformats.org/drawingml/2006/main">
            <a:r>
              <a:t>FACILITATOR GUIDE</a:t>
            </a:r>
          </a:p>
          <a:p xmlns:a="http://schemas.openxmlformats.org/drawingml/2006/main">
            <a:r>
              <a:t>18 to 33 minutes Create a campus roadmap</a:t>
            </a:r>
          </a:p>
          <a:p xmlns:a="http://schemas.openxmlformats.org/drawingml/2006/main">
            <a:r>
              <a:t>Facilitator actions:</a:t>
            </a:r>
          </a:p>
          <a:p xmlns:a="http://schemas.openxmlformats.org/drawingml/2006/main">
            <a:r>
              <a:t>18–21: Model one row with the example below. 21–31: Students draft all four rows, including an action, CES resource, timing, and evidence of progress. 31–33: They identify a first action within seven days and a date to revisit the whole plan. Circulate and coach.</a:t>
            </a:r>
          </a:p>
          <a:p xmlns:a="http://schemas.openxmlformats.org/drawingml/2006/main">
            <a:r>
              <a:t>Say to students:</a:t>
            </a:r>
          </a:p>
          <a:p xmlns:a="http://schemas.openxmlformats.org/drawingml/2006/main">
            <a:r>
              <a:t>“Plan one action for each phase while you are at Rutgers. You can use different time horizons, and the actions may overlap. Include the resource, when you will act, and what progress would look like. This is a first draft you will update.”</a:t>
            </a:r>
          </a:p>
          <a:p xmlns:a="http://schemas.openxmlformats.org/drawingml/2006/main">
            <a:r>
              <a:t>Ask students:</a:t>
            </a:r>
          </a:p>
          <a:p xmlns:a="http://schemas.openxmlformats.org/drawingml/2006/main">
            <a:r>
              <a:t>“What will you do? What will that help you learn or accomplish? How will you know?”</a:t>
            </a:r>
          </a:p>
          <a:p xmlns:a="http://schemas.openxmlformats.org/drawingml/2006/main">
            <a:r>
              <a:t>Expected responses:</a:t>
            </a:r>
          </a:p>
          <a:p xmlns:a="http://schemas.openxmlformats.org/drawingml/2006/main">
            <a:r>
              <a:t>Four feasible actions with resources, target dates, and meaningful checks.</a:t>
            </a:r>
          </a:p>
          <a:p xmlns:a="http://schemas.openxmlformats.org/drawingml/2006/main">
            <a:r>
              <a:t>If students need support:</a:t>
            </a:r>
          </a:p>
          <a:p xmlns:a="http://schemas.openxmlformats.org/drawingml/2006/main">
            <a:r>
              <a:t>Replace “network more” with “prepare two questions and contact one alumnus.” If an activity costs too much time, choose an available smaller step. Avoid deciding a student’s career for them.</a:t>
            </a:r>
          </a:p>
          <a:p xmlns:a="http://schemas.openxmlformats.org/drawingml/2006/main">
            <a:r>
              <a:t>Transition to the next activity:</a:t>
            </a:r>
          </a:p>
          <a:p xmlns:a="http://schemas.openxmlformats.org/drawingml/2006/main">
            <a:r>
              <a:t>“A partner will test whether your roadmap is usable.”</a:t>
            </a:r>
          </a:p>
          <a:p xmlns:a="http://schemas.openxmlformats.org/drawingml/2006/main">
            <a:r>
              <a:t>Model one row:</a:t>
            </a:r>
          </a:p>
          <a:p xmlns:a="http://schemas.openxmlformats.org/drawingml/2006/main">
            <a:r>
              <a:t>Explore Careers and Academic Pathways: I enjoy environmental science and value public service. I will compare two related careers, use the Scarlet Career Mentoring Network to ask about one path this month, and discuss academic routes with an academic advisor. Progress: I can explain why the careers interest me and identify academic options to investigate. If I do not receive a reply, I will use the Guide and ask CES for another route.</a:t>
            </a:r>
          </a:p>
          <a:p xmlns:a="http://schemas.openxmlformats.org/drawingml/2006/main">
            <a:r>
              <a:t/>
            </a:r>
          </a:p>
          <a:p xmlns:a="http://schemas.openxmlformats.org/drawingml/2006/main">
            <a:r>
              <a:t>My campus Career Journey roadmap</a:t>
            </a:r>
          </a:p>
          <a:p xmlns:a="http://schemas.openxmlformats.org/drawingml/2006/main">
            <a:r>
              <a:t>Name ______________________________  Date __________________</a:t>
            </a:r>
          </a:p>
          <a:p xmlns:a="http://schemas.openxmlformats.org/drawingml/2006/main">
            <a:r>
              <a:t>My opening question about my future __________________________________________</a:t>
            </a:r>
          </a:p>
          <a:p xmlns:a="http://schemas.openxmlformats.org/drawingml/2006/main">
            <a:r>
              <a:t>Draft one plan for every phase. You can revisit phases and work on several at once. Use the resource menu and continue on separate paper if needed.</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13 OF 16</a:t>
            </a:r>
            <a:endParaRPr/>
          </a:p>
          <a:p xmlns:a="http://schemas.openxmlformats.org/drawingml/2006/main">
            <a:r>
              <a:t>SESSION TIMING: 33–42 minutes</a:t>
            </a:r>
          </a:p>
          <a:p xmlns:a="http://schemas.openxmlformats.org/drawingml/2006/main">
            <a:r>
              <a:t/>
            </a:r>
          </a:p>
          <a:p xmlns:a="http://schemas.openxmlformats.org/drawingml/2006/main">
            <a:r>
              <a:t>FACILITATOR GUIDE</a:t>
            </a:r>
          </a:p>
          <a:p xmlns:a="http://schemas.openxmlformats.org/drawingml/2006/main">
            <a:r>
              <a:t>Explore Careers and Academic Pathways</a:t>
            </a:r>
          </a:p>
          <a:p xmlns:a="http://schemas.openxmlformats.org/drawingml/2006/main">
            <a:r>
              <a:t>“Connect what you learned about yourself to different careers, then investigate the academic routes that can lead there. There may be several careers that fit you and several academic pathways toward a career. For investment banking, for example, you might investigate finance and economics pathways. Ask what preparation each route would involve.”</a:t>
            </a:r>
          </a:p>
          <a:p xmlns:a="http://schemas.openxmlformats.org/drawingml/2006/main">
            <a:r>
              <a:t/>
            </a:r>
          </a:p>
          <a:p xmlns:a="http://schemas.openxmlformats.org/drawingml/2006/main">
            <a:r>
              <a:t>Explore Careers and Academic Pathways</a:t>
            </a:r>
          </a:p>
          <a:p xmlns:a="http://schemas.openxmlformats.org/drawingml/2006/main">
            <a:r>
              <a:t>Scarlet Career Mentoring Network, including Student-Alumni Career Connect; Career and Internship Guide.</a:t>
            </a:r>
          </a:p>
          <a:p xmlns:a="http://schemas.openxmlformats.org/drawingml/2006/main">
            <a:r>
              <a:t>Compare several careers that connect with your self-discovery. Ask a mentor about routes into one field and investigate more than one relevant major or academic program.</a:t>
            </a:r>
          </a:p>
          <a:p xmlns:a="http://schemas.openxmlformats.org/drawingml/2006/main">
            <a:r>
              <a:t/>
            </a:r>
          </a:p>
          <a:p xmlns:a="http://schemas.openxmlformats.org/drawingml/2006/main">
            <a:r>
              <a:t>33 to 42 minutes Test and revise</a:t>
            </a:r>
          </a:p>
          <a:p xmlns:a="http://schemas.openxmlformats.org/drawingml/2006/main">
            <a:r>
              <a:t>Facilitator actions:</a:t>
            </a:r>
          </a:p>
          <a:p xmlns:a="http://schemas.openxmlformats.org/drawingml/2006/main">
            <a:r>
              <a:t>Give each partner three minutes to present two rows while the listener tests them. Use the final three minutes for both to revise and check all four phases.</a:t>
            </a:r>
          </a:p>
          <a:p xmlns:a="http://schemas.openxmlformats.org/drawingml/2006/main">
            <a:r>
              <a:t>Say to students:</a:t>
            </a:r>
          </a:p>
          <a:p xmlns:a="http://schemas.openxmlformats.org/drawingml/2006/main">
            <a:r>
              <a:t>“Explain a phase, your resource choice, your action, and how you will check progress. Your partner should ask one question that makes the plan more specific, realistic, or useful.”</a:t>
            </a:r>
          </a:p>
          <a:p xmlns:a="http://schemas.openxmlformats.org/drawingml/2006/main">
            <a:r>
              <a:t>Expected responses:</a:t>
            </a:r>
          </a:p>
          <a:p xmlns:a="http://schemas.openxmlformats.org/drawingml/2006/main">
            <a:r>
              <a:t>The listener checks phase fit, a usable resource, timing, and evidence of progress.</a:t>
            </a:r>
          </a:p>
          <a:p xmlns:a="http://schemas.openxmlformats.org/drawingml/2006/main">
            <a:r>
              <a:t>If students need support:</a:t>
            </a:r>
          </a:p>
          <a:p xmlns:a="http://schemas.openxmlformats.org/drawingml/2006/main">
            <a:r>
              <a:t>For “attend a workshop,” ask “What will you practice afterward?” For “finish discovering myself,” ask “What could you understand more clearly this term?”</a:t>
            </a:r>
          </a:p>
          <a:p xmlns:a="http://schemas.openxmlformats.org/drawingml/2006/main">
            <a:r>
              <a:t>Transition to the next activity:</a:t>
            </a:r>
          </a:p>
          <a:p xmlns:a="http://schemas.openxmlformats.org/drawingml/2006/main">
            <a:r>
              <a:t>“Keep your revised roadmap and choose the step you will take first.”</a:t>
            </a:r>
          </a:p>
          <a:p xmlns:a="http://schemas.openxmlformats.org/drawingml/2006/main">
            <a:r>
              <a:t/>
            </a:r>
          </a:p>
          <a:p xmlns:a="http://schemas.openxmlformats.org/drawingml/2006/main">
            <a:r>
              <a:t>Explore Careers and Academic Pathways</a:t>
            </a:r>
          </a:p>
          <a:p xmlns:a="http://schemas.openxmlformats.org/drawingml/2006/main">
            <a:r>
              <a:t>Careers that fit me and academic pathways I will compare</a:t>
            </a:r>
          </a:p>
          <a:p xmlns:a="http://schemas.openxmlformats.org/drawingml/2006/main">
            <a:r>
              <a:t>________________________________________________________________________________</a:t>
            </a:r>
          </a:p>
          <a:p xmlns:a="http://schemas.openxmlformats.org/drawingml/2006/main">
            <a:r>
              <a:t>Action I will take while at Rutgers</a:t>
            </a:r>
          </a:p>
          <a:p xmlns:a="http://schemas.openxmlformats.org/drawingml/2006/main">
            <a:r>
              <a:t>________________________________________________________________________________</a:t>
            </a:r>
          </a:p>
          <a:p xmlns:a="http://schemas.openxmlformats.org/drawingml/2006/main">
            <a:r>
              <a:t>CES resource and how I will use it</a:t>
            </a:r>
          </a:p>
          <a:p xmlns:a="http://schemas.openxmlformats.org/drawingml/2006/main">
            <a:r>
              <a:t>________________________________________________________________________________</a:t>
            </a:r>
          </a:p>
          <a:p xmlns:a="http://schemas.openxmlformats.org/drawingml/2006/main">
            <a:r>
              <a:t>Target date or campus milestone</a:t>
            </a:r>
          </a:p>
          <a:p xmlns:a="http://schemas.openxmlformats.org/drawingml/2006/main">
            <a:r>
              <a:t>________________________________________________________________________________</a:t>
            </a:r>
          </a:p>
          <a:p xmlns:a="http://schemas.openxmlformats.org/drawingml/2006/main">
            <a:r>
              <a:t>Evidence of progress and what I will do if I get stuck</a:t>
            </a:r>
          </a:p>
          <a:p xmlns:a="http://schemas.openxmlformats.org/drawingml/2006/main">
            <a:r>
              <a:t>________________________________________________________________________________</a:t>
            </a:r>
          </a:p>
          <a:p xmlns:a="http://schemas.openxmlformats.org/drawingml/2006/main">
            <a:r>
              <a:t>This is an illustration of multiple routes to investigate, not a claim about universal hiring requirements.</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14 OF 16</a:t>
            </a:r>
            <a:endParaRPr/>
          </a:p>
          <a:p xmlns:a="http://schemas.openxmlformats.org/drawingml/2006/main">
            <a:r>
              <a:t>SESSION TIMING: 33–42 minutes</a:t>
            </a:r>
          </a:p>
          <a:p xmlns:a="http://schemas.openxmlformats.org/drawingml/2006/main">
            <a:r>
              <a:t/>
            </a:r>
          </a:p>
          <a:p xmlns:a="http://schemas.openxmlformats.org/drawingml/2006/main">
            <a:r>
              <a:t>FACILITATOR GUIDE</a:t>
            </a:r>
          </a:p>
          <a:p xmlns:a="http://schemas.openxmlformats.org/drawingml/2006/main">
            <a:r>
              <a:t>33 to 42 minutes Test and revise</a:t>
            </a:r>
          </a:p>
          <a:p xmlns:a="http://schemas.openxmlformats.org/drawingml/2006/main">
            <a:r>
              <a:t>Facilitator actions:</a:t>
            </a:r>
          </a:p>
          <a:p xmlns:a="http://schemas.openxmlformats.org/drawingml/2006/main">
            <a:r>
              <a:t>Give each partner three minutes to present two rows while the listener tests them. Use the final three minutes for both to revise and check all four phases.</a:t>
            </a:r>
          </a:p>
          <a:p xmlns:a="http://schemas.openxmlformats.org/drawingml/2006/main">
            <a:r>
              <a:t>Say to students:</a:t>
            </a:r>
          </a:p>
          <a:p xmlns:a="http://schemas.openxmlformats.org/drawingml/2006/main">
            <a:r>
              <a:t>“Explain a phase, your resource choice, your action, and how you will check progress. Your partner should ask one question that makes the plan more specific, realistic, or useful.”</a:t>
            </a:r>
          </a:p>
          <a:p xmlns:a="http://schemas.openxmlformats.org/drawingml/2006/main">
            <a:r>
              <a:t>Expected responses:</a:t>
            </a:r>
          </a:p>
          <a:p xmlns:a="http://schemas.openxmlformats.org/drawingml/2006/main">
            <a:r>
              <a:t>The listener checks phase fit, a usable resource, timing, and evidence of progress.</a:t>
            </a:r>
          </a:p>
          <a:p xmlns:a="http://schemas.openxmlformats.org/drawingml/2006/main">
            <a:r>
              <a:t>If students need support:</a:t>
            </a:r>
          </a:p>
          <a:p xmlns:a="http://schemas.openxmlformats.org/drawingml/2006/main">
            <a:r>
              <a:t>For “attend a workshop,” ask “What will you practice afterward?” For “finish discovering myself,” ask “What could you understand more clearly this term?”</a:t>
            </a:r>
          </a:p>
          <a:p xmlns:a="http://schemas.openxmlformats.org/drawingml/2006/main">
            <a:r>
              <a:t>Transition to the next activity:</a:t>
            </a:r>
          </a:p>
          <a:p xmlns:a="http://schemas.openxmlformats.org/drawingml/2006/main">
            <a:r>
              <a:t>“Keep your revised roadmap and choose the step you will take first.”</a:t>
            </a:r>
          </a:p>
          <a:p xmlns:a="http://schemas.openxmlformats.org/drawingml/2006/main">
            <a:r>
              <a:t/>
            </a:r>
          </a:p>
          <a:p xmlns:a="http://schemas.openxmlformats.org/drawingml/2006/main">
            <a:r>
              <a:t>Peer check and commitment</a:t>
            </a:r>
          </a:p>
          <a:p xmlns:a="http://schemas.openxmlformats.org/drawingml/2006/main">
            <a:r>
              <a:t>Ask your partner: Does the action address the phase? Is the resource useful for that action? Is the timing realistic? Does the progress check show learning or movement?</a:t>
            </a:r>
          </a:p>
          <a:p xmlns:a="http://schemas.openxmlformats.org/drawingml/2006/main">
            <a:r>
              <a:t>My first action within seven days _______________________ Date ______________</a:t>
            </a:r>
          </a:p>
          <a:p xmlns:a="http://schemas.openxmlformats.org/drawingml/2006/main">
            <a:r>
              <a:t>I will revisit my full roadmap on __________________________________________</a:t>
            </a:r>
          </a:p>
          <a:p xmlns:a="http://schemas.openxmlformats.org/drawingml/2006/main">
            <a:r>
              <a:t/>
            </a:r>
          </a:p>
          <a:p xmlns:a="http://schemas.openxmlformats.org/drawingml/2006/main">
            <a:r>
              <a:t>Assess the roadmap</a:t>
            </a:r>
          </a:p>
          <a:p xmlns:a="http://schemas.openxmlformats.org/drawingml/2006/main">
            <a:r>
              <a:t>Look for a reasonable phase connection, an action, a CES resource with a clear use, a target date, and evidence of progress in all four rows. Check that the first step is manageable. Do not grade certainty about a career or access to prestigious opportunities. A completed roadmap is a plan for learning, not proof of mastery.</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 (14).jpeg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Build Your Career Journey Roadmap</a:t>
            </a:r>
          </a:p>
          <a:p xmlns:a="http://schemas.openxmlformats.org/drawingml/2006/main">
            <a:r>
              <a:t>SLIDE 15 OF 16</a:t>
            </a:r>
            <a:endParaRPr/>
          </a:p>
          <a:p xmlns:a="http://schemas.openxmlformats.org/drawingml/2006/main">
            <a:r>
              <a:t>SESSION TIMING: 42–45 minutes</a:t>
            </a:r>
          </a:p>
          <a:p xmlns:a="http://schemas.openxmlformats.org/drawingml/2006/main">
            <a:r>
              <a:t/>
            </a:r>
          </a:p>
          <a:p xmlns:a="http://schemas.openxmlformats.org/drawingml/2006/main">
            <a:r>
              <a:t>FACILITATOR GUIDE</a:t>
            </a:r>
          </a:p>
          <a:p xmlns:a="http://schemas.openxmlformats.org/drawingml/2006/main">
            <a:r>
              <a:t>42 to 45 minutes Commit and close</a:t>
            </a:r>
          </a:p>
          <a:p xmlns:a="http://schemas.openxmlformats.org/drawingml/2006/main">
            <a:r>
              <a:t>Facilitator actions:</a:t>
            </a:r>
          </a:p>
          <a:p xmlns:a="http://schemas.openxmlformats.org/drawingml/2006/main">
            <a:r>
              <a:t>Give one minute for the exit ticket. Use two minutes to invite voluntary resource connections and briefly reinforce why they fit. This is the closing reinforcement activity; a separate quiz is not required.</a:t>
            </a:r>
          </a:p>
          <a:p xmlns:a="http://schemas.openxmlformats.org/drawingml/2006/main">
            <a:r>
              <a:t>Say to students:</a:t>
            </a:r>
          </a:p>
          <a:p xmlns:a="http://schemas.openxmlformats.org/drawingml/2006/main">
            <a:r>
              <a:t>“Name one CES resource, the phase it can help you develop, and what you will do with it. Write your first action and a date within seven days. When will you revisit your roadmap?”</a:t>
            </a:r>
          </a:p>
          <a:p xmlns:a="http://schemas.openxmlformats.org/drawingml/2006/main">
            <a:r>
              <a:t>Expected responses:</a:t>
            </a:r>
          </a:p>
          <a:p xmlns:a="http://schemas.openxmlformats.org/drawingml/2006/main">
            <a:r>
              <a:t>An explained resource connection, a specific action, and a review date.</a:t>
            </a:r>
          </a:p>
          <a:p xmlns:a="http://schemas.openxmlformats.org/drawingml/2006/main">
            <a:r>
              <a:t>If students need support:</a:t>
            </a:r>
          </a:p>
          <a:p xmlns:a="http://schemas.openxmlformats.org/drawingml/2006/main">
            <a:r>
              <a:t>If the connection is unclear, ask what the student wants to learn or do with that resource.</a:t>
            </a:r>
          </a:p>
          <a:p xmlns:a="http://schemas.openxmlformats.org/drawingml/2006/main">
            <a:r>
              <a:t>Transition to the next activity:</a:t>
            </a:r>
          </a:p>
          <a:p xmlns:a="http://schemas.openxmlformats.org/drawingml/2006/main">
            <a:r>
              <a:t>“You now have a plan you can use and revise. New learning can change the next step.”</a:t>
            </a:r>
          </a:p>
          <a:p xmlns:a="http://schemas.openxmlformats.org/drawingml/2006/main">
            <a:r>
              <a:t/>
            </a:r>
          </a:p>
          <a:p xmlns:a="http://schemas.openxmlformats.org/drawingml/2006/main">
            <a:r>
              <a:t>Follow through</a:t>
            </a:r>
          </a:p>
          <a:p xmlns:a="http://schemas.openxmlformats.org/drawingml/2006/main">
            <a:r>
              <a:t>Ask students to revisit the plan later in the term: What did you try? What did you learn? Which resource helped? Which phase needs another action? Invite updates after a course, work experience, mentoring conversation, or a change of interests.</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Build Your Career Journey Roadmap</a:t>
            </a:r>
          </a:p>
          <a:p xmlns:a="http://schemas.openxmlformats.org/drawingml/2006/main">
            <a:r>
              <a:t>SLIDE 16 OF 16</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 links</a:t>
            </a:r>
          </a:p>
          <a:p xmlns:a="http://schemas.openxmlformats.org/drawingml/2006/main">
            <a:r>
              <a:t>CES Online Tools and Handshake access: https://careers.rutgers.edu/students-and-alumni/onlinetools</a:t>
            </a:r>
          </a:p>
          <a:p xmlns:a="http://schemas.openxmlformats.org/drawingml/2006/main">
            <a:r>
              <a:t>CES advising and student services: https://careers.rutgers.edu/students-and-alumni</a:t>
            </a:r>
          </a:p>
          <a:p xmlns:a="http://schemas.openxmlformats.org/drawingml/2006/main">
            <a:r>
              <a:t>Scarlet Career Mentoring Network: https://careers.rutgers.edu/Mentoring</a:t>
            </a:r>
          </a:p>
          <a:p xmlns:a="http://schemas.openxmlformats.org/drawingml/2006/main">
            <a:r>
              <a:t>Career and Internship Guide: https://careers.rutgers.edu/students-alumni/career-internship-guide</a:t>
            </a:r>
          </a:p>
          <a:p xmlns:a="http://schemas.openxmlformats.org/drawingml/2006/main">
            <a:r>
              <a:t>CES workshops: https://careers.rutgers.edu/events/workshops</a:t>
            </a:r>
          </a:p>
          <a:p xmlns:a="http://schemas.openxmlformats.org/drawingml/2006/main">
            <a:r>
              <a:t>Rutgers Internship and Co-op Course: https://careers.rutgers.edu/students-alumni/courses-signature-programs/rutgers-internship-and-co-op-course-ricc</a:t>
            </a:r>
          </a:p>
          <a:p xmlns:a="http://schemas.openxmlformats.org/drawingml/2006/main">
            <a:r>
              <a:t>Student Employee Enrichment: https://careers.rutgers.edu/SEE</a:t>
            </a:r>
          </a:p>
          <a:p xmlns:a="http://schemas.openxmlformats.org/drawingml/2006/main">
            <a:r>
              <a:t>Online Tools directs students to Rutgers Handshake resources for several tools. Check current instructions before class. Do not spend the workshop troubleshooting individual logins; students can put accessing a tool on their roadmap.</a:t>
            </a:r>
          </a:p>
          <a:p xmlns:a="http://schemas.openxmlformats.org/drawingml/2006/main">
            <a:r>
              <a:t/>
            </a:r>
          </a:p>
          <a:p xmlns:a="http://schemas.openxmlformats.org/drawingml/2006/main">
            <a:r>
              <a:t>Thirty minute option</a:t>
            </a:r>
          </a:p>
          <a:p xmlns:a="http://schemas.openxmlformats.org/drawingml/2006/main">
            <a:r>
              <a:t>Use 0–3 for the opening, 3–7 for phase matching, 7–12 for the resource challenge, 12–23 for a first-draft roadmap, 23–28 for peer review, and 28–30 for the commitment. Use the printed menu instead of live browsing. Partners review one row each. Students still draft all four phases; ask them to refine the roadmap afterward.</a:t>
            </a:r>
          </a:p>
          <a:p xmlns:a="http://schemas.openxmlformats.org/drawingml/2006/main">
            <a:r>
              <a:t/>
            </a:r>
          </a:p>
          <a:p xmlns:a="http://schemas.openxmlformats.org/drawingml/2006/main">
            <a:r>
              <a:t>Sources and resource checks</a:t>
            </a:r>
          </a:p>
          <a:p xmlns:a="http://schemas.openxmlformats.org/drawingml/2006/main">
            <a:r>
              <a:t>Checked November 1, 2026. The phase names and guiding questions follow the CES Career Journey graphic. The phase explanations incorporate the CES framing provided by William Jones. Resource-to-phase matches and roadmap activities are instructional recommendations. Check availability and access instructions before each session.</a:t>
            </a:r>
          </a:p>
          <a:p xmlns:a="http://schemas.openxmlformats.org/drawingml/2006/main">
            <a:r>
              <a:t>CES Career Journey graphic: https://careers.rutgers.edu/sites/default/files/2024-03/FourStageCounseling_2.24.22_web.png</a:t>
            </a:r>
          </a:p>
          <a:p xmlns:a="http://schemas.openxmlformats.org/drawingml/2006/main">
            <a:r>
              <a:t>CES Roadmap and Frameworks: https://careers.rutgers.edu/campus-partners/strategicplan-2030</a:t>
            </a:r>
          </a:p>
          <a:p xmlns:a="http://schemas.openxmlformats.org/drawingml/2006/main">
            <a:r>
              <a:t>CES Online Tools: https://careers.rutgers.edu/students-and-alumni/onlinetools</a:t>
            </a:r>
          </a:p>
          <a:p xmlns:a="http://schemas.openxmlformats.org/drawingml/2006/main">
            <a:r>
              <a:t>CES student services: https://careers.rutgers.edu/students-and-alumni</a:t>
            </a:r>
          </a:p>
          <a:p xmlns:a="http://schemas.openxmlformats.org/drawingml/2006/main">
            <a:r>
              <a:t>Scarlet Career Mentoring Network: https://careers.rutgers.edu/Mentoring</a:t>
            </a:r>
          </a:p>
          <a:p xmlns:a="http://schemas.openxmlformats.org/drawingml/2006/main">
            <a:r>
              <a:t>Career and Internship Guide: https://careers.rutgers.edu/students-alumni/career-internship-guide</a:t>
            </a:r>
          </a:p>
          <a:p xmlns:a="http://schemas.openxmlformats.org/drawingml/2006/main">
            <a:r>
              <a:t>CES workshops: https://careers.rutgers.edu/events/workshops</a:t>
            </a:r>
          </a:p>
          <a:p xmlns:a="http://schemas.openxmlformats.org/drawingml/2006/main">
            <a:r>
              <a:t>Rutgers Internship and Co-op Course: https://careers.rutgers.edu/students-alumni/courses-signature-programs/rutgers-internship-and-co-op-course-ricc</a:t>
            </a:r>
          </a:p>
          <a:p xmlns:a="http://schemas.openxmlformats.org/drawingml/2006/main">
            <a:r>
              <a:t>Student Employee Enrichment: https://careers.rutgers.edu/SEE</a:t>
            </a:r>
          </a:p>
          <a:p xmlns:a="http://schemas.openxmlformats.org/drawingml/2006/main">
            <a:r>
              <a:t>Additional reference: CES Presentation Library, 2025 CORE_CES Overview.pptx. Teaching scripts, examples, timing, and roadmap worksheets are instructional adaptations.</a:t>
            </a:r>
          </a:p>
          <a:p xmlns:a="http://schemas.openxmlformats.org/drawingml/2006/main">
            <a:r>
              <a:t/>
            </a:r>
          </a:p>
          <a:p xmlns:a="http://schemas.openxmlformats.org/drawingml/2006/main">
            <a:r>
              <a:t>SOURCE GUIDE</a:t>
            </a:r>
          </a:p>
          <a:p xmlns:a="http://schemas.openxmlformats.org/drawingml/2006/main">
            <a:r>
              <a:t>/Users/wj85/.codex/outputs/career-readiness-lessons/complete-library/01-career-journey-facilitator-guide.docx</a:t>
            </a:r>
          </a:p>
          <a:p xmlns:a="http://schemas.openxmlformats.org/drawingml/2006/main">
            <a:r>
              <a:t/>
            </a:r>
          </a:p>
          <a:p xmlns:a="http://schemas.openxmlformats.org/drawingml/2006/main">
            <a:r>
              <a:t>SOURCES</a:t>
            </a:r>
          </a:p>
          <a:p xmlns:a="http://schemas.openxmlformats.org/drawingml/2006/main">
            <a:r>
              <a:t>https://careers.rutgers.edu/students-alumni/career-internship-guide</a:t>
            </a:r>
          </a:p>
          <a:p xmlns:a="http://schemas.openxmlformats.org/drawingml/2006/main">
            <a:r>
              <a:t>https://careers.rutgers.edu/students-and-alumni/onlinetools</a:t>
            </a:r>
          </a:p>
          <a:p xmlns:a="http://schemas.openxmlformats.org/drawingml/2006/main">
            <a:r>
              <a:t>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3061957980f4f8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b895c6c60b4d2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95fdd97a83a400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8c2b7b760fd492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4638b6beb244ad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8d0b16d56e14eb8"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a29d54d9dcca4333"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7782a2d982834ea7"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3536ad3d981c4e2b"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90a3f4d182bc46c4"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20c96580e0664614"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8a42b8e54c294656"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1557a36cc10c48f6"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f5c666b284554646"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d7d9a4a0c8084863"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fad3a7c0b37e4511" /><Relationship Type="http://schemas.openxmlformats.org/officeDocument/2006/relationships/image" Target="/ppt/media/image.png" Id="R1516c0b7f97945ce"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72c4ca0bdf44475a"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4372132-1632-406E-A0E1-3DA2AF51FFAC}"/>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5C35F451-D572-41CC-BE42-F396E21C3F33}"/>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357F34B-C4F3-42FF-817A-0332D4DD57FD}"/>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F5C8C402-BAB0-4C3C-B9E2-2A79FCC6F8E8}"/>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C2A5BBD-83C7-41B7-84DB-930C9A47227A}"/>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36E81EF0-09BB-429C-9369-D432C63DD609}"/>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5C4EA81-DDD1-471F-958E-6FC0F45D931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A803BA29-D08E-4A06-86D9-75EF9D700610}"/>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E56C5ACB-292E-4286-8CA1-D917B7AC1BBB}"/>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88DEA3A-F20F-4587-AC99-8B0C223184F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7C89CED8-4897-407F-BA14-FDBCFCD8B3E2}"/>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E28DD692-D546-4699-AB29-91C994E96BCD}"/>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07954660-1DE4-4958-91D5-17AA265CBC39}"/>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A3075AF1-4A5C-4203-B529-28522D286F8D}"/>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64A8342-880D-4DA3-967C-B2A80232A775}"/>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139C54D2-0718-4763-A898-8A835765D8D1}"/>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42570816-BA2D-41AE-8539-59918767C73A}"/>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2A95E0A-D059-462E-83A0-FB6EB31C466D}"/>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3AA97F19-681A-404A-B2D3-3EDEFB215AE1}"/>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742F0559-4C31-4B36-BE1B-2428262E10C2}"/>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6A8DB62-B856-4F03-BA87-4CFDBD41B3B1}"/>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85DEA3FD-0D33-4E48-823F-2B9B6108A283}"/>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DF5AA7C9-B0A6-4748-B828-41EEE08FE3B9}"/>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7A3B18E7-9CCD-409E-9033-767C298F3B05}"/>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EBA419FC-28FD-48E8-BB15-10AE694495BD}"/>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F55A43D-DB60-425F-AD09-EEC79A82AE77}"/>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4F35659F-C4B2-4B29-AF74-5BB608CA82D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4A6CFC83-1ECC-47C6-A990-1173AC479654}"/>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2AA6C112-CB5A-4B20-AF09-1CF0B2B1A5B6}"/>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E78ADA42-94C1-4F9E-B5C6-C250D2E0E29D}"/>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DCC723C-CBC8-49D2-842F-BE23D0B427ED}"/>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A98A90F7-7FDF-4B83-8DEF-F1F7BBE0799B}"/>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9134C3DB-D9DF-4648-B1F1-2644C67C6993}"/>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C327442-2656-4C1E-B1DB-0418162A7E6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91FB2739-C182-4396-A97A-15AA03591D12}"/>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22DE74AB-9D4C-4C9B-A39A-B53AD0548C76}"/>
              </a:ext>
            </a:extLst>
          </p:cNvPr>
          <p:cNvPicPr>
            <a:picLocks xmlns:a="http://schemas.openxmlformats.org/drawingml/2006/main" noChangeAspect="1"/>
          </p:cNvPicPr>
          <p:nvPr/>
        </p:nvPicPr>
        <p:blipFill>
          <a:blip xmlns:r="http://schemas.openxmlformats.org/officeDocument/2006/relationships" xmlns:a="http://schemas.openxmlformats.org/drawingml/2006/main" r:embed="R1516c0b7f97945ce"/>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AF35E3CF-64F1-459D-A269-B481050D2C7D}"/>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47D4DCCB-465B-47CC-88E9-C8BB8DC6E711}"/>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CCE4EC7-375E-4532-9CD7-808AB3690471}"/>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c1c4f3c3b51478b" /><Relationship Type="http://schemas.openxmlformats.org/officeDocument/2006/relationships/slideLayout" Target="/ppt/slideLayouts/slideLayout1.xml" Id="Rc67bfe45a1714c44" /><Relationship Type="http://schemas.openxmlformats.org/officeDocument/2006/relationships/slideLayout" Target="/ppt/slideLayouts/slideLayout2.xml" Id="Rfe3ec4107d7148bb" /><Relationship Type="http://schemas.openxmlformats.org/officeDocument/2006/relationships/slideLayout" Target="/ppt/slideLayouts/slideLayout3.xml" Id="Rca3fd80fde344192" /><Relationship Type="http://schemas.openxmlformats.org/officeDocument/2006/relationships/slideLayout" Target="/ppt/slideLayouts/slideLayout4.xml" Id="Rd48dd00433904000" /><Relationship Type="http://schemas.openxmlformats.org/officeDocument/2006/relationships/slideLayout" Target="/ppt/slideLayouts/slideLayout5.xml" Id="R50065ac270014e44" /><Relationship Type="http://schemas.openxmlformats.org/officeDocument/2006/relationships/slideLayout" Target="/ppt/slideLayouts/slideLayout6.xml" Id="Ra297f8a6092f4626" /><Relationship Type="http://schemas.openxmlformats.org/officeDocument/2006/relationships/slideLayout" Target="/ppt/slideLayouts/slideLayout7.xml" Id="Re0ccefa0ad7747ba" /><Relationship Type="http://schemas.openxmlformats.org/officeDocument/2006/relationships/slideLayout" Target="/ppt/slideLayouts/slideLayout8.xml" Id="Rd9c0fe6cb1af47c8" /><Relationship Type="http://schemas.openxmlformats.org/officeDocument/2006/relationships/slideLayout" Target="/ppt/slideLayouts/slideLayout9.xml" Id="R9d605496ac9f434b" /><Relationship Type="http://schemas.openxmlformats.org/officeDocument/2006/relationships/slideLayout" Target="/ppt/slideLayouts/slideLayout10.xml" Id="Rf385f0b4428140e0" /><Relationship Type="http://schemas.openxmlformats.org/officeDocument/2006/relationships/slideLayout" Target="/ppt/slideLayouts/slideLayout11.xml" Id="Rb3a18844177d4474" /><Relationship Type="http://schemas.openxmlformats.org/officeDocument/2006/relationships/slideLayout" Target="/ppt/slideLayouts/slideLayout12.xml" Id="R809bfe94cffd4309" /><Relationship Type="http://schemas.openxmlformats.org/officeDocument/2006/relationships/slideLayout" Target="/ppt/slideLayouts/slideLayout13.xml" Id="Rf53aa18b04044a3e" /><Relationship Type="http://schemas.openxmlformats.org/officeDocument/2006/relationships/slideLayout" Target="/ppt/slideLayouts/slideLayout14.xml" Id="R9c8af051b9ec48b0" /><Relationship Type="http://schemas.openxmlformats.org/officeDocument/2006/relationships/slideLayout" Target="/ppt/slideLayouts/slideLayout15.xml" Id="Rc5ef749366874dd5" /><Relationship Type="http://schemas.openxmlformats.org/officeDocument/2006/relationships/slideLayout" Target="/ppt/slideLayouts/slideLayout16.xml" Id="Rea4f76517dbc470a" /><Relationship Type="http://schemas.openxmlformats.org/officeDocument/2006/relationships/slideLayout" Target="/ppt/slideLayouts/slideLayout17.xml" Id="Ra81a603b376d4e53"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7bfe45a1714c44"/>
    <p:sldLayoutId xmlns:r="http://schemas.openxmlformats.org/officeDocument/2006/relationships" id="2147483650" r:id="Rfe3ec4107d7148bb"/>
    <p:sldLayoutId xmlns:r="http://schemas.openxmlformats.org/officeDocument/2006/relationships" id="2147483651" r:id="Rca3fd80fde344192"/>
    <p:sldLayoutId xmlns:r="http://schemas.openxmlformats.org/officeDocument/2006/relationships" id="2147483652" r:id="Rd48dd00433904000"/>
    <p:sldLayoutId xmlns:r="http://schemas.openxmlformats.org/officeDocument/2006/relationships" id="2147483653" r:id="R50065ac270014e44"/>
    <p:sldLayoutId xmlns:r="http://schemas.openxmlformats.org/officeDocument/2006/relationships" id="2147483654" r:id="Ra297f8a6092f4626"/>
    <p:sldLayoutId xmlns:r="http://schemas.openxmlformats.org/officeDocument/2006/relationships" id="2147483655" r:id="Re0ccefa0ad7747ba"/>
    <p:sldLayoutId xmlns:r="http://schemas.openxmlformats.org/officeDocument/2006/relationships" id="2147483656" r:id="Rd9c0fe6cb1af47c8"/>
    <p:sldLayoutId xmlns:r="http://schemas.openxmlformats.org/officeDocument/2006/relationships" id="2147483657" r:id="R9d605496ac9f434b"/>
    <p:sldLayoutId xmlns:r="http://schemas.openxmlformats.org/officeDocument/2006/relationships" id="2147483658" r:id="Rf385f0b4428140e0"/>
    <p:sldLayoutId xmlns:r="http://schemas.openxmlformats.org/officeDocument/2006/relationships" id="2147483659" r:id="Rb3a18844177d4474"/>
    <p:sldLayoutId xmlns:r="http://schemas.openxmlformats.org/officeDocument/2006/relationships" id="2147483660" r:id="R809bfe94cffd4309"/>
    <p:sldLayoutId xmlns:r="http://schemas.openxmlformats.org/officeDocument/2006/relationships" id="2147483661" r:id="Rf53aa18b04044a3e"/>
    <p:sldLayoutId xmlns:r="http://schemas.openxmlformats.org/officeDocument/2006/relationships" id="2147483662" r:id="R9c8af051b9ec48b0"/>
    <p:sldLayoutId xmlns:r="http://schemas.openxmlformats.org/officeDocument/2006/relationships" id="2147483663" r:id="Rc5ef749366874dd5"/>
    <p:sldLayoutId xmlns:r="http://schemas.openxmlformats.org/officeDocument/2006/relationships" id="2147483664" r:id="Rea4f76517dbc470a"/>
    <p:sldLayoutId xmlns:r="http://schemas.openxmlformats.org/officeDocument/2006/relationships" id="2147483665" r:id="Ra81a603b376d4e53"/>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6c5276537634db4" /><Relationship Type="http://schemas.openxmlformats.org/officeDocument/2006/relationships/image" Target="/ppt/media/image2.png" Id="R87d46f8d5e344795" /><Relationship Type="http://schemas.openxmlformats.org/officeDocument/2006/relationships/image" Target="/ppt/media/image.jpeg" Id="Rb69d95b818d9479e" /><Relationship Type="http://schemas.openxmlformats.org/officeDocument/2006/relationships/notesSlide" Target="/ppt/notesSlides/notesSlide1.xml" Id="Rd1df3617c5164d0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aa146b6d92a4df1" /><Relationship Type="http://schemas.openxmlformats.org/officeDocument/2006/relationships/notesSlide" Target="/ppt/notesSlides/notesSlide2.xml" Id="Rda59c6a1847c4df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c9722b1a7a940ce" /><Relationship Type="http://schemas.openxmlformats.org/officeDocument/2006/relationships/image" Target="/ppt/media/image3.png" Id="R0b9f18502b5e4c9a" /><Relationship Type="http://schemas.openxmlformats.org/officeDocument/2006/relationships/notesSlide" Target="/ppt/notesSlides/notesSlide3.xml" Id="R6dd11390aa78475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3130b76b53b4449" /><Relationship Type="http://schemas.openxmlformats.org/officeDocument/2006/relationships/image" Target="/ppt/media/image2.jpeg" Id="Rac5fd2493eeb492f" /><Relationship Type="http://schemas.openxmlformats.org/officeDocument/2006/relationships/notesSlide" Target="/ppt/notesSlides/notesSlide4.xml" Id="R38b911427a52481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5f00e37e24a46d8" /><Relationship Type="http://schemas.openxmlformats.org/officeDocument/2006/relationships/image" Target="/ppt/media/image3.jpeg" Id="R361f8baff39941bc" /><Relationship Type="http://schemas.openxmlformats.org/officeDocument/2006/relationships/notesSlide" Target="/ppt/notesSlides/notesSlide5.xml" Id="R3bf73a64dc2d479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d50eff649b94db0" /><Relationship Type="http://schemas.openxmlformats.org/officeDocument/2006/relationships/image" Target="/ppt/media/image4.jpeg" Id="Rbcf700ec0c55493c" /><Relationship Type="http://schemas.openxmlformats.org/officeDocument/2006/relationships/notesSlide" Target="/ppt/notesSlides/notesSlide6.xml" Id="R4288c09146804d3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c64f2f0180f476e" /><Relationship Type="http://schemas.openxmlformats.org/officeDocument/2006/relationships/image" Target="/ppt/media/image5.jpeg" Id="R5a0b486a13bc48c7" /><Relationship Type="http://schemas.openxmlformats.org/officeDocument/2006/relationships/notesSlide" Target="/ppt/notesSlides/notesSlide7.xml" Id="R4d93132e6b954a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dcc821579ca41dc" /><Relationship Type="http://schemas.openxmlformats.org/officeDocument/2006/relationships/notesSlide" Target="/ppt/notesSlides/notesSlide8.xml" Id="R3ed347b0e42b44a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d40a1c404094058" /><Relationship Type="http://schemas.openxmlformats.org/officeDocument/2006/relationships/notesSlide" Target="/ppt/notesSlides/notesSlide9.xml" Id="R94a4169780044f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0461cf5af1f47df" /><Relationship Type="http://schemas.openxmlformats.org/officeDocument/2006/relationships/notesSlide" Target="/ppt/notesSlides/notesSlide10.xml" Id="R3e9fafc30b554aa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815e9d223c246e7" /><Relationship Type="http://schemas.openxmlformats.org/officeDocument/2006/relationships/notesSlide" Target="/ppt/notesSlides/notesSlide11.xml" Id="Ra5684f3d718d498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3f9fcd4a2524130" /><Relationship Type="http://schemas.openxmlformats.org/officeDocument/2006/relationships/notesSlide" Target="/ppt/notesSlides/notesSlide12.xml" Id="R40c01f5230004e9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bb19a3f937b4da3" /><Relationship Type="http://schemas.openxmlformats.org/officeDocument/2006/relationships/notesSlide" Target="/ppt/notesSlides/notesSlide13.xml" Id="Rfa30add9340143f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3a165158bcc405c" /><Relationship Type="http://schemas.openxmlformats.org/officeDocument/2006/relationships/image" Target="/ppt/media/image6.jpeg" Id="R13ac47aaafbe474f" /><Relationship Type="http://schemas.openxmlformats.org/officeDocument/2006/relationships/notesSlide" Target="/ppt/notesSlides/notesSlide14.xml" Id="R353f371937a5471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507bc5483d84d48" /><Relationship Type="http://schemas.openxmlformats.org/officeDocument/2006/relationships/notesSlide" Target="/ppt/notesSlides/notesSlide15.xml" Id="Ra015555ee9cb4c2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0c374f48e8a43d0" /><Relationship Type="http://schemas.openxmlformats.org/officeDocument/2006/relationships/hyperlink" Target="https://careers.rutgers.edu/students-and-alumni" TargetMode="External" Id="Rc3d942e9e475444f" /><Relationship Type="http://schemas.openxmlformats.org/officeDocument/2006/relationships/hyperlink" Target="https://careers.rutgers.edu/students-and-alumni/onlinetools" TargetMode="External" Id="R5d9bbf0effa7461b" /><Relationship Type="http://schemas.openxmlformats.org/officeDocument/2006/relationships/hyperlink" Target="https://careers.rutgers.edu/students-alumni/career-internship-guide" TargetMode="External" Id="Rf582d22c9cd945b9" /><Relationship Type="http://schemas.openxmlformats.org/officeDocument/2006/relationships/notesSlide" Target="/ppt/notesSlides/notesSlide16.xml" Id="R872e6ac7160044f4"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DACCD48E-F445-4245-AC21-EA7AA052240C}"/>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02418707-A8EA-45A8-B5B5-EC7358C19C86}"/>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YOUR CAREER JOURNEY</a:t>
            </a:r>
          </a:p>
        </p:txBody>
      </p:sp>
      <p:sp>
        <p:nvSpPr>
          <p:cNvPr id="22" name="Object 22">
            <a:extLst xmlns:a="http://schemas.openxmlformats.org/drawingml/2006/main">
              <a:ext uri="{FF2B5EF4-FFF2-40B4-BE49-F238E27FC236}">
                <a16:creationId xmlns:a16="http://schemas.microsoft.com/office/drawing/2014/main" id="{6CD24A57-9B83-4A26-9CEB-26A72A540654}"/>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Build Your Career</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Journey Roadmap</a:t>
            </a:r>
          </a:p>
        </p:txBody>
      </p:sp>
      <p:sp>
        <p:nvSpPr>
          <p:cNvPr id="23" name="Object 23">
            <a:extLst xmlns:a="http://schemas.openxmlformats.org/drawingml/2006/main">
              <a:ext uri="{FF2B5EF4-FFF2-40B4-BE49-F238E27FC236}">
                <a16:creationId xmlns:a16="http://schemas.microsoft.com/office/drawing/2014/main" id="{D7D093D9-3E8C-4A49-97D1-1E2A2894FC63}"/>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Connect your learning, experiences, and next steps.</a:t>
            </a:r>
          </a:p>
        </p:txBody>
      </p:sp>
      <p:pic>
        <p:nvPicPr>
          <p:cNvPr id="25" name="RNBCES_H_RED_BLACK_RGB.png">
            <a:extLst xmlns:a="http://schemas.openxmlformats.org/drawingml/2006/main">
              <a:ext uri="{FF2B5EF4-FFF2-40B4-BE49-F238E27FC236}">
                <a16:creationId xmlns:a16="http://schemas.microsoft.com/office/drawing/2014/main" id="{15D3E6EA-9FE7-4A1B-BE66-F946E1B87FC8}"/>
              </a:ext>
            </a:extLst>
          </p:cNvPr>
          <p:cNvPicPr>
            <a:picLocks xmlns:a="http://schemas.openxmlformats.org/drawingml/2006/main" noChangeAspect="1"/>
          </p:cNvPicPr>
          <p:nvPr/>
        </p:nvPicPr>
        <p:blipFill>
          <a:blip xmlns:r="http://schemas.openxmlformats.org/officeDocument/2006/relationships" xmlns:a="http://schemas.openxmlformats.org/drawingml/2006/main" r:embed="R87d46f8d5e344795"/>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E87E9236-0EB0-4416-B9D9-968EC2116526}"/>
              </a:ext>
            </a:extLst>
          </p:cNvPr>
          <p:cNvPicPr>
            <a:picLocks xmlns:a="http://schemas.openxmlformats.org/drawingml/2006/main" noChangeAspect="1"/>
          </p:cNvPicPr>
          <p:nvPr/>
        </p:nvPicPr>
        <p:blipFill>
          <a:blip xmlns:r="http://schemas.openxmlformats.org/officeDocument/2006/relationships" xmlns:a="http://schemas.openxmlformats.org/drawingml/2006/main" r:embed="Rb69d95b818d9479e"/>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1247975007"/>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DC4D5872-57E9-42CF-AFC3-2E75FFF44193}"/>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starting question</a:t>
            </a:r>
          </a:p>
        </p:txBody>
      </p:sp>
      <p:sp>
        <p:nvSpPr>
          <p:cNvPr id="7" name="">
            <a:extLst xmlns:a="http://schemas.openxmlformats.org/drawingml/2006/main">
              <a:ext uri="{FF2B5EF4-FFF2-40B4-BE49-F238E27FC236}">
                <a16:creationId xmlns:a16="http://schemas.microsoft.com/office/drawing/2014/main" id="{C800148A-44A4-44A5-9889-DF541E78A8B8}"/>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What do you most want to understand or move forward in your career journey?</a:t>
            </a:r>
          </a:p>
        </p:txBody>
      </p:sp>
      <p:sp>
        <p:nvSpPr>
          <p:cNvPr id="8" name="">
            <a:extLst xmlns:a="http://schemas.openxmlformats.org/drawingml/2006/main">
              <a:ext uri="{FF2B5EF4-FFF2-40B4-BE49-F238E27FC236}">
                <a16:creationId xmlns:a16="http://schemas.microsoft.com/office/drawing/2014/main" id="{581A68DE-6881-49E7-8B8D-0E9790EEE772}"/>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Choose a question. Share with a partner. You can revisit more than one phase.</a:t>
            </a:r>
          </a:p>
        </p:txBody>
      </p:sp>
    </p:spTree>
    <p:extLst>
      <p:ext uri="{BB962C8B-B14F-4D97-AF65-F5344CB8AC3E}">
        <p14:creationId xmlns:p14="http://schemas.microsoft.com/office/powerpoint/2010/main" val="11394194"/>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0B528C8-11E2-484A-9BA9-F71C1ECAF54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3D34FE0-0F7E-478D-84C8-C7A39F26325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Career Journey Model</a:t>
            </a:r>
          </a:p>
        </p:txBody>
      </p:sp>
      <p:pic>
        <p:nvPicPr>
          <p:cNvPr id="515" name="">
            <a:extLst xmlns:a="http://schemas.openxmlformats.org/drawingml/2006/main">
              <a:ext uri="{FF2B5EF4-FFF2-40B4-BE49-F238E27FC236}">
                <a16:creationId xmlns:a16="http://schemas.microsoft.com/office/drawing/2014/main" id="{A85E0E42-6F52-445A-B49E-9B1CBC945880}"/>
              </a:ext>
            </a:extLst>
          </p:cNvPr>
          <p:cNvPicPr>
            <a:picLocks xmlns:a="http://schemas.openxmlformats.org/drawingml/2006/main" noChangeAspect="1"/>
          </p:cNvPicPr>
          <p:nvPr/>
        </p:nvPicPr>
        <p:blipFill>
          <a:blip xmlns:r="http://schemas.openxmlformats.org/officeDocument/2006/relationships" xmlns:a="http://schemas.openxmlformats.org/drawingml/2006/main" r:embed="R0b9f18502b5e4c9a"/>
          <a:stretch xmlns:a="http://schemas.openxmlformats.org/drawingml/2006/main"/>
        </p:blipFill>
        <p:spPr>
          <a:xfrm xmlns:a="http://schemas.openxmlformats.org/drawingml/2006/main">
            <a:off x="742950" y="2019300"/>
            <a:ext cx="4572000" cy="4533900"/>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285D6EC2-CD58-4653-B1C7-C9F981315111}"/>
              </a:ext>
            </a:extLst>
          </p:cNvPr>
          <p:cNvSpPr>
            <a:spLocks xmlns:a="http://schemas.openxmlformats.org/drawingml/2006/main" noGrp="1"/>
          </p:cNvSpPr>
          <p:nvPr/>
        </p:nvSpPr>
        <p:spPr>
          <a:xfrm xmlns:a="http://schemas.openxmlformats.org/drawingml/2006/main">
            <a:off x="6105525" y="2095500"/>
            <a:ext cx="5334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defRPr sz="2250">
                <a:solidFill>
                  <a:srgbClr val="CC0033"/>
                </a:solidFill>
                <a:latin typeface="MetaPro-Bold"/>
                <a:ea typeface="MetaPro-Bold"/>
                <a:cs typeface="MetaPro-Bold"/>
              </a:defRPr>
            </a:pPr>
            <a:r>
              <a:rPr sz="2250">
                <a:solidFill>
                  <a:srgbClr val="CC0033"/>
                </a:solidFill>
                <a:latin typeface="MetaPro-Bold"/>
                <a:ea typeface="MetaPro-Bold"/>
                <a:cs typeface="MetaPro-Bold"/>
              </a:rPr>
              <a:t>Discover Yourself</a:t>
            </a:r>
          </a:p>
        </p:txBody>
      </p:sp>
      <p:sp>
        <p:nvSpPr>
          <p:cNvPr id="517" name="">
            <a:extLst xmlns:a="http://schemas.openxmlformats.org/drawingml/2006/main">
              <a:ext uri="{FF2B5EF4-FFF2-40B4-BE49-F238E27FC236}">
                <a16:creationId xmlns:a16="http://schemas.microsoft.com/office/drawing/2014/main" id="{E548E96F-EBB9-47A9-8FDC-6E423BE52F2A}"/>
              </a:ext>
            </a:extLst>
          </p:cNvPr>
          <p:cNvSpPr>
            <a:spLocks xmlns:a="http://schemas.openxmlformats.org/drawingml/2006/main" noGrp="1"/>
          </p:cNvSpPr>
          <p:nvPr/>
        </p:nvSpPr>
        <p:spPr>
          <a:xfrm xmlns:a="http://schemas.openxmlformats.org/drawingml/2006/main">
            <a:off x="6105525" y="2657475"/>
            <a:ext cx="533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a:solidFill>
                  <a:srgbClr val="161616"/>
                </a:solidFill>
                <a:latin typeface="MetaPro-Book"/>
                <a:ea typeface="MetaPro-Book"/>
                <a:cs typeface="MetaPro-Book"/>
              </a:defRPr>
            </a:defPPr>
            <a:lvl1pPr>
              <a:defRPr sz="1875">
                <a:solidFill>
                  <a:srgbClr val="161616"/>
                </a:solidFill>
                <a:latin typeface="MetaPro-Book"/>
                <a:ea typeface="MetaPro-Book"/>
                <a:cs typeface="MetaPro-Book"/>
              </a:defRPr>
            </a:lvl1pPr>
            <a:lvl2pPr>
              <a:defRPr sz="1875">
                <a:solidFill>
                  <a:srgbClr val="161616"/>
                </a:solidFill>
                <a:latin typeface="MetaPro-Book"/>
                <a:ea typeface="MetaPro-Book"/>
                <a:cs typeface="MetaPro-Book"/>
              </a:defRPr>
            </a:lvl2pPr>
            <a:lvl3pPr>
              <a:defRPr sz="1875">
                <a:solidFill>
                  <a:srgbClr val="161616"/>
                </a:solidFill>
                <a:latin typeface="MetaPro-Book"/>
                <a:ea typeface="MetaPro-Book"/>
                <a:cs typeface="MetaPro-Book"/>
              </a:defRPr>
            </a:lvl3pPr>
            <a:lvl4pPr>
              <a:defRPr sz="1875">
                <a:solidFill>
                  <a:srgbClr val="161616"/>
                </a:solidFill>
                <a:latin typeface="MetaPro-Book"/>
                <a:ea typeface="MetaPro-Book"/>
                <a:cs typeface="MetaPro-Book"/>
              </a:defRPr>
            </a:lvl4pPr>
            <a:lvl5pPr>
              <a:defRPr sz="1875">
                <a:solidFill>
                  <a:srgbClr val="161616"/>
                </a:solidFill>
                <a:latin typeface="MetaPro-Book"/>
                <a:ea typeface="MetaPro-Book"/>
                <a:cs typeface="MetaPro-Book"/>
              </a:defRPr>
            </a:lvl5pPr>
            <a:lvl6pPr>
              <a:defRPr sz="1875">
                <a:solidFill>
                  <a:srgbClr val="161616"/>
                </a:solidFill>
                <a:latin typeface="MetaPro-Book"/>
                <a:ea typeface="MetaPro-Book"/>
                <a:cs typeface="MetaPro-Book"/>
              </a:defRPr>
            </a:lvl6pPr>
            <a:lvl7pPr>
              <a:defRPr sz="1875">
                <a:solidFill>
                  <a:srgbClr val="161616"/>
                </a:solidFill>
                <a:latin typeface="MetaPro-Book"/>
                <a:ea typeface="MetaPro-Book"/>
                <a:cs typeface="MetaPro-Book"/>
              </a:defRPr>
            </a:lvl7pPr>
            <a:lvl8pPr>
              <a:defRPr sz="1875">
                <a:solidFill>
                  <a:srgbClr val="161616"/>
                </a:solidFill>
                <a:latin typeface="MetaPro-Book"/>
                <a:ea typeface="MetaPro-Book"/>
                <a:cs typeface="MetaPro-Book"/>
              </a:defRPr>
            </a:lvl8pPr>
            <a:lvl9pPr>
              <a:defRPr sz="1875">
                <a:solidFill>
                  <a:srgbClr val="161616"/>
                </a:solidFill>
                <a:latin typeface="MetaPro-Book"/>
                <a:ea typeface="MetaPro-Book"/>
                <a:cs typeface="MetaPro-Book"/>
              </a:defRPr>
            </a:lvl9pPr>
          </a:lstStyle>
          <a:p xmlns:a="http://schemas.openxmlformats.org/drawingml/2006/main">
            <a:pPr>
              <a:defRPr sz="1875">
                <a:solidFill>
                  <a:srgbClr val="161616"/>
                </a:solidFill>
                <a:latin typeface="MetaPro-Book"/>
                <a:ea typeface="MetaPro-Book"/>
                <a:cs typeface="MetaPro-Book"/>
              </a:defRPr>
            </a:pPr>
            <a:r>
              <a:rPr sz="1875">
                <a:solidFill>
                  <a:srgbClr val="161616"/>
                </a:solidFill>
                <a:latin typeface="MetaPro-Book"/>
                <a:ea typeface="MetaPro-Book"/>
                <a:cs typeface="MetaPro-Book"/>
              </a:rPr>
              <a:t>Interests, skills, values, and preferences</a:t>
            </a:r>
          </a:p>
        </p:txBody>
      </p:sp>
      <p:sp>
        <p:nvSpPr>
          <p:cNvPr id="518" name="">
            <a:extLst xmlns:a="http://schemas.openxmlformats.org/drawingml/2006/main">
              <a:ext uri="{FF2B5EF4-FFF2-40B4-BE49-F238E27FC236}">
                <a16:creationId xmlns:a16="http://schemas.microsoft.com/office/drawing/2014/main" id="{5BBD2983-C759-4E1D-BFE3-BCBE343C62A4}"/>
              </a:ext>
            </a:extLst>
          </p:cNvPr>
          <p:cNvSpPr>
            <a:spLocks xmlns:a="http://schemas.openxmlformats.org/drawingml/2006/main" noGrp="1"/>
          </p:cNvSpPr>
          <p:nvPr/>
        </p:nvSpPr>
        <p:spPr>
          <a:xfrm xmlns:a="http://schemas.openxmlformats.org/drawingml/2006/main">
            <a:off x="6105525" y="3133725"/>
            <a:ext cx="5334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defRPr sz="2250">
                <a:solidFill>
                  <a:srgbClr val="CC0033"/>
                </a:solidFill>
                <a:latin typeface="MetaPro-Bold"/>
                <a:ea typeface="MetaPro-Bold"/>
                <a:cs typeface="MetaPro-Bold"/>
              </a:defRPr>
            </a:pPr>
            <a:r>
              <a:rPr sz="2250">
                <a:solidFill>
                  <a:srgbClr val="CC0033"/>
                </a:solidFill>
                <a:latin typeface="MetaPro-Bold"/>
                <a:ea typeface="MetaPro-Bold"/>
                <a:cs typeface="MetaPro-Bold"/>
              </a:rPr>
              <a:t>Explore Careers and Academic Pathways</a:t>
            </a:r>
          </a:p>
        </p:txBody>
      </p:sp>
      <p:sp>
        <p:nvSpPr>
          <p:cNvPr id="519" name="">
            <a:extLst xmlns:a="http://schemas.openxmlformats.org/drawingml/2006/main">
              <a:ext uri="{FF2B5EF4-FFF2-40B4-BE49-F238E27FC236}">
                <a16:creationId xmlns:a16="http://schemas.microsoft.com/office/drawing/2014/main" id="{D1C530B4-6688-4B50-8DD6-290A35CC7C33}"/>
              </a:ext>
            </a:extLst>
          </p:cNvPr>
          <p:cNvSpPr>
            <a:spLocks xmlns:a="http://schemas.openxmlformats.org/drawingml/2006/main" noGrp="1"/>
          </p:cNvSpPr>
          <p:nvPr/>
        </p:nvSpPr>
        <p:spPr>
          <a:xfrm xmlns:a="http://schemas.openxmlformats.org/drawingml/2006/main">
            <a:off x="6105525" y="3695700"/>
            <a:ext cx="533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a:solidFill>
                  <a:srgbClr val="161616"/>
                </a:solidFill>
                <a:latin typeface="MetaPro-Book"/>
                <a:ea typeface="MetaPro-Book"/>
                <a:cs typeface="MetaPro-Book"/>
              </a:defRPr>
            </a:defPPr>
            <a:lvl1pPr>
              <a:defRPr sz="1875">
                <a:solidFill>
                  <a:srgbClr val="161616"/>
                </a:solidFill>
                <a:latin typeface="MetaPro-Book"/>
                <a:ea typeface="MetaPro-Book"/>
                <a:cs typeface="MetaPro-Book"/>
              </a:defRPr>
            </a:lvl1pPr>
            <a:lvl2pPr>
              <a:defRPr sz="1875">
                <a:solidFill>
                  <a:srgbClr val="161616"/>
                </a:solidFill>
                <a:latin typeface="MetaPro-Book"/>
                <a:ea typeface="MetaPro-Book"/>
                <a:cs typeface="MetaPro-Book"/>
              </a:defRPr>
            </a:lvl2pPr>
            <a:lvl3pPr>
              <a:defRPr sz="1875">
                <a:solidFill>
                  <a:srgbClr val="161616"/>
                </a:solidFill>
                <a:latin typeface="MetaPro-Book"/>
                <a:ea typeface="MetaPro-Book"/>
                <a:cs typeface="MetaPro-Book"/>
              </a:defRPr>
            </a:lvl3pPr>
            <a:lvl4pPr>
              <a:defRPr sz="1875">
                <a:solidFill>
                  <a:srgbClr val="161616"/>
                </a:solidFill>
                <a:latin typeface="MetaPro-Book"/>
                <a:ea typeface="MetaPro-Book"/>
                <a:cs typeface="MetaPro-Book"/>
              </a:defRPr>
            </a:lvl4pPr>
            <a:lvl5pPr>
              <a:defRPr sz="1875">
                <a:solidFill>
                  <a:srgbClr val="161616"/>
                </a:solidFill>
                <a:latin typeface="MetaPro-Book"/>
                <a:ea typeface="MetaPro-Book"/>
                <a:cs typeface="MetaPro-Book"/>
              </a:defRPr>
            </a:lvl5pPr>
            <a:lvl6pPr>
              <a:defRPr sz="1875">
                <a:solidFill>
                  <a:srgbClr val="161616"/>
                </a:solidFill>
                <a:latin typeface="MetaPro-Book"/>
                <a:ea typeface="MetaPro-Book"/>
                <a:cs typeface="MetaPro-Book"/>
              </a:defRPr>
            </a:lvl6pPr>
            <a:lvl7pPr>
              <a:defRPr sz="1875">
                <a:solidFill>
                  <a:srgbClr val="161616"/>
                </a:solidFill>
                <a:latin typeface="MetaPro-Book"/>
                <a:ea typeface="MetaPro-Book"/>
                <a:cs typeface="MetaPro-Book"/>
              </a:defRPr>
            </a:lvl7pPr>
            <a:lvl8pPr>
              <a:defRPr sz="1875">
                <a:solidFill>
                  <a:srgbClr val="161616"/>
                </a:solidFill>
                <a:latin typeface="MetaPro-Book"/>
                <a:ea typeface="MetaPro-Book"/>
                <a:cs typeface="MetaPro-Book"/>
              </a:defRPr>
            </a:lvl8pPr>
            <a:lvl9pPr>
              <a:defRPr sz="1875">
                <a:solidFill>
                  <a:srgbClr val="161616"/>
                </a:solidFill>
                <a:latin typeface="MetaPro-Book"/>
                <a:ea typeface="MetaPro-Book"/>
                <a:cs typeface="MetaPro-Book"/>
              </a:defRPr>
            </a:lvl9pPr>
          </a:lstStyle>
          <a:p xmlns:a="http://schemas.openxmlformats.org/drawingml/2006/main">
            <a:pPr>
              <a:defRPr sz="1875">
                <a:solidFill>
                  <a:srgbClr val="161616"/>
                </a:solidFill>
                <a:latin typeface="MetaPro-Book"/>
                <a:ea typeface="MetaPro-Book"/>
                <a:cs typeface="MetaPro-Book"/>
              </a:defRPr>
            </a:pPr>
            <a:r>
              <a:rPr sz="1875">
                <a:solidFill>
                  <a:srgbClr val="161616"/>
                </a:solidFill>
                <a:latin typeface="MetaPro-Book"/>
                <a:ea typeface="MetaPro-Book"/>
                <a:cs typeface="MetaPro-Book"/>
              </a:rPr>
              <a:t>Career possibilities and multiple routes</a:t>
            </a:r>
          </a:p>
        </p:txBody>
      </p:sp>
      <p:sp>
        <p:nvSpPr>
          <p:cNvPr id="520" name="">
            <a:extLst xmlns:a="http://schemas.openxmlformats.org/drawingml/2006/main">
              <a:ext uri="{FF2B5EF4-FFF2-40B4-BE49-F238E27FC236}">
                <a16:creationId xmlns:a16="http://schemas.microsoft.com/office/drawing/2014/main" id="{E5DA0898-A102-4B35-9685-6EBDCDCCA84E}"/>
              </a:ext>
            </a:extLst>
          </p:cNvPr>
          <p:cNvSpPr>
            <a:spLocks xmlns:a="http://schemas.openxmlformats.org/drawingml/2006/main" noGrp="1"/>
          </p:cNvSpPr>
          <p:nvPr/>
        </p:nvSpPr>
        <p:spPr>
          <a:xfrm xmlns:a="http://schemas.openxmlformats.org/drawingml/2006/main">
            <a:off x="6105525" y="4171950"/>
            <a:ext cx="5334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defRPr sz="2250">
                <a:solidFill>
                  <a:srgbClr val="CC0033"/>
                </a:solidFill>
                <a:latin typeface="MetaPro-Bold"/>
                <a:ea typeface="MetaPro-Bold"/>
                <a:cs typeface="MetaPro-Bold"/>
              </a:defRPr>
            </a:pPr>
            <a:r>
              <a:rPr sz="2250">
                <a:solidFill>
                  <a:srgbClr val="CC0033"/>
                </a:solidFill>
                <a:latin typeface="MetaPro-Bold"/>
                <a:ea typeface="MetaPro-Bold"/>
                <a:cs typeface="MetaPro-Bold"/>
              </a:rPr>
              <a:t>Develop Skills</a:t>
            </a:r>
          </a:p>
        </p:txBody>
      </p:sp>
      <p:sp>
        <p:nvSpPr>
          <p:cNvPr id="521" name="">
            <a:extLst xmlns:a="http://schemas.openxmlformats.org/drawingml/2006/main">
              <a:ext uri="{FF2B5EF4-FFF2-40B4-BE49-F238E27FC236}">
                <a16:creationId xmlns:a16="http://schemas.microsoft.com/office/drawing/2014/main" id="{0A3EC6FF-108E-489E-B746-3FE9C886803E}"/>
              </a:ext>
            </a:extLst>
          </p:cNvPr>
          <p:cNvSpPr>
            <a:spLocks xmlns:a="http://schemas.openxmlformats.org/drawingml/2006/main" noGrp="1"/>
          </p:cNvSpPr>
          <p:nvPr/>
        </p:nvSpPr>
        <p:spPr>
          <a:xfrm xmlns:a="http://schemas.openxmlformats.org/drawingml/2006/main">
            <a:off x="6105525" y="4733925"/>
            <a:ext cx="533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a:solidFill>
                  <a:srgbClr val="161616"/>
                </a:solidFill>
                <a:latin typeface="MetaPro-Book"/>
                <a:ea typeface="MetaPro-Book"/>
                <a:cs typeface="MetaPro-Book"/>
              </a:defRPr>
            </a:defPPr>
            <a:lvl1pPr>
              <a:defRPr sz="1875">
                <a:solidFill>
                  <a:srgbClr val="161616"/>
                </a:solidFill>
                <a:latin typeface="MetaPro-Book"/>
                <a:ea typeface="MetaPro-Book"/>
                <a:cs typeface="MetaPro-Book"/>
              </a:defRPr>
            </a:lvl1pPr>
            <a:lvl2pPr>
              <a:defRPr sz="1875">
                <a:solidFill>
                  <a:srgbClr val="161616"/>
                </a:solidFill>
                <a:latin typeface="MetaPro-Book"/>
                <a:ea typeface="MetaPro-Book"/>
                <a:cs typeface="MetaPro-Book"/>
              </a:defRPr>
            </a:lvl2pPr>
            <a:lvl3pPr>
              <a:defRPr sz="1875">
                <a:solidFill>
                  <a:srgbClr val="161616"/>
                </a:solidFill>
                <a:latin typeface="MetaPro-Book"/>
                <a:ea typeface="MetaPro-Book"/>
                <a:cs typeface="MetaPro-Book"/>
              </a:defRPr>
            </a:lvl3pPr>
            <a:lvl4pPr>
              <a:defRPr sz="1875">
                <a:solidFill>
                  <a:srgbClr val="161616"/>
                </a:solidFill>
                <a:latin typeface="MetaPro-Book"/>
                <a:ea typeface="MetaPro-Book"/>
                <a:cs typeface="MetaPro-Book"/>
              </a:defRPr>
            </a:lvl4pPr>
            <a:lvl5pPr>
              <a:defRPr sz="1875">
                <a:solidFill>
                  <a:srgbClr val="161616"/>
                </a:solidFill>
                <a:latin typeface="MetaPro-Book"/>
                <a:ea typeface="MetaPro-Book"/>
                <a:cs typeface="MetaPro-Book"/>
              </a:defRPr>
            </a:lvl5pPr>
            <a:lvl6pPr>
              <a:defRPr sz="1875">
                <a:solidFill>
                  <a:srgbClr val="161616"/>
                </a:solidFill>
                <a:latin typeface="MetaPro-Book"/>
                <a:ea typeface="MetaPro-Book"/>
                <a:cs typeface="MetaPro-Book"/>
              </a:defRPr>
            </a:lvl6pPr>
            <a:lvl7pPr>
              <a:defRPr sz="1875">
                <a:solidFill>
                  <a:srgbClr val="161616"/>
                </a:solidFill>
                <a:latin typeface="MetaPro-Book"/>
                <a:ea typeface="MetaPro-Book"/>
                <a:cs typeface="MetaPro-Book"/>
              </a:defRPr>
            </a:lvl7pPr>
            <a:lvl8pPr>
              <a:defRPr sz="1875">
                <a:solidFill>
                  <a:srgbClr val="161616"/>
                </a:solidFill>
                <a:latin typeface="MetaPro-Book"/>
                <a:ea typeface="MetaPro-Book"/>
                <a:cs typeface="MetaPro-Book"/>
              </a:defRPr>
            </a:lvl8pPr>
            <a:lvl9pPr>
              <a:defRPr sz="1875">
                <a:solidFill>
                  <a:srgbClr val="161616"/>
                </a:solidFill>
                <a:latin typeface="MetaPro-Book"/>
                <a:ea typeface="MetaPro-Book"/>
                <a:cs typeface="MetaPro-Book"/>
              </a:defRPr>
            </a:lvl9pPr>
          </a:lstStyle>
          <a:p xmlns:a="http://schemas.openxmlformats.org/drawingml/2006/main">
            <a:pPr>
              <a:defRPr sz="1875">
                <a:solidFill>
                  <a:srgbClr val="161616"/>
                </a:solidFill>
                <a:latin typeface="MetaPro-Book"/>
                <a:ea typeface="MetaPro-Book"/>
                <a:cs typeface="MetaPro-Book"/>
              </a:defRPr>
            </a:pPr>
            <a:r>
              <a:rPr sz="1875">
                <a:solidFill>
                  <a:srgbClr val="161616"/>
                </a:solidFill>
                <a:latin typeface="MetaPro-Book"/>
                <a:ea typeface="MetaPro-Book"/>
                <a:cs typeface="MetaPro-Book"/>
              </a:rPr>
              <a:t>Experience, reflection, and articulation</a:t>
            </a:r>
          </a:p>
        </p:txBody>
      </p:sp>
      <p:sp>
        <p:nvSpPr>
          <p:cNvPr id="522" name="">
            <a:extLst xmlns:a="http://schemas.openxmlformats.org/drawingml/2006/main">
              <a:ext uri="{FF2B5EF4-FFF2-40B4-BE49-F238E27FC236}">
                <a16:creationId xmlns:a16="http://schemas.microsoft.com/office/drawing/2014/main" id="{B61A987B-854E-4DAE-BDEE-968D9050FB09}"/>
              </a:ext>
            </a:extLst>
          </p:cNvPr>
          <p:cNvSpPr>
            <a:spLocks xmlns:a="http://schemas.openxmlformats.org/drawingml/2006/main" noGrp="1"/>
          </p:cNvSpPr>
          <p:nvPr/>
        </p:nvSpPr>
        <p:spPr>
          <a:xfrm xmlns:a="http://schemas.openxmlformats.org/drawingml/2006/main">
            <a:off x="6105525" y="5210175"/>
            <a:ext cx="5334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defRPr sz="2250">
                <a:solidFill>
                  <a:srgbClr val="CC0033"/>
                </a:solidFill>
                <a:latin typeface="MetaPro-Bold"/>
                <a:ea typeface="MetaPro-Bold"/>
                <a:cs typeface="MetaPro-Bold"/>
              </a:defRPr>
            </a:pPr>
            <a:r>
              <a:rPr sz="2250">
                <a:solidFill>
                  <a:srgbClr val="CC0033"/>
                </a:solidFill>
                <a:latin typeface="MetaPro-Bold"/>
                <a:ea typeface="MetaPro-Bold"/>
                <a:cs typeface="MetaPro-Bold"/>
              </a:rPr>
              <a:t>Pursue Your Goals</a:t>
            </a:r>
          </a:p>
        </p:txBody>
      </p:sp>
      <p:sp>
        <p:nvSpPr>
          <p:cNvPr id="523" name="">
            <a:extLst xmlns:a="http://schemas.openxmlformats.org/drawingml/2006/main">
              <a:ext uri="{FF2B5EF4-FFF2-40B4-BE49-F238E27FC236}">
                <a16:creationId xmlns:a16="http://schemas.microsoft.com/office/drawing/2014/main" id="{493E218B-9B04-4F9B-ABBF-FE0591E5A189}"/>
              </a:ext>
            </a:extLst>
          </p:cNvPr>
          <p:cNvSpPr>
            <a:spLocks xmlns:a="http://schemas.openxmlformats.org/drawingml/2006/main" noGrp="1"/>
          </p:cNvSpPr>
          <p:nvPr/>
        </p:nvSpPr>
        <p:spPr>
          <a:xfrm xmlns:a="http://schemas.openxmlformats.org/drawingml/2006/main">
            <a:off x="6105525" y="5772150"/>
            <a:ext cx="533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a:solidFill>
                  <a:srgbClr val="161616"/>
                </a:solidFill>
                <a:latin typeface="MetaPro-Book"/>
                <a:ea typeface="MetaPro-Book"/>
                <a:cs typeface="MetaPro-Book"/>
              </a:defRPr>
            </a:defPPr>
            <a:lvl1pPr>
              <a:defRPr sz="1875">
                <a:solidFill>
                  <a:srgbClr val="161616"/>
                </a:solidFill>
                <a:latin typeface="MetaPro-Book"/>
                <a:ea typeface="MetaPro-Book"/>
                <a:cs typeface="MetaPro-Book"/>
              </a:defRPr>
            </a:lvl1pPr>
            <a:lvl2pPr>
              <a:defRPr sz="1875">
                <a:solidFill>
                  <a:srgbClr val="161616"/>
                </a:solidFill>
                <a:latin typeface="MetaPro-Book"/>
                <a:ea typeface="MetaPro-Book"/>
                <a:cs typeface="MetaPro-Book"/>
              </a:defRPr>
            </a:lvl2pPr>
            <a:lvl3pPr>
              <a:defRPr sz="1875">
                <a:solidFill>
                  <a:srgbClr val="161616"/>
                </a:solidFill>
                <a:latin typeface="MetaPro-Book"/>
                <a:ea typeface="MetaPro-Book"/>
                <a:cs typeface="MetaPro-Book"/>
              </a:defRPr>
            </a:lvl3pPr>
            <a:lvl4pPr>
              <a:defRPr sz="1875">
                <a:solidFill>
                  <a:srgbClr val="161616"/>
                </a:solidFill>
                <a:latin typeface="MetaPro-Book"/>
                <a:ea typeface="MetaPro-Book"/>
                <a:cs typeface="MetaPro-Book"/>
              </a:defRPr>
            </a:lvl4pPr>
            <a:lvl5pPr>
              <a:defRPr sz="1875">
                <a:solidFill>
                  <a:srgbClr val="161616"/>
                </a:solidFill>
                <a:latin typeface="MetaPro-Book"/>
                <a:ea typeface="MetaPro-Book"/>
                <a:cs typeface="MetaPro-Book"/>
              </a:defRPr>
            </a:lvl5pPr>
            <a:lvl6pPr>
              <a:defRPr sz="1875">
                <a:solidFill>
                  <a:srgbClr val="161616"/>
                </a:solidFill>
                <a:latin typeface="MetaPro-Book"/>
                <a:ea typeface="MetaPro-Book"/>
                <a:cs typeface="MetaPro-Book"/>
              </a:defRPr>
            </a:lvl6pPr>
            <a:lvl7pPr>
              <a:defRPr sz="1875">
                <a:solidFill>
                  <a:srgbClr val="161616"/>
                </a:solidFill>
                <a:latin typeface="MetaPro-Book"/>
                <a:ea typeface="MetaPro-Book"/>
                <a:cs typeface="MetaPro-Book"/>
              </a:defRPr>
            </a:lvl7pPr>
            <a:lvl8pPr>
              <a:defRPr sz="1875">
                <a:solidFill>
                  <a:srgbClr val="161616"/>
                </a:solidFill>
                <a:latin typeface="MetaPro-Book"/>
                <a:ea typeface="MetaPro-Book"/>
                <a:cs typeface="MetaPro-Book"/>
              </a:defRPr>
            </a:lvl8pPr>
            <a:lvl9pPr>
              <a:defRPr sz="1875">
                <a:solidFill>
                  <a:srgbClr val="161616"/>
                </a:solidFill>
                <a:latin typeface="MetaPro-Book"/>
                <a:ea typeface="MetaPro-Book"/>
                <a:cs typeface="MetaPro-Book"/>
              </a:defRPr>
            </a:lvl9pPr>
          </a:lstStyle>
          <a:p xmlns:a="http://schemas.openxmlformats.org/drawingml/2006/main">
            <a:pPr>
              <a:defRPr sz="1875">
                <a:solidFill>
                  <a:srgbClr val="161616"/>
                </a:solidFill>
                <a:latin typeface="MetaPro-Book"/>
                <a:ea typeface="MetaPro-Book"/>
                <a:cs typeface="MetaPro-Book"/>
              </a:defRPr>
            </a:pPr>
            <a:r>
              <a:rPr sz="1875">
                <a:solidFill>
                  <a:srgbClr val="161616"/>
                </a:solidFill>
                <a:latin typeface="MetaPro-Book"/>
                <a:ea typeface="MetaPro-Book"/>
                <a:cs typeface="MetaPro-Book"/>
              </a:rPr>
              <a:t>Job search, graduate study, and next steps</a:t>
            </a:r>
          </a:p>
        </p:txBody>
      </p:sp>
      <p:sp>
        <p:nvSpPr>
          <p:cNvPr id="524" name="">
            <a:extLst xmlns:a="http://schemas.openxmlformats.org/drawingml/2006/main">
              <a:ext uri="{FF2B5EF4-FFF2-40B4-BE49-F238E27FC236}">
                <a16:creationId xmlns:a16="http://schemas.microsoft.com/office/drawing/2014/main" id="{72B57654-78CD-4C44-87C2-0773CE3B3E6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35047374"/>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8D77B4E3-0F3E-4E42-9C40-D9F433583C7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E581985F-5D81-4BA4-BD48-257588015CB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Discover Yourself</a:t>
            </a:r>
          </a:p>
        </p:txBody>
      </p:sp>
      <p:sp>
        <p:nvSpPr>
          <p:cNvPr id="20" name="Object 20">
            <a:extLst xmlns:a="http://schemas.openxmlformats.org/drawingml/2006/main">
              <a:ext uri="{FF2B5EF4-FFF2-40B4-BE49-F238E27FC236}">
                <a16:creationId xmlns:a16="http://schemas.microsoft.com/office/drawing/2014/main" id="{E0689C52-4834-4C9D-B871-C0DC602C9597}"/>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NOTICE</a:t>
            </a:r>
          </a:p>
        </p:txBody>
      </p:sp>
      <p:sp>
        <p:nvSpPr>
          <p:cNvPr id="21" name="Object 21">
            <a:extLst xmlns:a="http://schemas.openxmlformats.org/drawingml/2006/main">
              <a:ext uri="{FF2B5EF4-FFF2-40B4-BE49-F238E27FC236}">
                <a16:creationId xmlns:a16="http://schemas.microsoft.com/office/drawing/2014/main" id="{D7678325-976A-4F99-A1A1-4A974A96B5FF}"/>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interests, skills, strengths, values, motivations, and preferences</a:t>
            </a:r>
          </a:p>
        </p:txBody>
      </p:sp>
      <p:sp>
        <p:nvSpPr>
          <p:cNvPr id="22" name="Object 22">
            <a:extLst xmlns:a="http://schemas.openxmlformats.org/drawingml/2006/main">
              <a:ext uri="{FF2B5EF4-FFF2-40B4-BE49-F238E27FC236}">
                <a16:creationId xmlns:a16="http://schemas.microsoft.com/office/drawing/2014/main" id="{99F02BF8-AA55-491D-831E-9DBC934D234E}"/>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INTERPRET</a:t>
            </a:r>
          </a:p>
        </p:txBody>
      </p:sp>
      <p:sp>
        <p:nvSpPr>
          <p:cNvPr id="23" name="Object 23">
            <a:extLst xmlns:a="http://schemas.openxmlformats.org/drawingml/2006/main">
              <a:ext uri="{FF2B5EF4-FFF2-40B4-BE49-F238E27FC236}">
                <a16:creationId xmlns:a16="http://schemas.microsoft.com/office/drawing/2014/main" id="{7F1227F9-65DF-4748-8E57-CB5F38ED6F1C}"/>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Use experiences and feedback to understand possible patterns.</a:t>
            </a:r>
          </a:p>
        </p:txBody>
      </p:sp>
      <p:sp>
        <p:nvSpPr>
          <p:cNvPr id="24" name="Object 24">
            <a:extLst xmlns:a="http://schemas.openxmlformats.org/drawingml/2006/main">
              <a:ext uri="{FF2B5EF4-FFF2-40B4-BE49-F238E27FC236}">
                <a16:creationId xmlns:a16="http://schemas.microsoft.com/office/drawing/2014/main" id="{B0864A99-F382-4DBB-92D0-7541973AA99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REVISIT</a:t>
            </a:r>
          </a:p>
        </p:txBody>
      </p:sp>
      <p:sp>
        <p:nvSpPr>
          <p:cNvPr id="25" name="Object 25">
            <a:extLst xmlns:a="http://schemas.openxmlformats.org/drawingml/2006/main">
              <a:ext uri="{FF2B5EF4-FFF2-40B4-BE49-F238E27FC236}">
                <a16:creationId xmlns:a16="http://schemas.microsoft.com/office/drawing/2014/main" id="{B0780132-D35F-4DF8-A381-DB44EF22A5F5}"/>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Treat what you learn as a starting point for exploration.</a:t>
            </a:r>
          </a:p>
        </p:txBody>
      </p:sp>
      <p:pic>
        <p:nvPicPr>
          <p:cNvPr id="513" name="">
            <a:extLst xmlns:a="http://schemas.openxmlformats.org/drawingml/2006/main">
              <a:ext uri="{FF2B5EF4-FFF2-40B4-BE49-F238E27FC236}">
                <a16:creationId xmlns:a16="http://schemas.microsoft.com/office/drawing/2014/main" id="{BF54EB35-F503-4259-B332-C58E7D9D5836}"/>
              </a:ext>
            </a:extLst>
          </p:cNvPr>
          <p:cNvPicPr>
            <a:picLocks xmlns:a="http://schemas.openxmlformats.org/drawingml/2006/main" noChangeAspect="1"/>
          </p:cNvPicPr>
          <p:nvPr/>
        </p:nvPicPr>
        <p:blipFill>
          <a:blip xmlns:r="http://schemas.openxmlformats.org/officeDocument/2006/relationships" xmlns:a="http://schemas.openxmlformats.org/drawingml/2006/main" r:embed="Rac5fd2493eeb492f"/>
          <a:srcRect xmlns:a="http://schemas.openxmlformats.org/drawingml/2006/main" l="24229" t="0" r="24229"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31A49917-1FBB-4EF7-A78A-BC20F996926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284616902"/>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8D77B4E3-0F3E-4E42-9C40-D9F433583C7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E581985F-5D81-4BA4-BD48-257588015CB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Explore Careers and Academic Pathways</a:t>
            </a:r>
          </a:p>
        </p:txBody>
      </p:sp>
      <p:sp>
        <p:nvSpPr>
          <p:cNvPr id="20" name="Object 20">
            <a:extLst xmlns:a="http://schemas.openxmlformats.org/drawingml/2006/main">
              <a:ext uri="{FF2B5EF4-FFF2-40B4-BE49-F238E27FC236}">
                <a16:creationId xmlns:a16="http://schemas.microsoft.com/office/drawing/2014/main" id="{E0689C52-4834-4C9D-B871-C0DC602C9597}"/>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CONNECT</a:t>
            </a:r>
          </a:p>
        </p:txBody>
      </p:sp>
      <p:sp>
        <p:nvSpPr>
          <p:cNvPr id="21" name="Object 21">
            <a:extLst xmlns:a="http://schemas.openxmlformats.org/drawingml/2006/main">
              <a:ext uri="{FF2B5EF4-FFF2-40B4-BE49-F238E27FC236}">
                <a16:creationId xmlns:a16="http://schemas.microsoft.com/office/drawing/2014/main" id="{D7678325-976A-4F99-A1A1-4A974A96B5FF}"/>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Link what you learn about yourself to several career possibilities.</a:t>
            </a:r>
          </a:p>
        </p:txBody>
      </p:sp>
      <p:sp>
        <p:nvSpPr>
          <p:cNvPr id="22" name="Object 22">
            <a:extLst xmlns:a="http://schemas.openxmlformats.org/drawingml/2006/main">
              <a:ext uri="{FF2B5EF4-FFF2-40B4-BE49-F238E27FC236}">
                <a16:creationId xmlns:a16="http://schemas.microsoft.com/office/drawing/2014/main" id="{99F02BF8-AA55-491D-831E-9DBC934D234E}"/>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COMPARE</a:t>
            </a:r>
          </a:p>
        </p:txBody>
      </p:sp>
      <p:sp>
        <p:nvSpPr>
          <p:cNvPr id="23" name="Object 23">
            <a:extLst xmlns:a="http://schemas.openxmlformats.org/drawingml/2006/main">
              <a:ext uri="{FF2B5EF4-FFF2-40B4-BE49-F238E27FC236}">
                <a16:creationId xmlns:a16="http://schemas.microsoft.com/office/drawing/2014/main" id="{7F1227F9-65DF-4748-8E57-CB5F38ED6F1C}"/>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Investigate the work and multiple academic routes.</a:t>
            </a:r>
          </a:p>
        </p:txBody>
      </p:sp>
      <p:sp>
        <p:nvSpPr>
          <p:cNvPr id="24" name="Object 24">
            <a:extLst xmlns:a="http://schemas.openxmlformats.org/drawingml/2006/main">
              <a:ext uri="{FF2B5EF4-FFF2-40B4-BE49-F238E27FC236}">
                <a16:creationId xmlns:a16="http://schemas.microsoft.com/office/drawing/2014/main" id="{B0864A99-F382-4DBB-92D0-7541973AA99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TEST</a:t>
            </a:r>
          </a:p>
        </p:txBody>
      </p:sp>
      <p:sp>
        <p:nvSpPr>
          <p:cNvPr id="25" name="Object 25">
            <a:extLst xmlns:a="http://schemas.openxmlformats.org/drawingml/2006/main">
              <a:ext uri="{FF2B5EF4-FFF2-40B4-BE49-F238E27FC236}">
                <a16:creationId xmlns:a16="http://schemas.microsoft.com/office/drawing/2014/main" id="{B0780132-D35F-4DF8-A381-DB44EF22A5F5}"/>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Use credible information and conversations to evaluate fit.</a:t>
            </a:r>
          </a:p>
        </p:txBody>
      </p:sp>
      <p:pic>
        <p:nvPicPr>
          <p:cNvPr id="513" name="">
            <a:extLst xmlns:a="http://schemas.openxmlformats.org/drawingml/2006/main">
              <a:ext uri="{FF2B5EF4-FFF2-40B4-BE49-F238E27FC236}">
                <a16:creationId xmlns:a16="http://schemas.microsoft.com/office/drawing/2014/main" id="{196F4911-2C7E-4ADD-A390-AE75E46DB976}"/>
              </a:ext>
            </a:extLst>
          </p:cNvPr>
          <p:cNvPicPr>
            <a:picLocks xmlns:a="http://schemas.openxmlformats.org/drawingml/2006/main" noChangeAspect="1"/>
          </p:cNvPicPr>
          <p:nvPr/>
        </p:nvPicPr>
        <p:blipFill>
          <a:blip xmlns:r="http://schemas.openxmlformats.org/officeDocument/2006/relationships" xmlns:a="http://schemas.openxmlformats.org/drawingml/2006/main" r:embed="R361f8baff39941bc"/>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47AC7166-EDFE-439E-9A29-821880B3B55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284616902"/>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8D77B4E3-0F3E-4E42-9C40-D9F433583C7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E581985F-5D81-4BA4-BD48-257588015CB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Develop Skills</a:t>
            </a:r>
          </a:p>
        </p:txBody>
      </p:sp>
      <p:sp>
        <p:nvSpPr>
          <p:cNvPr id="20" name="Object 20">
            <a:extLst xmlns:a="http://schemas.openxmlformats.org/drawingml/2006/main">
              <a:ext uri="{FF2B5EF4-FFF2-40B4-BE49-F238E27FC236}">
                <a16:creationId xmlns:a16="http://schemas.microsoft.com/office/drawing/2014/main" id="{E0689C52-4834-4C9D-B871-C0DC602C9597}"/>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EXPERIENCE</a:t>
            </a:r>
          </a:p>
        </p:txBody>
      </p:sp>
      <p:sp>
        <p:nvSpPr>
          <p:cNvPr id="21" name="Object 21">
            <a:extLst xmlns:a="http://schemas.openxmlformats.org/drawingml/2006/main">
              <a:ext uri="{FF2B5EF4-FFF2-40B4-BE49-F238E27FC236}">
                <a16:creationId xmlns:a16="http://schemas.microsoft.com/office/drawing/2014/main" id="{D7678325-976A-4F99-A1A1-4A974A96B5FF}"/>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Practice through projects, work, leadership, research, and field experiences.</a:t>
            </a:r>
          </a:p>
        </p:txBody>
      </p:sp>
      <p:sp>
        <p:nvSpPr>
          <p:cNvPr id="22" name="Object 22">
            <a:extLst xmlns:a="http://schemas.openxmlformats.org/drawingml/2006/main">
              <a:ext uri="{FF2B5EF4-FFF2-40B4-BE49-F238E27FC236}">
                <a16:creationId xmlns:a16="http://schemas.microsoft.com/office/drawing/2014/main" id="{99F02BF8-AA55-491D-831E-9DBC934D234E}"/>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REFLECT</a:t>
            </a:r>
          </a:p>
        </p:txBody>
      </p:sp>
      <p:sp>
        <p:nvSpPr>
          <p:cNvPr id="23" name="Object 23">
            <a:extLst xmlns:a="http://schemas.openxmlformats.org/drawingml/2006/main">
              <a:ext uri="{FF2B5EF4-FFF2-40B4-BE49-F238E27FC236}">
                <a16:creationId xmlns:a16="http://schemas.microsoft.com/office/drawing/2014/main" id="{7F1227F9-65DF-4748-8E57-CB5F38ED6F1C}"/>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personal actions to NACE competency behaviors.</a:t>
            </a:r>
          </a:p>
        </p:txBody>
      </p:sp>
      <p:sp>
        <p:nvSpPr>
          <p:cNvPr id="24" name="Object 24">
            <a:extLst xmlns:a="http://schemas.openxmlformats.org/drawingml/2006/main">
              <a:ext uri="{FF2B5EF4-FFF2-40B4-BE49-F238E27FC236}">
                <a16:creationId xmlns:a16="http://schemas.microsoft.com/office/drawing/2014/main" id="{B0864A99-F382-4DBB-92D0-7541973AA99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EXPLAIN</a:t>
            </a:r>
          </a:p>
        </p:txBody>
      </p:sp>
      <p:sp>
        <p:nvSpPr>
          <p:cNvPr id="25" name="Object 25">
            <a:extLst xmlns:a="http://schemas.openxmlformats.org/drawingml/2006/main">
              <a:ext uri="{FF2B5EF4-FFF2-40B4-BE49-F238E27FC236}">
                <a16:creationId xmlns:a16="http://schemas.microsoft.com/office/drawing/2014/main" id="{B0780132-D35F-4DF8-A381-DB44EF22A5F5}"/>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Practice articulating your learning for an employer or graduate program.</a:t>
            </a:r>
          </a:p>
        </p:txBody>
      </p:sp>
      <p:pic>
        <p:nvPicPr>
          <p:cNvPr id="513" name="">
            <a:extLst xmlns:a="http://schemas.openxmlformats.org/drawingml/2006/main">
              <a:ext uri="{FF2B5EF4-FFF2-40B4-BE49-F238E27FC236}">
                <a16:creationId xmlns:a16="http://schemas.microsoft.com/office/drawing/2014/main" id="{2C6C1464-A522-48C5-ADD8-9E4A35771672}"/>
              </a:ext>
            </a:extLst>
          </p:cNvPr>
          <p:cNvPicPr>
            <a:picLocks xmlns:a="http://schemas.openxmlformats.org/drawingml/2006/main" noChangeAspect="1"/>
          </p:cNvPicPr>
          <p:nvPr/>
        </p:nvPicPr>
        <p:blipFill>
          <a:blip xmlns:r="http://schemas.openxmlformats.org/officeDocument/2006/relationships" xmlns:a="http://schemas.openxmlformats.org/drawingml/2006/main" r:embed="Rbcf700ec0c55493c"/>
          <a:srcRect xmlns:a="http://schemas.openxmlformats.org/drawingml/2006/main" l="21000" t="0" r="21000"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3725ABA5-6F8F-416F-90F3-204A7A34169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1284616902"/>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8D77B4E3-0F3E-4E42-9C40-D9F433583C7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E581985F-5D81-4BA4-BD48-257588015CB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Pursue Your Goals</a:t>
            </a:r>
          </a:p>
        </p:txBody>
      </p:sp>
      <p:sp>
        <p:nvSpPr>
          <p:cNvPr id="20" name="Object 20">
            <a:extLst xmlns:a="http://schemas.openxmlformats.org/drawingml/2006/main">
              <a:ext uri="{FF2B5EF4-FFF2-40B4-BE49-F238E27FC236}">
                <a16:creationId xmlns:a16="http://schemas.microsoft.com/office/drawing/2014/main" id="{E0689C52-4834-4C9D-B871-C0DC602C9597}"/>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PREPARE</a:t>
            </a:r>
          </a:p>
        </p:txBody>
      </p:sp>
      <p:sp>
        <p:nvSpPr>
          <p:cNvPr id="21" name="Object 21">
            <a:extLst xmlns:a="http://schemas.openxmlformats.org/drawingml/2006/main">
              <a:ext uri="{FF2B5EF4-FFF2-40B4-BE49-F238E27FC236}">
                <a16:creationId xmlns:a16="http://schemas.microsoft.com/office/drawing/2014/main" id="{D7678325-976A-4F99-A1A1-4A974A96B5FF}"/>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Practice networking, applications, interviews, and negotiation.</a:t>
            </a:r>
          </a:p>
        </p:txBody>
      </p:sp>
      <p:sp>
        <p:nvSpPr>
          <p:cNvPr id="22" name="Object 22">
            <a:extLst xmlns:a="http://schemas.openxmlformats.org/drawingml/2006/main">
              <a:ext uri="{FF2B5EF4-FFF2-40B4-BE49-F238E27FC236}">
                <a16:creationId xmlns:a16="http://schemas.microsoft.com/office/drawing/2014/main" id="{99F02BF8-AA55-491D-831E-9DBC934D234E}"/>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INVESTIGATE</a:t>
            </a:r>
          </a:p>
        </p:txBody>
      </p:sp>
      <p:sp>
        <p:nvSpPr>
          <p:cNvPr id="23" name="Object 23">
            <a:extLst xmlns:a="http://schemas.openxmlformats.org/drawingml/2006/main">
              <a:ext uri="{FF2B5EF4-FFF2-40B4-BE49-F238E27FC236}">
                <a16:creationId xmlns:a16="http://schemas.microsoft.com/office/drawing/2014/main" id="{7F1227F9-65DF-4748-8E57-CB5F38ED6F1C}"/>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Understand AI in the search and graduate-school processes.</a:t>
            </a:r>
          </a:p>
        </p:txBody>
      </p:sp>
      <p:sp>
        <p:nvSpPr>
          <p:cNvPr id="24" name="Object 24">
            <a:extLst xmlns:a="http://schemas.openxmlformats.org/drawingml/2006/main">
              <a:ext uri="{FF2B5EF4-FFF2-40B4-BE49-F238E27FC236}">
                <a16:creationId xmlns:a16="http://schemas.microsoft.com/office/drawing/2014/main" id="{B0864A99-F382-4DBB-92D0-7541973AA99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ADAPT</a:t>
            </a:r>
          </a:p>
        </p:txBody>
      </p:sp>
      <p:sp>
        <p:nvSpPr>
          <p:cNvPr id="25" name="Object 25">
            <a:extLst xmlns:a="http://schemas.openxmlformats.org/drawingml/2006/main">
              <a:ext uri="{FF2B5EF4-FFF2-40B4-BE49-F238E27FC236}">
                <a16:creationId xmlns:a16="http://schemas.microsoft.com/office/drawing/2014/main" id="{B0780132-D35F-4DF8-A381-DB44EF22A5F5}"/>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Build alternative routes as goals and opportunities change.</a:t>
            </a:r>
          </a:p>
        </p:txBody>
      </p:sp>
      <p:pic>
        <p:nvPicPr>
          <p:cNvPr id="513" name="">
            <a:extLst xmlns:a="http://schemas.openxmlformats.org/drawingml/2006/main">
              <a:ext uri="{FF2B5EF4-FFF2-40B4-BE49-F238E27FC236}">
                <a16:creationId xmlns:a16="http://schemas.microsoft.com/office/drawing/2014/main" id="{8CB05FCA-1FBF-484D-A0A2-235E2472A548}"/>
              </a:ext>
            </a:extLst>
          </p:cNvPr>
          <p:cNvPicPr>
            <a:picLocks xmlns:a="http://schemas.openxmlformats.org/drawingml/2006/main" noChangeAspect="1"/>
          </p:cNvPicPr>
          <p:nvPr/>
        </p:nvPicPr>
        <p:blipFill>
          <a:blip xmlns:r="http://schemas.openxmlformats.org/officeDocument/2006/relationships" xmlns:a="http://schemas.openxmlformats.org/drawingml/2006/main" r:embed="R5a0b486a13bc48c7"/>
          <a:srcRect xmlns:a="http://schemas.openxmlformats.org/drawingml/2006/main" l="0" t="1872" r="0" b="1872"/>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1454D2CA-EB43-454C-8B4F-EB66A3D880E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1284616902"/>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0F4EDEF6-BBBB-4256-B2B3-CFEC2F809A45}"/>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CF9D0D2A-B20B-40E7-A35A-74431508ECA2}"/>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C6E28C8F-051B-4713-A683-095A063F63EE}"/>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F5BD591D-E7AD-4826-B924-72033704002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09A58F80-5DED-493E-AD9F-F55D1D78B5A1}"/>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Discover</a:t>
            </a:r>
          </a:p>
        </p:txBody>
      </p:sp>
      <p:sp>
        <p:nvSpPr>
          <p:cNvPr id="22" name="Object 22">
            <a:extLst xmlns:a="http://schemas.openxmlformats.org/drawingml/2006/main">
              <a:ext uri="{FF2B5EF4-FFF2-40B4-BE49-F238E27FC236}">
                <a16:creationId xmlns:a16="http://schemas.microsoft.com/office/drawing/2014/main" id="{B180929C-8902-4BCD-9D0F-B4541DFB8FAF}"/>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Self-discovery tools and career advising</a:t>
            </a:r>
          </a:p>
        </p:txBody>
      </p:sp>
      <p:sp>
        <p:nvSpPr>
          <p:cNvPr id="23" name="Object 23">
            <a:extLst xmlns:a="http://schemas.openxmlformats.org/drawingml/2006/main">
              <a:ext uri="{FF2B5EF4-FFF2-40B4-BE49-F238E27FC236}">
                <a16:creationId xmlns:a16="http://schemas.microsoft.com/office/drawing/2014/main" id="{F5B6FC2F-60C5-444F-8EC3-853D54E8BCDE}"/>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Explore</a:t>
            </a:r>
          </a:p>
        </p:txBody>
      </p:sp>
      <p:sp>
        <p:nvSpPr>
          <p:cNvPr id="24" name="Object 24">
            <a:extLst xmlns:a="http://schemas.openxmlformats.org/drawingml/2006/main">
              <a:ext uri="{FF2B5EF4-FFF2-40B4-BE49-F238E27FC236}">
                <a16:creationId xmlns:a16="http://schemas.microsoft.com/office/drawing/2014/main" id="{7B60CE10-19E5-4CDE-8E50-A1EB2A7B6711}"/>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Career communities, mentoring, and career exploration programs</a:t>
            </a:r>
          </a:p>
        </p:txBody>
      </p:sp>
      <p:sp>
        <p:nvSpPr>
          <p:cNvPr id="25" name="Object 25">
            <a:extLst xmlns:a="http://schemas.openxmlformats.org/drawingml/2006/main">
              <a:ext uri="{FF2B5EF4-FFF2-40B4-BE49-F238E27FC236}">
                <a16:creationId xmlns:a16="http://schemas.microsoft.com/office/drawing/2014/main" id="{01492437-00E9-4C46-936D-C948E0CB02A7}"/>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Develop</a:t>
            </a:r>
          </a:p>
        </p:txBody>
      </p:sp>
      <p:sp>
        <p:nvSpPr>
          <p:cNvPr id="26" name="Object 26">
            <a:extLst xmlns:a="http://schemas.openxmlformats.org/drawingml/2006/main">
              <a:ext uri="{FF2B5EF4-FFF2-40B4-BE49-F238E27FC236}">
                <a16:creationId xmlns:a16="http://schemas.microsoft.com/office/drawing/2014/main" id="{25DFAE24-62A4-4F88-8DB1-727F67C6C16C}"/>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Experiential opportunities, reflection, and competency practice</a:t>
            </a:r>
          </a:p>
        </p:txBody>
      </p:sp>
      <p:sp>
        <p:nvSpPr>
          <p:cNvPr id="27" name="Object 27">
            <a:extLst xmlns:a="http://schemas.openxmlformats.org/drawingml/2006/main">
              <a:ext uri="{FF2B5EF4-FFF2-40B4-BE49-F238E27FC236}">
                <a16:creationId xmlns:a16="http://schemas.microsoft.com/office/drawing/2014/main" id="{EE1A407A-8282-4ACA-92A4-2FC2D7DEB427}"/>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Pursue</a:t>
            </a:r>
          </a:p>
        </p:txBody>
      </p:sp>
      <p:sp>
        <p:nvSpPr>
          <p:cNvPr id="28" name="Object 28">
            <a:extLst xmlns:a="http://schemas.openxmlformats.org/drawingml/2006/main">
              <a:ext uri="{FF2B5EF4-FFF2-40B4-BE49-F238E27FC236}">
                <a16:creationId xmlns:a16="http://schemas.microsoft.com/office/drawing/2014/main" id="{738BED34-BFC4-4EC1-9BF8-4D6E0F1028C9}"/>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Handshake, Big Interview, Big Resume, and graduate-school guidance</a:t>
            </a:r>
          </a:p>
        </p:txBody>
      </p:sp>
      <p:sp>
        <p:nvSpPr>
          <p:cNvPr id="20" name="Object 20">
            <a:extLst xmlns:a="http://schemas.openxmlformats.org/drawingml/2006/main">
              <a:ext uri="{FF2B5EF4-FFF2-40B4-BE49-F238E27FC236}">
                <a16:creationId xmlns:a16="http://schemas.microsoft.com/office/drawing/2014/main" id="{2ECFC860-E191-4CD4-827E-BBFA3145C3E1}"/>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CES support across the phases</a:t>
            </a:r>
          </a:p>
        </p:txBody>
      </p:sp>
      <p:sp>
        <p:nvSpPr>
          <p:cNvPr id="516" name="">
            <a:extLst xmlns:a="http://schemas.openxmlformats.org/drawingml/2006/main">
              <a:ext uri="{FF2B5EF4-FFF2-40B4-BE49-F238E27FC236}">
                <a16:creationId xmlns:a16="http://schemas.microsoft.com/office/drawing/2014/main" id="{9A0B33EB-DDB4-413E-9B0F-7912EA5E288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997859880"/>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0B528C8-11E2-484A-9BA9-F71C1ECAF54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3D34FE0-0F7E-478D-84C8-C7A39F26325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CES resource challenge</a:t>
            </a:r>
          </a:p>
        </p:txBody>
      </p:sp>
      <p:sp>
        <p:nvSpPr>
          <p:cNvPr id="515" name="">
            <a:extLst xmlns:a="http://schemas.openxmlformats.org/drawingml/2006/main">
              <a:ext uri="{FF2B5EF4-FFF2-40B4-BE49-F238E27FC236}">
                <a16:creationId xmlns:a16="http://schemas.microsoft.com/office/drawing/2014/main" id="{3A752376-1289-4CD3-A25A-A55625E67DB5}"/>
              </a:ext>
            </a:extLst>
          </p:cNvPr>
          <p:cNvSpPr>
            <a:spLocks xmlns:a="http://schemas.openxmlformats.org/drawingml/2006/main" noGrp="1"/>
          </p:cNvSpPr>
          <p:nvPr/>
        </p:nvSpPr>
        <p:spPr>
          <a:xfrm xmlns:a="http://schemas.openxmlformats.org/drawingml/2006/main">
            <a:off x="762000" y="21907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925">
                <a:solidFill>
                  <a:srgbClr val="CC0033"/>
                </a:solidFill>
                <a:latin typeface="MetaPro-Bold"/>
                <a:ea typeface="MetaPro-Bold"/>
                <a:cs typeface="MetaPro-Bold"/>
              </a:defRPr>
            </a:defPPr>
            <a:lvl1pPr>
              <a:defRPr sz="2925">
                <a:solidFill>
                  <a:srgbClr val="CC0033"/>
                </a:solidFill>
                <a:latin typeface="MetaPro-Bold"/>
                <a:ea typeface="MetaPro-Bold"/>
                <a:cs typeface="MetaPro-Bold"/>
              </a:defRPr>
            </a:lvl1pPr>
            <a:lvl2pPr>
              <a:defRPr sz="2925">
                <a:solidFill>
                  <a:srgbClr val="CC0033"/>
                </a:solidFill>
                <a:latin typeface="MetaPro-Bold"/>
                <a:ea typeface="MetaPro-Bold"/>
                <a:cs typeface="MetaPro-Bold"/>
              </a:defRPr>
            </a:lvl2pPr>
            <a:lvl3pPr>
              <a:defRPr sz="2925">
                <a:solidFill>
                  <a:srgbClr val="CC0033"/>
                </a:solidFill>
                <a:latin typeface="MetaPro-Bold"/>
                <a:ea typeface="MetaPro-Bold"/>
                <a:cs typeface="MetaPro-Bold"/>
              </a:defRPr>
            </a:lvl3pPr>
            <a:lvl4pPr>
              <a:defRPr sz="2925">
                <a:solidFill>
                  <a:srgbClr val="CC0033"/>
                </a:solidFill>
                <a:latin typeface="MetaPro-Bold"/>
                <a:ea typeface="MetaPro-Bold"/>
                <a:cs typeface="MetaPro-Bold"/>
              </a:defRPr>
            </a:lvl4pPr>
            <a:lvl5pPr>
              <a:defRPr sz="2925">
                <a:solidFill>
                  <a:srgbClr val="CC0033"/>
                </a:solidFill>
                <a:latin typeface="MetaPro-Bold"/>
                <a:ea typeface="MetaPro-Bold"/>
                <a:cs typeface="MetaPro-Bold"/>
              </a:defRPr>
            </a:lvl5pPr>
            <a:lvl6pPr>
              <a:defRPr sz="2925">
                <a:solidFill>
                  <a:srgbClr val="CC0033"/>
                </a:solidFill>
                <a:latin typeface="MetaPro-Bold"/>
                <a:ea typeface="MetaPro-Bold"/>
                <a:cs typeface="MetaPro-Bold"/>
              </a:defRPr>
            </a:lvl6pPr>
            <a:lvl7pPr>
              <a:defRPr sz="2925">
                <a:solidFill>
                  <a:srgbClr val="CC0033"/>
                </a:solidFill>
                <a:latin typeface="MetaPro-Bold"/>
                <a:ea typeface="MetaPro-Bold"/>
                <a:cs typeface="MetaPro-Bold"/>
              </a:defRPr>
            </a:lvl7pPr>
            <a:lvl8pPr>
              <a:defRPr sz="2925">
                <a:solidFill>
                  <a:srgbClr val="CC0033"/>
                </a:solidFill>
                <a:latin typeface="MetaPro-Bold"/>
                <a:ea typeface="MetaPro-Bold"/>
                <a:cs typeface="MetaPro-Bold"/>
              </a:defRPr>
            </a:lvl8pPr>
            <a:lvl9pPr>
              <a:defRPr sz="2925">
                <a:solidFill>
                  <a:srgbClr val="CC0033"/>
                </a:solidFill>
                <a:latin typeface="MetaPro-Bold"/>
                <a:ea typeface="MetaPro-Bold"/>
                <a:cs typeface="MetaPro-Bold"/>
              </a:defRPr>
            </a:lvl9pPr>
          </a:lstStyle>
          <a:p xmlns:a="http://schemas.openxmlformats.org/drawingml/2006/main">
            <a:pPr>
              <a:defRPr sz="2925">
                <a:solidFill>
                  <a:srgbClr val="CC0033"/>
                </a:solidFill>
                <a:latin typeface="MetaPro-Bold"/>
                <a:ea typeface="MetaPro-Bold"/>
                <a:cs typeface="MetaPro-Bold"/>
              </a:defRPr>
            </a:pPr>
            <a:r>
              <a:rPr sz="2925">
                <a:solidFill>
                  <a:srgbClr val="CC0033"/>
                </a:solidFill>
                <a:latin typeface="MetaPro-Bold"/>
                <a:ea typeface="MetaPro-Bold"/>
                <a:cs typeface="MetaPro-Bold"/>
              </a:rPr>
              <a:t>A</a:t>
            </a:r>
          </a:p>
        </p:txBody>
      </p:sp>
      <p:sp>
        <p:nvSpPr>
          <p:cNvPr id="516" name="">
            <a:extLst xmlns:a="http://schemas.openxmlformats.org/drawingml/2006/main">
              <a:ext uri="{FF2B5EF4-FFF2-40B4-BE49-F238E27FC236}">
                <a16:creationId xmlns:a16="http://schemas.microsoft.com/office/drawing/2014/main" id="{B62BD838-6E79-4ABE-8E92-631431050B57}"/>
              </a:ext>
            </a:extLst>
          </p:cNvPr>
          <p:cNvSpPr>
            <a:spLocks xmlns:a="http://schemas.openxmlformats.org/drawingml/2006/main" noGrp="1"/>
          </p:cNvSpPr>
          <p:nvPr/>
        </p:nvSpPr>
        <p:spPr>
          <a:xfrm xmlns:a="http://schemas.openxmlformats.org/drawingml/2006/main">
            <a:off x="1533525" y="2190750"/>
            <a:ext cx="433387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defRPr sz="2400">
                <a:solidFill>
                  <a:srgbClr val="161616"/>
                </a:solidFill>
                <a:latin typeface="MetaPro-Book"/>
                <a:ea typeface="MetaPro-Book"/>
                <a:cs typeface="MetaPro-Book"/>
              </a:defRPr>
            </a:pPr>
            <a:r>
              <a:rPr sz="2400">
                <a:solidFill>
                  <a:srgbClr val="161616"/>
                </a:solidFill>
                <a:latin typeface="MetaPro-Book"/>
                <a:ea typeface="MetaPro-Book"/>
                <a:cs typeface="MetaPro-Book"/>
              </a:rPr>
              <a:t>“I am unsure what matters to me in work.”</a:t>
            </a:r>
          </a:p>
        </p:txBody>
      </p:sp>
      <p:sp>
        <p:nvSpPr>
          <p:cNvPr id="517" name="">
            <a:extLst xmlns:a="http://schemas.openxmlformats.org/drawingml/2006/main">
              <a:ext uri="{FF2B5EF4-FFF2-40B4-BE49-F238E27FC236}">
                <a16:creationId xmlns:a16="http://schemas.microsoft.com/office/drawing/2014/main" id="{D1CFA9DC-89B3-45E3-A65B-4C6A094F274C}"/>
              </a:ext>
            </a:extLst>
          </p:cNvPr>
          <p:cNvSpPr>
            <a:spLocks xmlns:a="http://schemas.openxmlformats.org/drawingml/2006/main" noGrp="1"/>
          </p:cNvSpPr>
          <p:nvPr/>
        </p:nvSpPr>
        <p:spPr>
          <a:xfrm xmlns:a="http://schemas.openxmlformats.org/drawingml/2006/main">
            <a:off x="6477000" y="21907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925">
                <a:solidFill>
                  <a:srgbClr val="CC0033"/>
                </a:solidFill>
                <a:latin typeface="MetaPro-Bold"/>
                <a:ea typeface="MetaPro-Bold"/>
                <a:cs typeface="MetaPro-Bold"/>
              </a:defRPr>
            </a:defPPr>
            <a:lvl1pPr>
              <a:defRPr sz="2925">
                <a:solidFill>
                  <a:srgbClr val="CC0033"/>
                </a:solidFill>
                <a:latin typeface="MetaPro-Bold"/>
                <a:ea typeface="MetaPro-Bold"/>
                <a:cs typeface="MetaPro-Bold"/>
              </a:defRPr>
            </a:lvl1pPr>
            <a:lvl2pPr>
              <a:defRPr sz="2925">
                <a:solidFill>
                  <a:srgbClr val="CC0033"/>
                </a:solidFill>
                <a:latin typeface="MetaPro-Bold"/>
                <a:ea typeface="MetaPro-Bold"/>
                <a:cs typeface="MetaPro-Bold"/>
              </a:defRPr>
            </a:lvl2pPr>
            <a:lvl3pPr>
              <a:defRPr sz="2925">
                <a:solidFill>
                  <a:srgbClr val="CC0033"/>
                </a:solidFill>
                <a:latin typeface="MetaPro-Bold"/>
                <a:ea typeface="MetaPro-Bold"/>
                <a:cs typeface="MetaPro-Bold"/>
              </a:defRPr>
            </a:lvl3pPr>
            <a:lvl4pPr>
              <a:defRPr sz="2925">
                <a:solidFill>
                  <a:srgbClr val="CC0033"/>
                </a:solidFill>
                <a:latin typeface="MetaPro-Bold"/>
                <a:ea typeface="MetaPro-Bold"/>
                <a:cs typeface="MetaPro-Bold"/>
              </a:defRPr>
            </a:lvl4pPr>
            <a:lvl5pPr>
              <a:defRPr sz="2925">
                <a:solidFill>
                  <a:srgbClr val="CC0033"/>
                </a:solidFill>
                <a:latin typeface="MetaPro-Bold"/>
                <a:ea typeface="MetaPro-Bold"/>
                <a:cs typeface="MetaPro-Bold"/>
              </a:defRPr>
            </a:lvl5pPr>
            <a:lvl6pPr>
              <a:defRPr sz="2925">
                <a:solidFill>
                  <a:srgbClr val="CC0033"/>
                </a:solidFill>
                <a:latin typeface="MetaPro-Bold"/>
                <a:ea typeface="MetaPro-Bold"/>
                <a:cs typeface="MetaPro-Bold"/>
              </a:defRPr>
            </a:lvl6pPr>
            <a:lvl7pPr>
              <a:defRPr sz="2925">
                <a:solidFill>
                  <a:srgbClr val="CC0033"/>
                </a:solidFill>
                <a:latin typeface="MetaPro-Bold"/>
                <a:ea typeface="MetaPro-Bold"/>
                <a:cs typeface="MetaPro-Bold"/>
              </a:defRPr>
            </a:lvl7pPr>
            <a:lvl8pPr>
              <a:defRPr sz="2925">
                <a:solidFill>
                  <a:srgbClr val="CC0033"/>
                </a:solidFill>
                <a:latin typeface="MetaPro-Bold"/>
                <a:ea typeface="MetaPro-Bold"/>
                <a:cs typeface="MetaPro-Bold"/>
              </a:defRPr>
            </a:lvl8pPr>
            <a:lvl9pPr>
              <a:defRPr sz="2925">
                <a:solidFill>
                  <a:srgbClr val="CC0033"/>
                </a:solidFill>
                <a:latin typeface="MetaPro-Bold"/>
                <a:ea typeface="MetaPro-Bold"/>
                <a:cs typeface="MetaPro-Bold"/>
              </a:defRPr>
            </a:lvl9pPr>
          </a:lstStyle>
          <a:p xmlns:a="http://schemas.openxmlformats.org/drawingml/2006/main">
            <a:pPr>
              <a:defRPr sz="2925">
                <a:solidFill>
                  <a:srgbClr val="CC0033"/>
                </a:solidFill>
                <a:latin typeface="MetaPro-Bold"/>
                <a:ea typeface="MetaPro-Bold"/>
                <a:cs typeface="MetaPro-Bold"/>
              </a:defRPr>
            </a:pPr>
            <a:r>
              <a:rPr sz="2925">
                <a:solidFill>
                  <a:srgbClr val="CC0033"/>
                </a:solidFill>
                <a:latin typeface="MetaPro-Bold"/>
                <a:ea typeface="MetaPro-Bold"/>
                <a:cs typeface="MetaPro-Bold"/>
              </a:rPr>
              <a:t>B</a:t>
            </a:r>
          </a:p>
        </p:txBody>
      </p:sp>
      <p:sp>
        <p:nvSpPr>
          <p:cNvPr id="518" name="">
            <a:extLst xmlns:a="http://schemas.openxmlformats.org/drawingml/2006/main">
              <a:ext uri="{FF2B5EF4-FFF2-40B4-BE49-F238E27FC236}">
                <a16:creationId xmlns:a16="http://schemas.microsoft.com/office/drawing/2014/main" id="{CCA3525B-E010-4317-97A9-AA6C7C75E427}"/>
              </a:ext>
            </a:extLst>
          </p:cNvPr>
          <p:cNvSpPr>
            <a:spLocks xmlns:a="http://schemas.openxmlformats.org/drawingml/2006/main" noGrp="1"/>
          </p:cNvSpPr>
          <p:nvPr/>
        </p:nvSpPr>
        <p:spPr>
          <a:xfrm xmlns:a="http://schemas.openxmlformats.org/drawingml/2006/main">
            <a:off x="7248525" y="2190750"/>
            <a:ext cx="433387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defRPr sz="2400">
                <a:solidFill>
                  <a:srgbClr val="161616"/>
                </a:solidFill>
                <a:latin typeface="MetaPro-Book"/>
                <a:ea typeface="MetaPro-Book"/>
                <a:cs typeface="MetaPro-Book"/>
              </a:defRPr>
            </a:pPr>
            <a:r>
              <a:rPr sz="2400">
                <a:solidFill>
                  <a:srgbClr val="161616"/>
                </a:solidFill>
                <a:latin typeface="MetaPro-Book"/>
                <a:ea typeface="MetaPro-Book"/>
                <a:cs typeface="MetaPro-Book"/>
              </a:rPr>
              <a:t>“I want to compare several routes into a field.”</a:t>
            </a:r>
          </a:p>
        </p:txBody>
      </p:sp>
      <p:sp>
        <p:nvSpPr>
          <p:cNvPr id="519" name="">
            <a:extLst xmlns:a="http://schemas.openxmlformats.org/drawingml/2006/main">
              <a:ext uri="{FF2B5EF4-FFF2-40B4-BE49-F238E27FC236}">
                <a16:creationId xmlns:a16="http://schemas.microsoft.com/office/drawing/2014/main" id="{9CE48E1C-8796-48F4-9A6B-E18968A1E0A3}"/>
              </a:ext>
            </a:extLst>
          </p:cNvPr>
          <p:cNvSpPr>
            <a:spLocks xmlns:a="http://schemas.openxmlformats.org/drawingml/2006/main" noGrp="1"/>
          </p:cNvSpPr>
          <p:nvPr/>
        </p:nvSpPr>
        <p:spPr>
          <a:xfrm xmlns:a="http://schemas.openxmlformats.org/drawingml/2006/main">
            <a:off x="762000" y="411480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925">
                <a:solidFill>
                  <a:srgbClr val="CC0033"/>
                </a:solidFill>
                <a:latin typeface="MetaPro-Bold"/>
                <a:ea typeface="MetaPro-Bold"/>
                <a:cs typeface="MetaPro-Bold"/>
              </a:defRPr>
            </a:defPPr>
            <a:lvl1pPr>
              <a:defRPr sz="2925">
                <a:solidFill>
                  <a:srgbClr val="CC0033"/>
                </a:solidFill>
                <a:latin typeface="MetaPro-Bold"/>
                <a:ea typeface="MetaPro-Bold"/>
                <a:cs typeface="MetaPro-Bold"/>
              </a:defRPr>
            </a:lvl1pPr>
            <a:lvl2pPr>
              <a:defRPr sz="2925">
                <a:solidFill>
                  <a:srgbClr val="CC0033"/>
                </a:solidFill>
                <a:latin typeface="MetaPro-Bold"/>
                <a:ea typeface="MetaPro-Bold"/>
                <a:cs typeface="MetaPro-Bold"/>
              </a:defRPr>
            </a:lvl2pPr>
            <a:lvl3pPr>
              <a:defRPr sz="2925">
                <a:solidFill>
                  <a:srgbClr val="CC0033"/>
                </a:solidFill>
                <a:latin typeface="MetaPro-Bold"/>
                <a:ea typeface="MetaPro-Bold"/>
                <a:cs typeface="MetaPro-Bold"/>
              </a:defRPr>
            </a:lvl3pPr>
            <a:lvl4pPr>
              <a:defRPr sz="2925">
                <a:solidFill>
                  <a:srgbClr val="CC0033"/>
                </a:solidFill>
                <a:latin typeface="MetaPro-Bold"/>
                <a:ea typeface="MetaPro-Bold"/>
                <a:cs typeface="MetaPro-Bold"/>
              </a:defRPr>
            </a:lvl4pPr>
            <a:lvl5pPr>
              <a:defRPr sz="2925">
                <a:solidFill>
                  <a:srgbClr val="CC0033"/>
                </a:solidFill>
                <a:latin typeface="MetaPro-Bold"/>
                <a:ea typeface="MetaPro-Bold"/>
                <a:cs typeface="MetaPro-Bold"/>
              </a:defRPr>
            </a:lvl5pPr>
            <a:lvl6pPr>
              <a:defRPr sz="2925">
                <a:solidFill>
                  <a:srgbClr val="CC0033"/>
                </a:solidFill>
                <a:latin typeface="MetaPro-Bold"/>
                <a:ea typeface="MetaPro-Bold"/>
                <a:cs typeface="MetaPro-Bold"/>
              </a:defRPr>
            </a:lvl6pPr>
            <a:lvl7pPr>
              <a:defRPr sz="2925">
                <a:solidFill>
                  <a:srgbClr val="CC0033"/>
                </a:solidFill>
                <a:latin typeface="MetaPro-Bold"/>
                <a:ea typeface="MetaPro-Bold"/>
                <a:cs typeface="MetaPro-Bold"/>
              </a:defRPr>
            </a:lvl7pPr>
            <a:lvl8pPr>
              <a:defRPr sz="2925">
                <a:solidFill>
                  <a:srgbClr val="CC0033"/>
                </a:solidFill>
                <a:latin typeface="MetaPro-Bold"/>
                <a:ea typeface="MetaPro-Bold"/>
                <a:cs typeface="MetaPro-Bold"/>
              </a:defRPr>
            </a:lvl8pPr>
            <a:lvl9pPr>
              <a:defRPr sz="2925">
                <a:solidFill>
                  <a:srgbClr val="CC0033"/>
                </a:solidFill>
                <a:latin typeface="MetaPro-Bold"/>
                <a:ea typeface="MetaPro-Bold"/>
                <a:cs typeface="MetaPro-Bold"/>
              </a:defRPr>
            </a:lvl9pPr>
          </a:lstStyle>
          <a:p xmlns:a="http://schemas.openxmlformats.org/drawingml/2006/main">
            <a:pPr>
              <a:defRPr sz="2925">
                <a:solidFill>
                  <a:srgbClr val="CC0033"/>
                </a:solidFill>
                <a:latin typeface="MetaPro-Bold"/>
                <a:ea typeface="MetaPro-Bold"/>
                <a:cs typeface="MetaPro-Bold"/>
              </a:defRPr>
            </a:pPr>
            <a:r>
              <a:rPr sz="2925">
                <a:solidFill>
                  <a:srgbClr val="CC0033"/>
                </a:solidFill>
                <a:latin typeface="MetaPro-Bold"/>
                <a:ea typeface="MetaPro-Bold"/>
                <a:cs typeface="MetaPro-Bold"/>
              </a:rPr>
              <a:t>C</a:t>
            </a:r>
          </a:p>
        </p:txBody>
      </p:sp>
      <p:sp>
        <p:nvSpPr>
          <p:cNvPr id="520" name="">
            <a:extLst xmlns:a="http://schemas.openxmlformats.org/drawingml/2006/main">
              <a:ext uri="{FF2B5EF4-FFF2-40B4-BE49-F238E27FC236}">
                <a16:creationId xmlns:a16="http://schemas.microsoft.com/office/drawing/2014/main" id="{F2993A00-DDEE-4376-BF6B-C835989B8611}"/>
              </a:ext>
            </a:extLst>
          </p:cNvPr>
          <p:cNvSpPr>
            <a:spLocks xmlns:a="http://schemas.openxmlformats.org/drawingml/2006/main" noGrp="1"/>
          </p:cNvSpPr>
          <p:nvPr/>
        </p:nvSpPr>
        <p:spPr>
          <a:xfrm xmlns:a="http://schemas.openxmlformats.org/drawingml/2006/main">
            <a:off x="1533525" y="4114800"/>
            <a:ext cx="433387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defRPr sz="2400">
                <a:solidFill>
                  <a:srgbClr val="161616"/>
                </a:solidFill>
                <a:latin typeface="MetaPro-Book"/>
                <a:ea typeface="MetaPro-Book"/>
                <a:cs typeface="MetaPro-Book"/>
              </a:defRPr>
            </a:pPr>
            <a:r>
              <a:rPr sz="2400">
                <a:solidFill>
                  <a:srgbClr val="161616"/>
                </a:solidFill>
                <a:latin typeface="MetaPro-Book"/>
                <a:ea typeface="MetaPro-Book"/>
                <a:cs typeface="MetaPro-Book"/>
              </a:rPr>
              <a:t>“I have experience, but struggle to explain my skills.”</a:t>
            </a:r>
          </a:p>
        </p:txBody>
      </p:sp>
      <p:sp>
        <p:nvSpPr>
          <p:cNvPr id="521" name="">
            <a:extLst xmlns:a="http://schemas.openxmlformats.org/drawingml/2006/main">
              <a:ext uri="{FF2B5EF4-FFF2-40B4-BE49-F238E27FC236}">
                <a16:creationId xmlns:a16="http://schemas.microsoft.com/office/drawing/2014/main" id="{B59E5615-E0C7-4E5E-9623-4B1BEB0F4E8A}"/>
              </a:ext>
            </a:extLst>
          </p:cNvPr>
          <p:cNvSpPr>
            <a:spLocks xmlns:a="http://schemas.openxmlformats.org/drawingml/2006/main" noGrp="1"/>
          </p:cNvSpPr>
          <p:nvPr/>
        </p:nvSpPr>
        <p:spPr>
          <a:xfrm xmlns:a="http://schemas.openxmlformats.org/drawingml/2006/main">
            <a:off x="6477000" y="411480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925">
                <a:solidFill>
                  <a:srgbClr val="CC0033"/>
                </a:solidFill>
                <a:latin typeface="MetaPro-Bold"/>
                <a:ea typeface="MetaPro-Bold"/>
                <a:cs typeface="MetaPro-Bold"/>
              </a:defRPr>
            </a:defPPr>
            <a:lvl1pPr>
              <a:defRPr sz="2925">
                <a:solidFill>
                  <a:srgbClr val="CC0033"/>
                </a:solidFill>
                <a:latin typeface="MetaPro-Bold"/>
                <a:ea typeface="MetaPro-Bold"/>
                <a:cs typeface="MetaPro-Bold"/>
              </a:defRPr>
            </a:lvl1pPr>
            <a:lvl2pPr>
              <a:defRPr sz="2925">
                <a:solidFill>
                  <a:srgbClr val="CC0033"/>
                </a:solidFill>
                <a:latin typeface="MetaPro-Bold"/>
                <a:ea typeface="MetaPro-Bold"/>
                <a:cs typeface="MetaPro-Bold"/>
              </a:defRPr>
            </a:lvl2pPr>
            <a:lvl3pPr>
              <a:defRPr sz="2925">
                <a:solidFill>
                  <a:srgbClr val="CC0033"/>
                </a:solidFill>
                <a:latin typeface="MetaPro-Bold"/>
                <a:ea typeface="MetaPro-Bold"/>
                <a:cs typeface="MetaPro-Bold"/>
              </a:defRPr>
            </a:lvl3pPr>
            <a:lvl4pPr>
              <a:defRPr sz="2925">
                <a:solidFill>
                  <a:srgbClr val="CC0033"/>
                </a:solidFill>
                <a:latin typeface="MetaPro-Bold"/>
                <a:ea typeface="MetaPro-Bold"/>
                <a:cs typeface="MetaPro-Bold"/>
              </a:defRPr>
            </a:lvl4pPr>
            <a:lvl5pPr>
              <a:defRPr sz="2925">
                <a:solidFill>
                  <a:srgbClr val="CC0033"/>
                </a:solidFill>
                <a:latin typeface="MetaPro-Bold"/>
                <a:ea typeface="MetaPro-Bold"/>
                <a:cs typeface="MetaPro-Bold"/>
              </a:defRPr>
            </a:lvl5pPr>
            <a:lvl6pPr>
              <a:defRPr sz="2925">
                <a:solidFill>
                  <a:srgbClr val="CC0033"/>
                </a:solidFill>
                <a:latin typeface="MetaPro-Bold"/>
                <a:ea typeface="MetaPro-Bold"/>
                <a:cs typeface="MetaPro-Bold"/>
              </a:defRPr>
            </a:lvl6pPr>
            <a:lvl7pPr>
              <a:defRPr sz="2925">
                <a:solidFill>
                  <a:srgbClr val="CC0033"/>
                </a:solidFill>
                <a:latin typeface="MetaPro-Bold"/>
                <a:ea typeface="MetaPro-Bold"/>
                <a:cs typeface="MetaPro-Bold"/>
              </a:defRPr>
            </a:lvl7pPr>
            <a:lvl8pPr>
              <a:defRPr sz="2925">
                <a:solidFill>
                  <a:srgbClr val="CC0033"/>
                </a:solidFill>
                <a:latin typeface="MetaPro-Bold"/>
                <a:ea typeface="MetaPro-Bold"/>
                <a:cs typeface="MetaPro-Bold"/>
              </a:defRPr>
            </a:lvl8pPr>
            <a:lvl9pPr>
              <a:defRPr sz="2925">
                <a:solidFill>
                  <a:srgbClr val="CC0033"/>
                </a:solidFill>
                <a:latin typeface="MetaPro-Bold"/>
                <a:ea typeface="MetaPro-Bold"/>
                <a:cs typeface="MetaPro-Bold"/>
              </a:defRPr>
            </a:lvl9pPr>
          </a:lstStyle>
          <a:p xmlns:a="http://schemas.openxmlformats.org/drawingml/2006/main">
            <a:pPr>
              <a:defRPr sz="2925">
                <a:solidFill>
                  <a:srgbClr val="CC0033"/>
                </a:solidFill>
                <a:latin typeface="MetaPro-Bold"/>
                <a:ea typeface="MetaPro-Bold"/>
                <a:cs typeface="MetaPro-Bold"/>
              </a:defRPr>
            </a:pPr>
            <a:r>
              <a:rPr sz="2925">
                <a:solidFill>
                  <a:srgbClr val="CC0033"/>
                </a:solidFill>
                <a:latin typeface="MetaPro-Bold"/>
                <a:ea typeface="MetaPro-Bold"/>
                <a:cs typeface="MetaPro-Bold"/>
              </a:rPr>
              <a:t>D</a:t>
            </a:r>
          </a:p>
        </p:txBody>
      </p:sp>
      <p:sp>
        <p:nvSpPr>
          <p:cNvPr id="522" name="">
            <a:extLst xmlns:a="http://schemas.openxmlformats.org/drawingml/2006/main">
              <a:ext uri="{FF2B5EF4-FFF2-40B4-BE49-F238E27FC236}">
                <a16:creationId xmlns:a16="http://schemas.microsoft.com/office/drawing/2014/main" id="{217DA349-C024-48F8-AA98-F0747913A7B3}"/>
              </a:ext>
            </a:extLst>
          </p:cNvPr>
          <p:cNvSpPr>
            <a:spLocks xmlns:a="http://schemas.openxmlformats.org/drawingml/2006/main" noGrp="1"/>
          </p:cNvSpPr>
          <p:nvPr/>
        </p:nvSpPr>
        <p:spPr>
          <a:xfrm xmlns:a="http://schemas.openxmlformats.org/drawingml/2006/main">
            <a:off x="7248525" y="4114800"/>
            <a:ext cx="4333875"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defRPr sz="2400">
                <a:solidFill>
                  <a:srgbClr val="161616"/>
                </a:solidFill>
                <a:latin typeface="MetaPro-Book"/>
                <a:ea typeface="MetaPro-Book"/>
                <a:cs typeface="MetaPro-Book"/>
              </a:defRPr>
            </a:pPr>
            <a:r>
              <a:rPr sz="2400">
                <a:solidFill>
                  <a:srgbClr val="161616"/>
                </a:solidFill>
                <a:latin typeface="MetaPro-Book"/>
                <a:ea typeface="MetaPro-Book"/>
                <a:cs typeface="MetaPro-Book"/>
              </a:rPr>
              <a:t>“I need practice for interviews or graduate applications.”</a:t>
            </a:r>
          </a:p>
        </p:txBody>
      </p:sp>
      <p:sp>
        <p:nvSpPr>
          <p:cNvPr id="523" name="">
            <a:extLst xmlns:a="http://schemas.openxmlformats.org/drawingml/2006/main">
              <a:ext uri="{FF2B5EF4-FFF2-40B4-BE49-F238E27FC236}">
                <a16:creationId xmlns:a16="http://schemas.microsoft.com/office/drawing/2014/main" id="{A9C731D9-E253-4964-AD0D-8BB04CC10C28}"/>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Which phase and resource would help? Explain the connection.</a:t>
            </a:r>
          </a:p>
        </p:txBody>
      </p:sp>
      <p:sp>
        <p:nvSpPr>
          <p:cNvPr id="524" name="">
            <a:extLst xmlns:a="http://schemas.openxmlformats.org/drawingml/2006/main">
              <a:ext uri="{FF2B5EF4-FFF2-40B4-BE49-F238E27FC236}">
                <a16:creationId xmlns:a16="http://schemas.microsoft.com/office/drawing/2014/main" id="{5BEFDA8C-B5D6-4608-8348-4CF02A70A8C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35047374"/>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7E810804-BC00-4A26-8FBD-8BDF3E0B595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B8B098C1-CF6C-467E-8AFC-7A65CB206A1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E3CFFC2-1BDB-456A-B4CD-623F1BEB1BA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useful referral connects need and action</a:t>
            </a:r>
          </a:p>
        </p:txBody>
      </p:sp>
      <p:sp>
        <p:nvSpPr>
          <p:cNvPr id="18" name="Object 18">
            <a:extLst xmlns:a="http://schemas.openxmlformats.org/drawingml/2006/main">
              <a:ext uri="{FF2B5EF4-FFF2-40B4-BE49-F238E27FC236}">
                <a16:creationId xmlns:a16="http://schemas.microsoft.com/office/drawing/2014/main" id="{A3F58C6D-A0CE-4177-94FB-E21378128F01}"/>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IDENTIFY THE NEED</a:t>
            </a:r>
          </a:p>
        </p:txBody>
      </p:sp>
      <p:sp>
        <p:nvSpPr>
          <p:cNvPr id="19" name="Object 19">
            <a:extLst xmlns:a="http://schemas.openxmlformats.org/drawingml/2006/main">
              <a:ext uri="{FF2B5EF4-FFF2-40B4-BE49-F238E27FC236}">
                <a16:creationId xmlns:a16="http://schemas.microsoft.com/office/drawing/2014/main" id="{FFF9CE14-BE29-4793-9D6D-229700C58AA9}"/>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phase best addresses the student’s question?</a:t>
            </a:r>
          </a:p>
        </p:txBody>
      </p:sp>
      <p:sp>
        <p:nvSpPr>
          <p:cNvPr id="20" name="Object 20">
            <a:extLst xmlns:a="http://schemas.openxmlformats.org/drawingml/2006/main">
              <a:ext uri="{FF2B5EF4-FFF2-40B4-BE49-F238E27FC236}">
                <a16:creationId xmlns:a16="http://schemas.microsoft.com/office/drawing/2014/main" id="{92DD34B9-B1E6-40A6-B824-D43A083A36A5}"/>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SELECT SUPPORT</a:t>
            </a:r>
          </a:p>
        </p:txBody>
      </p:sp>
      <p:sp>
        <p:nvSpPr>
          <p:cNvPr id="21" name="Object 21">
            <a:extLst xmlns:a="http://schemas.openxmlformats.org/drawingml/2006/main">
              <a:ext uri="{FF2B5EF4-FFF2-40B4-BE49-F238E27FC236}">
                <a16:creationId xmlns:a16="http://schemas.microsoft.com/office/drawing/2014/main" id="{D49551A2-2742-4497-8C4D-8023BE56AD69}"/>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CES resource could help, and why?</a:t>
            </a:r>
          </a:p>
        </p:txBody>
      </p:sp>
      <p:sp>
        <p:nvSpPr>
          <p:cNvPr id="22" name="Object 22">
            <a:extLst xmlns:a="http://schemas.openxmlformats.org/drawingml/2006/main">
              <a:ext uri="{FF2B5EF4-FFF2-40B4-BE49-F238E27FC236}">
                <a16:creationId xmlns:a16="http://schemas.microsoft.com/office/drawing/2014/main" id="{110F1AB7-45F6-4BC7-B3D3-0F3E848D3D2C}"/>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NAME THE ACTION</a:t>
            </a:r>
          </a:p>
        </p:txBody>
      </p:sp>
      <p:sp>
        <p:nvSpPr>
          <p:cNvPr id="23" name="Object 23">
            <a:extLst xmlns:a="http://schemas.openxmlformats.org/drawingml/2006/main">
              <a:ext uri="{FF2B5EF4-FFF2-40B4-BE49-F238E27FC236}">
                <a16:creationId xmlns:a16="http://schemas.microsoft.com/office/drawing/2014/main" id="{A88B9B3F-5778-4D23-9372-D5198793EF70}"/>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would the student do with that resource?</a:t>
            </a:r>
          </a:p>
        </p:txBody>
      </p:sp>
      <p:sp>
        <p:nvSpPr>
          <p:cNvPr id="712" name="Object 17">
            <a:extLst xmlns:a="http://schemas.openxmlformats.org/drawingml/2006/main">
              <a:ext uri="{FF2B5EF4-FFF2-40B4-BE49-F238E27FC236}">
                <a16:creationId xmlns:a16="http://schemas.microsoft.com/office/drawing/2014/main" id="{EE7B982E-D239-4653-B91E-A3A89FB3DAD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787418E8-667A-4DE8-BAA2-C9FA9612BE48}"/>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BC831096-213E-4FE6-ACB4-6E6EA7B0DFB9}"/>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4335C54C-44CF-4FC7-9D9E-5382DB69E51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985092479"/>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0B528C8-11E2-484A-9BA9-F71C1ECAF54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3D34FE0-0F7E-478D-84C8-C7A39F26325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campus career roadmap</a:t>
            </a:r>
          </a:p>
        </p:txBody>
      </p:sp>
      <p:sp>
        <p:nvSpPr>
          <p:cNvPr id="515" name="">
            <a:extLst xmlns:a="http://schemas.openxmlformats.org/drawingml/2006/main">
              <a:ext uri="{FF2B5EF4-FFF2-40B4-BE49-F238E27FC236}">
                <a16:creationId xmlns:a16="http://schemas.microsoft.com/office/drawing/2014/main" id="{2FDE4756-0385-47C9-8113-20FF10A86978}"/>
              </a:ext>
            </a:extLst>
          </p:cNvPr>
          <p:cNvSpPr>
            <a:spLocks xmlns:a="http://schemas.openxmlformats.org/drawingml/2006/main" noGrp="1"/>
          </p:cNvSpPr>
          <p:nvPr/>
        </p:nvSpPr>
        <p:spPr>
          <a:xfrm xmlns:a="http://schemas.openxmlformats.org/drawingml/2006/main">
            <a:off x="762000" y="2133600"/>
            <a:ext cx="4857750" cy="38100"/>
          </a:xfrm>
          <a:prstGeom xmlns:a="http://schemas.openxmlformats.org/drawingml/2006/main" prst="rect">
            <a:avLst/>
          </a:prstGeom>
          <a:solidFill xmlns:a="http://schemas.openxmlformats.org/drawingml/2006/main">
            <a:srgbClr val="137FAD"/>
          </a:solidFill>
          <a:ln xmlns:a="http://schemas.openxmlformats.org/drawingml/2006/main" w="0">
            <a:noFill/>
          </a:ln>
        </p:spPr>
      </p:sp>
      <p:sp>
        <p:nvSpPr>
          <p:cNvPr id="516" name="">
            <a:extLst xmlns:a="http://schemas.openxmlformats.org/drawingml/2006/main">
              <a:ext uri="{FF2B5EF4-FFF2-40B4-BE49-F238E27FC236}">
                <a16:creationId xmlns:a16="http://schemas.microsoft.com/office/drawing/2014/main" id="{7282F815-AC1C-459C-8DF1-675E3451E6EE}"/>
              </a:ext>
            </a:extLst>
          </p:cNvPr>
          <p:cNvSpPr>
            <a:spLocks xmlns:a="http://schemas.openxmlformats.org/drawingml/2006/main" noGrp="1"/>
          </p:cNvSpPr>
          <p:nvPr/>
        </p:nvSpPr>
        <p:spPr>
          <a:xfrm xmlns:a="http://schemas.openxmlformats.org/drawingml/2006/main">
            <a:off x="762000" y="2343150"/>
            <a:ext cx="49053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a:solidFill>
                  <a:srgbClr val="137FAD"/>
                </a:solidFill>
                <a:latin typeface="MetaPro-Bold"/>
                <a:ea typeface="MetaPro-Bold"/>
                <a:cs typeface="MetaPro-Bold"/>
              </a:defRPr>
            </a:defPPr>
            <a:lvl1pPr>
              <a:defRPr sz="2325">
                <a:solidFill>
                  <a:srgbClr val="137FAD"/>
                </a:solidFill>
                <a:latin typeface="MetaPro-Bold"/>
                <a:ea typeface="MetaPro-Bold"/>
                <a:cs typeface="MetaPro-Bold"/>
              </a:defRPr>
            </a:lvl1pPr>
            <a:lvl2pPr>
              <a:defRPr sz="2325">
                <a:solidFill>
                  <a:srgbClr val="137FAD"/>
                </a:solidFill>
                <a:latin typeface="MetaPro-Bold"/>
                <a:ea typeface="MetaPro-Bold"/>
                <a:cs typeface="MetaPro-Bold"/>
              </a:defRPr>
            </a:lvl2pPr>
            <a:lvl3pPr>
              <a:defRPr sz="2325">
                <a:solidFill>
                  <a:srgbClr val="137FAD"/>
                </a:solidFill>
                <a:latin typeface="MetaPro-Bold"/>
                <a:ea typeface="MetaPro-Bold"/>
                <a:cs typeface="MetaPro-Bold"/>
              </a:defRPr>
            </a:lvl3pPr>
            <a:lvl4pPr>
              <a:defRPr sz="2325">
                <a:solidFill>
                  <a:srgbClr val="137FAD"/>
                </a:solidFill>
                <a:latin typeface="MetaPro-Bold"/>
                <a:ea typeface="MetaPro-Bold"/>
                <a:cs typeface="MetaPro-Bold"/>
              </a:defRPr>
            </a:lvl4pPr>
            <a:lvl5pPr>
              <a:defRPr sz="2325">
                <a:solidFill>
                  <a:srgbClr val="137FAD"/>
                </a:solidFill>
                <a:latin typeface="MetaPro-Bold"/>
                <a:ea typeface="MetaPro-Bold"/>
                <a:cs typeface="MetaPro-Bold"/>
              </a:defRPr>
            </a:lvl5pPr>
            <a:lvl6pPr>
              <a:defRPr sz="2325">
                <a:solidFill>
                  <a:srgbClr val="137FAD"/>
                </a:solidFill>
                <a:latin typeface="MetaPro-Bold"/>
                <a:ea typeface="MetaPro-Bold"/>
                <a:cs typeface="MetaPro-Bold"/>
              </a:defRPr>
            </a:lvl6pPr>
            <a:lvl7pPr>
              <a:defRPr sz="2325">
                <a:solidFill>
                  <a:srgbClr val="137FAD"/>
                </a:solidFill>
                <a:latin typeface="MetaPro-Bold"/>
                <a:ea typeface="MetaPro-Bold"/>
                <a:cs typeface="MetaPro-Bold"/>
              </a:defRPr>
            </a:lvl7pPr>
            <a:lvl8pPr>
              <a:defRPr sz="2325">
                <a:solidFill>
                  <a:srgbClr val="137FAD"/>
                </a:solidFill>
                <a:latin typeface="MetaPro-Bold"/>
                <a:ea typeface="MetaPro-Bold"/>
                <a:cs typeface="MetaPro-Bold"/>
              </a:defRPr>
            </a:lvl8pPr>
            <a:lvl9pPr>
              <a:defRPr sz="2325">
                <a:solidFill>
                  <a:srgbClr val="137FAD"/>
                </a:solidFill>
                <a:latin typeface="MetaPro-Bold"/>
                <a:ea typeface="MetaPro-Bold"/>
                <a:cs typeface="MetaPro-Bold"/>
              </a:defRPr>
            </a:lvl9pPr>
          </a:lstStyle>
          <a:p xmlns:a="http://schemas.openxmlformats.org/drawingml/2006/main">
            <a:pPr>
              <a:defRPr sz="2325">
                <a:solidFill>
                  <a:srgbClr val="137FAD"/>
                </a:solidFill>
                <a:latin typeface="MetaPro-Bold"/>
                <a:ea typeface="MetaPro-Bold"/>
                <a:cs typeface="MetaPro-Bold"/>
              </a:defRPr>
            </a:pPr>
            <a:r>
              <a:rPr sz="2325">
                <a:solidFill>
                  <a:srgbClr val="137FAD"/>
                </a:solidFill>
                <a:latin typeface="MetaPro-Bold"/>
                <a:ea typeface="MetaPro-Bold"/>
                <a:cs typeface="MetaPro-Bold"/>
              </a:rPr>
              <a:t>Discover Yourself</a:t>
            </a:r>
          </a:p>
        </p:txBody>
      </p:sp>
      <p:sp>
        <p:nvSpPr>
          <p:cNvPr id="517" name="">
            <a:extLst xmlns:a="http://schemas.openxmlformats.org/drawingml/2006/main">
              <a:ext uri="{FF2B5EF4-FFF2-40B4-BE49-F238E27FC236}">
                <a16:creationId xmlns:a16="http://schemas.microsoft.com/office/drawing/2014/main" id="{51DDD918-94D7-41B5-89A6-8F79B52CE806}"/>
              </a:ext>
            </a:extLst>
          </p:cNvPr>
          <p:cNvSpPr>
            <a:spLocks xmlns:a="http://schemas.openxmlformats.org/drawingml/2006/main" noGrp="1"/>
          </p:cNvSpPr>
          <p:nvPr/>
        </p:nvSpPr>
        <p:spPr>
          <a:xfrm xmlns:a="http://schemas.openxmlformats.org/drawingml/2006/main">
            <a:off x="762000" y="3181350"/>
            <a:ext cx="4905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a:solidFill>
                  <a:srgbClr val="161616"/>
                </a:solidFill>
                <a:latin typeface="MetaPro-Book"/>
                <a:ea typeface="MetaPro-Book"/>
                <a:cs typeface="MetaPro-Book"/>
              </a:defRPr>
            </a:defPPr>
            <a:lvl1pPr>
              <a:defRPr sz="1950">
                <a:solidFill>
                  <a:srgbClr val="161616"/>
                </a:solidFill>
                <a:latin typeface="MetaPro-Book"/>
                <a:ea typeface="MetaPro-Book"/>
                <a:cs typeface="MetaPro-Book"/>
              </a:defRPr>
            </a:lvl1pPr>
            <a:lvl2pPr>
              <a:defRPr sz="1950">
                <a:solidFill>
                  <a:srgbClr val="161616"/>
                </a:solidFill>
                <a:latin typeface="MetaPro-Book"/>
                <a:ea typeface="MetaPro-Book"/>
                <a:cs typeface="MetaPro-Book"/>
              </a:defRPr>
            </a:lvl2pPr>
            <a:lvl3pPr>
              <a:defRPr sz="1950">
                <a:solidFill>
                  <a:srgbClr val="161616"/>
                </a:solidFill>
                <a:latin typeface="MetaPro-Book"/>
                <a:ea typeface="MetaPro-Book"/>
                <a:cs typeface="MetaPro-Book"/>
              </a:defRPr>
            </a:lvl3pPr>
            <a:lvl4pPr>
              <a:defRPr sz="1950">
                <a:solidFill>
                  <a:srgbClr val="161616"/>
                </a:solidFill>
                <a:latin typeface="MetaPro-Book"/>
                <a:ea typeface="MetaPro-Book"/>
                <a:cs typeface="MetaPro-Book"/>
              </a:defRPr>
            </a:lvl4pPr>
            <a:lvl5pPr>
              <a:defRPr sz="1950">
                <a:solidFill>
                  <a:srgbClr val="161616"/>
                </a:solidFill>
                <a:latin typeface="MetaPro-Book"/>
                <a:ea typeface="MetaPro-Book"/>
                <a:cs typeface="MetaPro-Book"/>
              </a:defRPr>
            </a:lvl5pPr>
            <a:lvl6pPr>
              <a:defRPr sz="1950">
                <a:solidFill>
                  <a:srgbClr val="161616"/>
                </a:solidFill>
                <a:latin typeface="MetaPro-Book"/>
                <a:ea typeface="MetaPro-Book"/>
                <a:cs typeface="MetaPro-Book"/>
              </a:defRPr>
            </a:lvl6pPr>
            <a:lvl7pPr>
              <a:defRPr sz="1950">
                <a:solidFill>
                  <a:srgbClr val="161616"/>
                </a:solidFill>
                <a:latin typeface="MetaPro-Book"/>
                <a:ea typeface="MetaPro-Book"/>
                <a:cs typeface="MetaPro-Book"/>
              </a:defRPr>
            </a:lvl7pPr>
            <a:lvl8pPr>
              <a:defRPr sz="1950">
                <a:solidFill>
                  <a:srgbClr val="161616"/>
                </a:solidFill>
                <a:latin typeface="MetaPro-Book"/>
                <a:ea typeface="MetaPro-Book"/>
                <a:cs typeface="MetaPro-Book"/>
              </a:defRPr>
            </a:lvl8pPr>
            <a:lvl9pPr>
              <a:defRPr sz="1950">
                <a:solidFill>
                  <a:srgbClr val="161616"/>
                </a:solidFill>
                <a:latin typeface="MetaPro-Book"/>
                <a:ea typeface="MetaPro-Book"/>
                <a:cs typeface="MetaPro-Book"/>
              </a:defRPr>
            </a:lvl9pPr>
          </a:lstStyle>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action</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support or resource</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date and evidence of progress</a:t>
            </a:r>
          </a:p>
        </p:txBody>
      </p:sp>
      <p:sp>
        <p:nvSpPr>
          <p:cNvPr id="518" name="">
            <a:extLst xmlns:a="http://schemas.openxmlformats.org/drawingml/2006/main">
              <a:ext uri="{FF2B5EF4-FFF2-40B4-BE49-F238E27FC236}">
                <a16:creationId xmlns:a16="http://schemas.microsoft.com/office/drawing/2014/main" id="{91E91280-0A06-473B-A477-000040D6BE64}"/>
              </a:ext>
            </a:extLst>
          </p:cNvPr>
          <p:cNvSpPr>
            <a:spLocks xmlns:a="http://schemas.openxmlformats.org/drawingml/2006/main" noGrp="1"/>
          </p:cNvSpPr>
          <p:nvPr/>
        </p:nvSpPr>
        <p:spPr>
          <a:xfrm xmlns:a="http://schemas.openxmlformats.org/drawingml/2006/main">
            <a:off x="6477000" y="2133600"/>
            <a:ext cx="4857750" cy="38100"/>
          </a:xfrm>
          <a:prstGeom xmlns:a="http://schemas.openxmlformats.org/drawingml/2006/main" prst="rect">
            <a:avLst/>
          </a:prstGeom>
          <a:solidFill xmlns:a="http://schemas.openxmlformats.org/drawingml/2006/main">
            <a:srgbClr val="8A9400"/>
          </a:solidFill>
          <a:ln xmlns:a="http://schemas.openxmlformats.org/drawingml/2006/main" w="0">
            <a:noFill/>
          </a:ln>
        </p:spPr>
      </p:sp>
      <p:sp>
        <p:nvSpPr>
          <p:cNvPr id="519" name="">
            <a:extLst xmlns:a="http://schemas.openxmlformats.org/drawingml/2006/main">
              <a:ext uri="{FF2B5EF4-FFF2-40B4-BE49-F238E27FC236}">
                <a16:creationId xmlns:a16="http://schemas.microsoft.com/office/drawing/2014/main" id="{7E5B5B41-5654-4C63-9020-D34B075BA29B}"/>
              </a:ext>
            </a:extLst>
          </p:cNvPr>
          <p:cNvSpPr>
            <a:spLocks xmlns:a="http://schemas.openxmlformats.org/drawingml/2006/main" noGrp="1"/>
          </p:cNvSpPr>
          <p:nvPr/>
        </p:nvSpPr>
        <p:spPr>
          <a:xfrm xmlns:a="http://schemas.openxmlformats.org/drawingml/2006/main">
            <a:off x="6477000" y="2343150"/>
            <a:ext cx="49053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a:solidFill>
                  <a:srgbClr val="8A9400"/>
                </a:solidFill>
                <a:latin typeface="MetaPro-Bold"/>
                <a:ea typeface="MetaPro-Bold"/>
                <a:cs typeface="MetaPro-Bold"/>
              </a:defRPr>
            </a:defPPr>
            <a:lvl1pPr>
              <a:defRPr sz="2325">
                <a:solidFill>
                  <a:srgbClr val="8A9400"/>
                </a:solidFill>
                <a:latin typeface="MetaPro-Bold"/>
                <a:ea typeface="MetaPro-Bold"/>
                <a:cs typeface="MetaPro-Bold"/>
              </a:defRPr>
            </a:lvl1pPr>
            <a:lvl2pPr>
              <a:defRPr sz="2325">
                <a:solidFill>
                  <a:srgbClr val="8A9400"/>
                </a:solidFill>
                <a:latin typeface="MetaPro-Bold"/>
                <a:ea typeface="MetaPro-Bold"/>
                <a:cs typeface="MetaPro-Bold"/>
              </a:defRPr>
            </a:lvl2pPr>
            <a:lvl3pPr>
              <a:defRPr sz="2325">
                <a:solidFill>
                  <a:srgbClr val="8A9400"/>
                </a:solidFill>
                <a:latin typeface="MetaPro-Bold"/>
                <a:ea typeface="MetaPro-Bold"/>
                <a:cs typeface="MetaPro-Bold"/>
              </a:defRPr>
            </a:lvl3pPr>
            <a:lvl4pPr>
              <a:defRPr sz="2325">
                <a:solidFill>
                  <a:srgbClr val="8A9400"/>
                </a:solidFill>
                <a:latin typeface="MetaPro-Bold"/>
                <a:ea typeface="MetaPro-Bold"/>
                <a:cs typeface="MetaPro-Bold"/>
              </a:defRPr>
            </a:lvl4pPr>
            <a:lvl5pPr>
              <a:defRPr sz="2325">
                <a:solidFill>
                  <a:srgbClr val="8A9400"/>
                </a:solidFill>
                <a:latin typeface="MetaPro-Bold"/>
                <a:ea typeface="MetaPro-Bold"/>
                <a:cs typeface="MetaPro-Bold"/>
              </a:defRPr>
            </a:lvl5pPr>
            <a:lvl6pPr>
              <a:defRPr sz="2325">
                <a:solidFill>
                  <a:srgbClr val="8A9400"/>
                </a:solidFill>
                <a:latin typeface="MetaPro-Bold"/>
                <a:ea typeface="MetaPro-Bold"/>
                <a:cs typeface="MetaPro-Bold"/>
              </a:defRPr>
            </a:lvl6pPr>
            <a:lvl7pPr>
              <a:defRPr sz="2325">
                <a:solidFill>
                  <a:srgbClr val="8A9400"/>
                </a:solidFill>
                <a:latin typeface="MetaPro-Bold"/>
                <a:ea typeface="MetaPro-Bold"/>
                <a:cs typeface="MetaPro-Bold"/>
              </a:defRPr>
            </a:lvl7pPr>
            <a:lvl8pPr>
              <a:defRPr sz="2325">
                <a:solidFill>
                  <a:srgbClr val="8A9400"/>
                </a:solidFill>
                <a:latin typeface="MetaPro-Bold"/>
                <a:ea typeface="MetaPro-Bold"/>
                <a:cs typeface="MetaPro-Bold"/>
              </a:defRPr>
            </a:lvl8pPr>
            <a:lvl9pPr>
              <a:defRPr sz="2325">
                <a:solidFill>
                  <a:srgbClr val="8A9400"/>
                </a:solidFill>
                <a:latin typeface="MetaPro-Bold"/>
                <a:ea typeface="MetaPro-Bold"/>
                <a:cs typeface="MetaPro-Bold"/>
              </a:defRPr>
            </a:lvl9pPr>
          </a:lstStyle>
          <a:p xmlns:a="http://schemas.openxmlformats.org/drawingml/2006/main">
            <a:pPr>
              <a:defRPr sz="2325">
                <a:solidFill>
                  <a:srgbClr val="8A9400"/>
                </a:solidFill>
                <a:latin typeface="MetaPro-Bold"/>
                <a:ea typeface="MetaPro-Bold"/>
                <a:cs typeface="MetaPro-Bold"/>
              </a:defRPr>
            </a:pPr>
            <a:r>
              <a:rPr sz="2325">
                <a:solidFill>
                  <a:srgbClr val="8A9400"/>
                </a:solidFill>
                <a:latin typeface="MetaPro-Bold"/>
                <a:ea typeface="MetaPro-Bold"/>
                <a:cs typeface="MetaPro-Bold"/>
              </a:rPr>
              <a:t>Explore Careers and</a:t>
            </a:r>
          </a:p>
          <a:p xmlns:a="http://schemas.openxmlformats.org/drawingml/2006/main">
            <a:pPr>
              <a:defRPr sz="2325">
                <a:solidFill>
                  <a:srgbClr val="8A9400"/>
                </a:solidFill>
                <a:latin typeface="MetaPro-Bold"/>
                <a:ea typeface="MetaPro-Bold"/>
                <a:cs typeface="MetaPro-Bold"/>
              </a:defRPr>
            </a:pPr>
            <a:r>
              <a:rPr sz="2325">
                <a:solidFill>
                  <a:srgbClr val="8A9400"/>
                </a:solidFill>
                <a:latin typeface="MetaPro-Bold"/>
                <a:ea typeface="MetaPro-Bold"/>
                <a:cs typeface="MetaPro-Bold"/>
              </a:rPr>
              <a:t>Academic Pathways</a:t>
            </a:r>
          </a:p>
        </p:txBody>
      </p:sp>
      <p:sp>
        <p:nvSpPr>
          <p:cNvPr id="520" name="">
            <a:extLst xmlns:a="http://schemas.openxmlformats.org/drawingml/2006/main">
              <a:ext uri="{FF2B5EF4-FFF2-40B4-BE49-F238E27FC236}">
                <a16:creationId xmlns:a16="http://schemas.microsoft.com/office/drawing/2014/main" id="{D5170E3F-876F-416F-BEAE-C54D6D4C7EE4}"/>
              </a:ext>
            </a:extLst>
          </p:cNvPr>
          <p:cNvSpPr>
            <a:spLocks xmlns:a="http://schemas.openxmlformats.org/drawingml/2006/main" noGrp="1"/>
          </p:cNvSpPr>
          <p:nvPr/>
        </p:nvSpPr>
        <p:spPr>
          <a:xfrm xmlns:a="http://schemas.openxmlformats.org/drawingml/2006/main">
            <a:off x="6477000" y="3181350"/>
            <a:ext cx="4905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a:solidFill>
                  <a:srgbClr val="161616"/>
                </a:solidFill>
                <a:latin typeface="MetaPro-Book"/>
                <a:ea typeface="MetaPro-Book"/>
                <a:cs typeface="MetaPro-Book"/>
              </a:defRPr>
            </a:defPPr>
            <a:lvl1pPr>
              <a:defRPr sz="1950">
                <a:solidFill>
                  <a:srgbClr val="161616"/>
                </a:solidFill>
                <a:latin typeface="MetaPro-Book"/>
                <a:ea typeface="MetaPro-Book"/>
                <a:cs typeface="MetaPro-Book"/>
              </a:defRPr>
            </a:lvl1pPr>
            <a:lvl2pPr>
              <a:defRPr sz="1950">
                <a:solidFill>
                  <a:srgbClr val="161616"/>
                </a:solidFill>
                <a:latin typeface="MetaPro-Book"/>
                <a:ea typeface="MetaPro-Book"/>
                <a:cs typeface="MetaPro-Book"/>
              </a:defRPr>
            </a:lvl2pPr>
            <a:lvl3pPr>
              <a:defRPr sz="1950">
                <a:solidFill>
                  <a:srgbClr val="161616"/>
                </a:solidFill>
                <a:latin typeface="MetaPro-Book"/>
                <a:ea typeface="MetaPro-Book"/>
                <a:cs typeface="MetaPro-Book"/>
              </a:defRPr>
            </a:lvl3pPr>
            <a:lvl4pPr>
              <a:defRPr sz="1950">
                <a:solidFill>
                  <a:srgbClr val="161616"/>
                </a:solidFill>
                <a:latin typeface="MetaPro-Book"/>
                <a:ea typeface="MetaPro-Book"/>
                <a:cs typeface="MetaPro-Book"/>
              </a:defRPr>
            </a:lvl4pPr>
            <a:lvl5pPr>
              <a:defRPr sz="1950">
                <a:solidFill>
                  <a:srgbClr val="161616"/>
                </a:solidFill>
                <a:latin typeface="MetaPro-Book"/>
                <a:ea typeface="MetaPro-Book"/>
                <a:cs typeface="MetaPro-Book"/>
              </a:defRPr>
            </a:lvl5pPr>
            <a:lvl6pPr>
              <a:defRPr sz="1950">
                <a:solidFill>
                  <a:srgbClr val="161616"/>
                </a:solidFill>
                <a:latin typeface="MetaPro-Book"/>
                <a:ea typeface="MetaPro-Book"/>
                <a:cs typeface="MetaPro-Book"/>
              </a:defRPr>
            </a:lvl6pPr>
            <a:lvl7pPr>
              <a:defRPr sz="1950">
                <a:solidFill>
                  <a:srgbClr val="161616"/>
                </a:solidFill>
                <a:latin typeface="MetaPro-Book"/>
                <a:ea typeface="MetaPro-Book"/>
                <a:cs typeface="MetaPro-Book"/>
              </a:defRPr>
            </a:lvl7pPr>
            <a:lvl8pPr>
              <a:defRPr sz="1950">
                <a:solidFill>
                  <a:srgbClr val="161616"/>
                </a:solidFill>
                <a:latin typeface="MetaPro-Book"/>
                <a:ea typeface="MetaPro-Book"/>
                <a:cs typeface="MetaPro-Book"/>
              </a:defRPr>
            </a:lvl8pPr>
            <a:lvl9pPr>
              <a:defRPr sz="1950">
                <a:solidFill>
                  <a:srgbClr val="161616"/>
                </a:solidFill>
                <a:latin typeface="MetaPro-Book"/>
                <a:ea typeface="MetaPro-Book"/>
                <a:cs typeface="MetaPro-Book"/>
              </a:defRPr>
            </a:lvl9pPr>
          </a:lstStyle>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action</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support or resource</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date and evidence of progress</a:t>
            </a:r>
          </a:p>
        </p:txBody>
      </p:sp>
      <p:sp>
        <p:nvSpPr>
          <p:cNvPr id="521" name="">
            <a:extLst xmlns:a="http://schemas.openxmlformats.org/drawingml/2006/main">
              <a:ext uri="{FF2B5EF4-FFF2-40B4-BE49-F238E27FC236}">
                <a16:creationId xmlns:a16="http://schemas.microsoft.com/office/drawing/2014/main" id="{063D8833-5429-46DF-95B6-B0A42B23DAB9}"/>
              </a:ext>
            </a:extLst>
          </p:cNvPr>
          <p:cNvSpPr>
            <a:spLocks xmlns:a="http://schemas.openxmlformats.org/drawingml/2006/main" noGrp="1"/>
          </p:cNvSpPr>
          <p:nvPr/>
        </p:nvSpPr>
        <p:spPr>
          <a:xfrm xmlns:a="http://schemas.openxmlformats.org/drawingml/2006/main">
            <a:off x="762000" y="4143375"/>
            <a:ext cx="4857750" cy="38100"/>
          </a:xfrm>
          <a:prstGeom xmlns:a="http://schemas.openxmlformats.org/drawingml/2006/main" prst="rect">
            <a:avLst/>
          </a:prstGeom>
          <a:solidFill xmlns:a="http://schemas.openxmlformats.org/drawingml/2006/main">
            <a:srgbClr val="CA7400"/>
          </a:solidFill>
          <a:ln xmlns:a="http://schemas.openxmlformats.org/drawingml/2006/main" w="0">
            <a:noFill/>
          </a:ln>
        </p:spPr>
      </p:sp>
      <p:sp>
        <p:nvSpPr>
          <p:cNvPr id="522" name="">
            <a:extLst xmlns:a="http://schemas.openxmlformats.org/drawingml/2006/main">
              <a:ext uri="{FF2B5EF4-FFF2-40B4-BE49-F238E27FC236}">
                <a16:creationId xmlns:a16="http://schemas.microsoft.com/office/drawing/2014/main" id="{AC693FD6-C8A2-41CE-B186-8328D0CC581E}"/>
              </a:ext>
            </a:extLst>
          </p:cNvPr>
          <p:cNvSpPr>
            <a:spLocks xmlns:a="http://schemas.openxmlformats.org/drawingml/2006/main" noGrp="1"/>
          </p:cNvSpPr>
          <p:nvPr/>
        </p:nvSpPr>
        <p:spPr>
          <a:xfrm xmlns:a="http://schemas.openxmlformats.org/drawingml/2006/main">
            <a:off x="762000" y="4352925"/>
            <a:ext cx="49053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a:solidFill>
                  <a:srgbClr val="CA7400"/>
                </a:solidFill>
                <a:latin typeface="MetaPro-Bold"/>
                <a:ea typeface="MetaPro-Bold"/>
                <a:cs typeface="MetaPro-Bold"/>
              </a:defRPr>
            </a:defPPr>
            <a:lvl1pPr>
              <a:defRPr sz="2325">
                <a:solidFill>
                  <a:srgbClr val="CA7400"/>
                </a:solidFill>
                <a:latin typeface="MetaPro-Bold"/>
                <a:ea typeface="MetaPro-Bold"/>
                <a:cs typeface="MetaPro-Bold"/>
              </a:defRPr>
            </a:lvl1pPr>
            <a:lvl2pPr>
              <a:defRPr sz="2325">
                <a:solidFill>
                  <a:srgbClr val="CA7400"/>
                </a:solidFill>
                <a:latin typeface="MetaPro-Bold"/>
                <a:ea typeface="MetaPro-Bold"/>
                <a:cs typeface="MetaPro-Bold"/>
              </a:defRPr>
            </a:lvl2pPr>
            <a:lvl3pPr>
              <a:defRPr sz="2325">
                <a:solidFill>
                  <a:srgbClr val="CA7400"/>
                </a:solidFill>
                <a:latin typeface="MetaPro-Bold"/>
                <a:ea typeface="MetaPro-Bold"/>
                <a:cs typeface="MetaPro-Bold"/>
              </a:defRPr>
            </a:lvl3pPr>
            <a:lvl4pPr>
              <a:defRPr sz="2325">
                <a:solidFill>
                  <a:srgbClr val="CA7400"/>
                </a:solidFill>
                <a:latin typeface="MetaPro-Bold"/>
                <a:ea typeface="MetaPro-Bold"/>
                <a:cs typeface="MetaPro-Bold"/>
              </a:defRPr>
            </a:lvl4pPr>
            <a:lvl5pPr>
              <a:defRPr sz="2325">
                <a:solidFill>
                  <a:srgbClr val="CA7400"/>
                </a:solidFill>
                <a:latin typeface="MetaPro-Bold"/>
                <a:ea typeface="MetaPro-Bold"/>
                <a:cs typeface="MetaPro-Bold"/>
              </a:defRPr>
            </a:lvl5pPr>
            <a:lvl6pPr>
              <a:defRPr sz="2325">
                <a:solidFill>
                  <a:srgbClr val="CA7400"/>
                </a:solidFill>
                <a:latin typeface="MetaPro-Bold"/>
                <a:ea typeface="MetaPro-Bold"/>
                <a:cs typeface="MetaPro-Bold"/>
              </a:defRPr>
            </a:lvl6pPr>
            <a:lvl7pPr>
              <a:defRPr sz="2325">
                <a:solidFill>
                  <a:srgbClr val="CA7400"/>
                </a:solidFill>
                <a:latin typeface="MetaPro-Bold"/>
                <a:ea typeface="MetaPro-Bold"/>
                <a:cs typeface="MetaPro-Bold"/>
              </a:defRPr>
            </a:lvl7pPr>
            <a:lvl8pPr>
              <a:defRPr sz="2325">
                <a:solidFill>
                  <a:srgbClr val="CA7400"/>
                </a:solidFill>
                <a:latin typeface="MetaPro-Bold"/>
                <a:ea typeface="MetaPro-Bold"/>
                <a:cs typeface="MetaPro-Bold"/>
              </a:defRPr>
            </a:lvl8pPr>
            <a:lvl9pPr>
              <a:defRPr sz="2325">
                <a:solidFill>
                  <a:srgbClr val="CA7400"/>
                </a:solidFill>
                <a:latin typeface="MetaPro-Bold"/>
                <a:ea typeface="MetaPro-Bold"/>
                <a:cs typeface="MetaPro-Bold"/>
              </a:defRPr>
            </a:lvl9pPr>
          </a:lstStyle>
          <a:p xmlns:a="http://schemas.openxmlformats.org/drawingml/2006/main">
            <a:pPr>
              <a:defRPr sz="2325">
                <a:solidFill>
                  <a:srgbClr val="CA7400"/>
                </a:solidFill>
                <a:latin typeface="MetaPro-Bold"/>
                <a:ea typeface="MetaPro-Bold"/>
                <a:cs typeface="MetaPro-Bold"/>
              </a:defRPr>
            </a:pPr>
            <a:r>
              <a:rPr sz="2325">
                <a:solidFill>
                  <a:srgbClr val="CA7400"/>
                </a:solidFill>
                <a:latin typeface="MetaPro-Bold"/>
                <a:ea typeface="MetaPro-Bold"/>
                <a:cs typeface="MetaPro-Bold"/>
              </a:rPr>
              <a:t>Develop Skills</a:t>
            </a:r>
          </a:p>
        </p:txBody>
      </p:sp>
      <p:sp>
        <p:nvSpPr>
          <p:cNvPr id="523" name="">
            <a:extLst xmlns:a="http://schemas.openxmlformats.org/drawingml/2006/main">
              <a:ext uri="{FF2B5EF4-FFF2-40B4-BE49-F238E27FC236}">
                <a16:creationId xmlns:a16="http://schemas.microsoft.com/office/drawing/2014/main" id="{EF986890-61EA-4254-822D-8D8D1C85A0DD}"/>
              </a:ext>
            </a:extLst>
          </p:cNvPr>
          <p:cNvSpPr>
            <a:spLocks xmlns:a="http://schemas.openxmlformats.org/drawingml/2006/main" noGrp="1"/>
          </p:cNvSpPr>
          <p:nvPr/>
        </p:nvSpPr>
        <p:spPr>
          <a:xfrm xmlns:a="http://schemas.openxmlformats.org/drawingml/2006/main">
            <a:off x="762000" y="5191125"/>
            <a:ext cx="4905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a:solidFill>
                  <a:srgbClr val="161616"/>
                </a:solidFill>
                <a:latin typeface="MetaPro-Book"/>
                <a:ea typeface="MetaPro-Book"/>
                <a:cs typeface="MetaPro-Book"/>
              </a:defRPr>
            </a:defPPr>
            <a:lvl1pPr>
              <a:defRPr sz="1950">
                <a:solidFill>
                  <a:srgbClr val="161616"/>
                </a:solidFill>
                <a:latin typeface="MetaPro-Book"/>
                <a:ea typeface="MetaPro-Book"/>
                <a:cs typeface="MetaPro-Book"/>
              </a:defRPr>
            </a:lvl1pPr>
            <a:lvl2pPr>
              <a:defRPr sz="1950">
                <a:solidFill>
                  <a:srgbClr val="161616"/>
                </a:solidFill>
                <a:latin typeface="MetaPro-Book"/>
                <a:ea typeface="MetaPro-Book"/>
                <a:cs typeface="MetaPro-Book"/>
              </a:defRPr>
            </a:lvl2pPr>
            <a:lvl3pPr>
              <a:defRPr sz="1950">
                <a:solidFill>
                  <a:srgbClr val="161616"/>
                </a:solidFill>
                <a:latin typeface="MetaPro-Book"/>
                <a:ea typeface="MetaPro-Book"/>
                <a:cs typeface="MetaPro-Book"/>
              </a:defRPr>
            </a:lvl3pPr>
            <a:lvl4pPr>
              <a:defRPr sz="1950">
                <a:solidFill>
                  <a:srgbClr val="161616"/>
                </a:solidFill>
                <a:latin typeface="MetaPro-Book"/>
                <a:ea typeface="MetaPro-Book"/>
                <a:cs typeface="MetaPro-Book"/>
              </a:defRPr>
            </a:lvl4pPr>
            <a:lvl5pPr>
              <a:defRPr sz="1950">
                <a:solidFill>
                  <a:srgbClr val="161616"/>
                </a:solidFill>
                <a:latin typeface="MetaPro-Book"/>
                <a:ea typeface="MetaPro-Book"/>
                <a:cs typeface="MetaPro-Book"/>
              </a:defRPr>
            </a:lvl5pPr>
            <a:lvl6pPr>
              <a:defRPr sz="1950">
                <a:solidFill>
                  <a:srgbClr val="161616"/>
                </a:solidFill>
                <a:latin typeface="MetaPro-Book"/>
                <a:ea typeface="MetaPro-Book"/>
                <a:cs typeface="MetaPro-Book"/>
              </a:defRPr>
            </a:lvl6pPr>
            <a:lvl7pPr>
              <a:defRPr sz="1950">
                <a:solidFill>
                  <a:srgbClr val="161616"/>
                </a:solidFill>
                <a:latin typeface="MetaPro-Book"/>
                <a:ea typeface="MetaPro-Book"/>
                <a:cs typeface="MetaPro-Book"/>
              </a:defRPr>
            </a:lvl7pPr>
            <a:lvl8pPr>
              <a:defRPr sz="1950">
                <a:solidFill>
                  <a:srgbClr val="161616"/>
                </a:solidFill>
                <a:latin typeface="MetaPro-Book"/>
                <a:ea typeface="MetaPro-Book"/>
                <a:cs typeface="MetaPro-Book"/>
              </a:defRPr>
            </a:lvl8pPr>
            <a:lvl9pPr>
              <a:defRPr sz="1950">
                <a:solidFill>
                  <a:srgbClr val="161616"/>
                </a:solidFill>
                <a:latin typeface="MetaPro-Book"/>
                <a:ea typeface="MetaPro-Book"/>
                <a:cs typeface="MetaPro-Book"/>
              </a:defRPr>
            </a:lvl9pPr>
          </a:lstStyle>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action</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support or resource</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date and evidence of progress</a:t>
            </a:r>
          </a:p>
        </p:txBody>
      </p:sp>
      <p:sp>
        <p:nvSpPr>
          <p:cNvPr id="524" name="">
            <a:extLst xmlns:a="http://schemas.openxmlformats.org/drawingml/2006/main">
              <a:ext uri="{FF2B5EF4-FFF2-40B4-BE49-F238E27FC236}">
                <a16:creationId xmlns:a16="http://schemas.microsoft.com/office/drawing/2014/main" id="{B8D8D59E-403F-446F-8AA6-3FBA00B152DD}"/>
              </a:ext>
            </a:extLst>
          </p:cNvPr>
          <p:cNvSpPr>
            <a:spLocks xmlns:a="http://schemas.openxmlformats.org/drawingml/2006/main" noGrp="1"/>
          </p:cNvSpPr>
          <p:nvPr/>
        </p:nvSpPr>
        <p:spPr>
          <a:xfrm xmlns:a="http://schemas.openxmlformats.org/drawingml/2006/main">
            <a:off x="6477000" y="4143375"/>
            <a:ext cx="4857750" cy="38100"/>
          </a:xfrm>
          <a:prstGeom xmlns:a="http://schemas.openxmlformats.org/drawingml/2006/main" prst="rect">
            <a:avLst/>
          </a:prstGeom>
          <a:solidFill xmlns:a="http://schemas.openxmlformats.org/drawingml/2006/main">
            <a:srgbClr val="CC0033"/>
          </a:solidFill>
          <a:ln xmlns:a="http://schemas.openxmlformats.org/drawingml/2006/main" w="0">
            <a:noFill/>
          </a:ln>
        </p:spPr>
      </p:sp>
      <p:sp>
        <p:nvSpPr>
          <p:cNvPr id="525" name="">
            <a:extLst xmlns:a="http://schemas.openxmlformats.org/drawingml/2006/main">
              <a:ext uri="{FF2B5EF4-FFF2-40B4-BE49-F238E27FC236}">
                <a16:creationId xmlns:a16="http://schemas.microsoft.com/office/drawing/2014/main" id="{BE7B4D7A-F270-4F80-8325-F0670B239493}"/>
              </a:ext>
            </a:extLst>
          </p:cNvPr>
          <p:cNvSpPr>
            <a:spLocks xmlns:a="http://schemas.openxmlformats.org/drawingml/2006/main" noGrp="1"/>
          </p:cNvSpPr>
          <p:nvPr/>
        </p:nvSpPr>
        <p:spPr>
          <a:xfrm xmlns:a="http://schemas.openxmlformats.org/drawingml/2006/main">
            <a:off x="6477000" y="4352925"/>
            <a:ext cx="49053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a:solidFill>
                  <a:srgbClr val="CC0033"/>
                </a:solidFill>
                <a:latin typeface="MetaPro-Bold"/>
                <a:ea typeface="MetaPro-Bold"/>
                <a:cs typeface="MetaPro-Bold"/>
              </a:defRPr>
            </a:defPPr>
            <a:lvl1pPr>
              <a:defRPr sz="2325">
                <a:solidFill>
                  <a:srgbClr val="CC0033"/>
                </a:solidFill>
                <a:latin typeface="MetaPro-Bold"/>
                <a:ea typeface="MetaPro-Bold"/>
                <a:cs typeface="MetaPro-Bold"/>
              </a:defRPr>
            </a:lvl1pPr>
            <a:lvl2pPr>
              <a:defRPr sz="2325">
                <a:solidFill>
                  <a:srgbClr val="CC0033"/>
                </a:solidFill>
                <a:latin typeface="MetaPro-Bold"/>
                <a:ea typeface="MetaPro-Bold"/>
                <a:cs typeface="MetaPro-Bold"/>
              </a:defRPr>
            </a:lvl2pPr>
            <a:lvl3pPr>
              <a:defRPr sz="2325">
                <a:solidFill>
                  <a:srgbClr val="CC0033"/>
                </a:solidFill>
                <a:latin typeface="MetaPro-Bold"/>
                <a:ea typeface="MetaPro-Bold"/>
                <a:cs typeface="MetaPro-Bold"/>
              </a:defRPr>
            </a:lvl3pPr>
            <a:lvl4pPr>
              <a:defRPr sz="2325">
                <a:solidFill>
                  <a:srgbClr val="CC0033"/>
                </a:solidFill>
                <a:latin typeface="MetaPro-Bold"/>
                <a:ea typeface="MetaPro-Bold"/>
                <a:cs typeface="MetaPro-Bold"/>
              </a:defRPr>
            </a:lvl4pPr>
            <a:lvl5pPr>
              <a:defRPr sz="2325">
                <a:solidFill>
                  <a:srgbClr val="CC0033"/>
                </a:solidFill>
                <a:latin typeface="MetaPro-Bold"/>
                <a:ea typeface="MetaPro-Bold"/>
                <a:cs typeface="MetaPro-Bold"/>
              </a:defRPr>
            </a:lvl5pPr>
            <a:lvl6pPr>
              <a:defRPr sz="2325">
                <a:solidFill>
                  <a:srgbClr val="CC0033"/>
                </a:solidFill>
                <a:latin typeface="MetaPro-Bold"/>
                <a:ea typeface="MetaPro-Bold"/>
                <a:cs typeface="MetaPro-Bold"/>
              </a:defRPr>
            </a:lvl6pPr>
            <a:lvl7pPr>
              <a:defRPr sz="2325">
                <a:solidFill>
                  <a:srgbClr val="CC0033"/>
                </a:solidFill>
                <a:latin typeface="MetaPro-Bold"/>
                <a:ea typeface="MetaPro-Bold"/>
                <a:cs typeface="MetaPro-Bold"/>
              </a:defRPr>
            </a:lvl7pPr>
            <a:lvl8pPr>
              <a:defRPr sz="2325">
                <a:solidFill>
                  <a:srgbClr val="CC0033"/>
                </a:solidFill>
                <a:latin typeface="MetaPro-Bold"/>
                <a:ea typeface="MetaPro-Bold"/>
                <a:cs typeface="MetaPro-Bold"/>
              </a:defRPr>
            </a:lvl8pPr>
            <a:lvl9pPr>
              <a:defRPr sz="2325">
                <a:solidFill>
                  <a:srgbClr val="CC0033"/>
                </a:solidFill>
                <a:latin typeface="MetaPro-Bold"/>
                <a:ea typeface="MetaPro-Bold"/>
                <a:cs typeface="MetaPro-Bold"/>
              </a:defRPr>
            </a:lvl9pPr>
          </a:lstStyle>
          <a:p xmlns:a="http://schemas.openxmlformats.org/drawingml/2006/main">
            <a:pPr>
              <a:defRPr sz="2325">
                <a:solidFill>
                  <a:srgbClr val="CC0033"/>
                </a:solidFill>
                <a:latin typeface="MetaPro-Bold"/>
                <a:ea typeface="MetaPro-Bold"/>
                <a:cs typeface="MetaPro-Bold"/>
              </a:defRPr>
            </a:pPr>
            <a:r>
              <a:rPr sz="2325">
                <a:solidFill>
                  <a:srgbClr val="CC0033"/>
                </a:solidFill>
                <a:latin typeface="MetaPro-Bold"/>
                <a:ea typeface="MetaPro-Bold"/>
                <a:cs typeface="MetaPro-Bold"/>
              </a:rPr>
              <a:t>Pursue Your Goals</a:t>
            </a:r>
          </a:p>
        </p:txBody>
      </p:sp>
      <p:sp>
        <p:nvSpPr>
          <p:cNvPr id="526" name="">
            <a:extLst xmlns:a="http://schemas.openxmlformats.org/drawingml/2006/main">
              <a:ext uri="{FF2B5EF4-FFF2-40B4-BE49-F238E27FC236}">
                <a16:creationId xmlns:a16="http://schemas.microsoft.com/office/drawing/2014/main" id="{1D85FA4B-F769-4EF7-ACCC-BD409BE51B1F}"/>
              </a:ext>
            </a:extLst>
          </p:cNvPr>
          <p:cNvSpPr>
            <a:spLocks xmlns:a="http://schemas.openxmlformats.org/drawingml/2006/main" noGrp="1"/>
          </p:cNvSpPr>
          <p:nvPr/>
        </p:nvSpPr>
        <p:spPr>
          <a:xfrm xmlns:a="http://schemas.openxmlformats.org/drawingml/2006/main">
            <a:off x="6477000" y="5191125"/>
            <a:ext cx="4905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a:solidFill>
                  <a:srgbClr val="161616"/>
                </a:solidFill>
                <a:latin typeface="MetaPro-Book"/>
                <a:ea typeface="MetaPro-Book"/>
                <a:cs typeface="MetaPro-Book"/>
              </a:defRPr>
            </a:defPPr>
            <a:lvl1pPr>
              <a:defRPr sz="1950">
                <a:solidFill>
                  <a:srgbClr val="161616"/>
                </a:solidFill>
                <a:latin typeface="MetaPro-Book"/>
                <a:ea typeface="MetaPro-Book"/>
                <a:cs typeface="MetaPro-Book"/>
              </a:defRPr>
            </a:lvl1pPr>
            <a:lvl2pPr>
              <a:defRPr sz="1950">
                <a:solidFill>
                  <a:srgbClr val="161616"/>
                </a:solidFill>
                <a:latin typeface="MetaPro-Book"/>
                <a:ea typeface="MetaPro-Book"/>
                <a:cs typeface="MetaPro-Book"/>
              </a:defRPr>
            </a:lvl2pPr>
            <a:lvl3pPr>
              <a:defRPr sz="1950">
                <a:solidFill>
                  <a:srgbClr val="161616"/>
                </a:solidFill>
                <a:latin typeface="MetaPro-Book"/>
                <a:ea typeface="MetaPro-Book"/>
                <a:cs typeface="MetaPro-Book"/>
              </a:defRPr>
            </a:lvl3pPr>
            <a:lvl4pPr>
              <a:defRPr sz="1950">
                <a:solidFill>
                  <a:srgbClr val="161616"/>
                </a:solidFill>
                <a:latin typeface="MetaPro-Book"/>
                <a:ea typeface="MetaPro-Book"/>
                <a:cs typeface="MetaPro-Book"/>
              </a:defRPr>
            </a:lvl4pPr>
            <a:lvl5pPr>
              <a:defRPr sz="1950">
                <a:solidFill>
                  <a:srgbClr val="161616"/>
                </a:solidFill>
                <a:latin typeface="MetaPro-Book"/>
                <a:ea typeface="MetaPro-Book"/>
                <a:cs typeface="MetaPro-Book"/>
              </a:defRPr>
            </a:lvl5pPr>
            <a:lvl6pPr>
              <a:defRPr sz="1950">
                <a:solidFill>
                  <a:srgbClr val="161616"/>
                </a:solidFill>
                <a:latin typeface="MetaPro-Book"/>
                <a:ea typeface="MetaPro-Book"/>
                <a:cs typeface="MetaPro-Book"/>
              </a:defRPr>
            </a:lvl6pPr>
            <a:lvl7pPr>
              <a:defRPr sz="1950">
                <a:solidFill>
                  <a:srgbClr val="161616"/>
                </a:solidFill>
                <a:latin typeface="MetaPro-Book"/>
                <a:ea typeface="MetaPro-Book"/>
                <a:cs typeface="MetaPro-Book"/>
              </a:defRPr>
            </a:lvl7pPr>
            <a:lvl8pPr>
              <a:defRPr sz="1950">
                <a:solidFill>
                  <a:srgbClr val="161616"/>
                </a:solidFill>
                <a:latin typeface="MetaPro-Book"/>
                <a:ea typeface="MetaPro-Book"/>
                <a:cs typeface="MetaPro-Book"/>
              </a:defRPr>
            </a:lvl8pPr>
            <a:lvl9pPr>
              <a:defRPr sz="1950">
                <a:solidFill>
                  <a:srgbClr val="161616"/>
                </a:solidFill>
                <a:latin typeface="MetaPro-Book"/>
                <a:ea typeface="MetaPro-Book"/>
                <a:cs typeface="MetaPro-Book"/>
              </a:defRPr>
            </a:lvl9pPr>
          </a:lstStyle>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action</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support or resource</a:t>
            </a:r>
          </a:p>
          <a:p xmlns:a="http://schemas.openxmlformats.org/drawingml/2006/main">
            <a:pPr>
              <a:defRPr sz="1950">
                <a:solidFill>
                  <a:srgbClr val="161616"/>
                </a:solidFill>
                <a:latin typeface="MetaPro-Book"/>
                <a:ea typeface="MetaPro-Book"/>
                <a:cs typeface="MetaPro-Book"/>
              </a:defRPr>
            </a:pPr>
            <a:r>
              <a:rPr sz="1950">
                <a:solidFill>
                  <a:srgbClr val="161616"/>
                </a:solidFill>
                <a:latin typeface="MetaPro-Book"/>
                <a:ea typeface="MetaPro-Book"/>
                <a:cs typeface="MetaPro-Book"/>
              </a:rPr>
              <a:t>My date and evidence of progress</a:t>
            </a:r>
          </a:p>
        </p:txBody>
      </p:sp>
      <p:sp>
        <p:nvSpPr>
          <p:cNvPr id="527" name="">
            <a:extLst xmlns:a="http://schemas.openxmlformats.org/drawingml/2006/main">
              <a:ext uri="{FF2B5EF4-FFF2-40B4-BE49-F238E27FC236}">
                <a16:creationId xmlns:a16="http://schemas.microsoft.com/office/drawing/2014/main" id="{95116847-80AD-459A-A532-8FCBA3452A2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35047374"/>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7E810804-BC00-4A26-8FBD-8BDF3E0B595C}"/>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B8B098C1-CF6C-467E-8AFC-7A65CB206A1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E3CFFC2-1BDB-456A-B4CD-623F1BEB1BA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plan for every phase</a:t>
            </a:r>
          </a:p>
        </p:txBody>
      </p:sp>
      <p:sp>
        <p:nvSpPr>
          <p:cNvPr id="18" name="Object 18">
            <a:extLst xmlns:a="http://schemas.openxmlformats.org/drawingml/2006/main">
              <a:ext uri="{FF2B5EF4-FFF2-40B4-BE49-F238E27FC236}">
                <a16:creationId xmlns:a16="http://schemas.microsoft.com/office/drawing/2014/main" id="{A3F58C6D-A0CE-4177-94FB-E21378128F01}"/>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ONE ACTION</a:t>
            </a:r>
          </a:p>
        </p:txBody>
      </p:sp>
      <p:sp>
        <p:nvSpPr>
          <p:cNvPr id="19" name="Object 19">
            <a:extLst xmlns:a="http://schemas.openxmlformats.org/drawingml/2006/main">
              <a:ext uri="{FF2B5EF4-FFF2-40B4-BE49-F238E27FC236}">
                <a16:creationId xmlns:a16="http://schemas.microsoft.com/office/drawing/2014/main" id="{FFF9CE14-BE29-4793-9D6D-229700C58AA9}"/>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will you investigate, practice, or prepare?</a:t>
            </a:r>
          </a:p>
        </p:txBody>
      </p:sp>
      <p:sp>
        <p:nvSpPr>
          <p:cNvPr id="20" name="Object 20">
            <a:extLst xmlns:a="http://schemas.openxmlformats.org/drawingml/2006/main">
              <a:ext uri="{FF2B5EF4-FFF2-40B4-BE49-F238E27FC236}">
                <a16:creationId xmlns:a16="http://schemas.microsoft.com/office/drawing/2014/main" id="{92DD34B9-B1E6-40A6-B824-D43A083A36A5}"/>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ONE SUPPORT</a:t>
            </a:r>
          </a:p>
        </p:txBody>
      </p:sp>
      <p:sp>
        <p:nvSpPr>
          <p:cNvPr id="21" name="Object 21">
            <a:extLst xmlns:a="http://schemas.openxmlformats.org/drawingml/2006/main">
              <a:ext uri="{FF2B5EF4-FFF2-40B4-BE49-F238E27FC236}">
                <a16:creationId xmlns:a16="http://schemas.microsoft.com/office/drawing/2014/main" id="{D49551A2-2742-4497-8C4D-8023BE56AD69}"/>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CES resource, campus experience, or person can help?</a:t>
            </a:r>
          </a:p>
        </p:txBody>
      </p:sp>
      <p:sp>
        <p:nvSpPr>
          <p:cNvPr id="22" name="Object 22">
            <a:extLst xmlns:a="http://schemas.openxmlformats.org/drawingml/2006/main">
              <a:ext uri="{FF2B5EF4-FFF2-40B4-BE49-F238E27FC236}">
                <a16:creationId xmlns:a16="http://schemas.microsoft.com/office/drawing/2014/main" id="{110F1AB7-45F6-4BC7-B3D3-0F3E848D3D2C}"/>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ONE CHECK</a:t>
            </a:r>
          </a:p>
        </p:txBody>
      </p:sp>
      <p:sp>
        <p:nvSpPr>
          <p:cNvPr id="23" name="Object 23">
            <a:extLst xmlns:a="http://schemas.openxmlformats.org/drawingml/2006/main">
              <a:ext uri="{FF2B5EF4-FFF2-40B4-BE49-F238E27FC236}">
                <a16:creationId xmlns:a16="http://schemas.microsoft.com/office/drawing/2014/main" id="{A88B9B3F-5778-4D23-9372-D5198793EF70}"/>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When will you act? What evidence will show progress?</a:t>
            </a:r>
          </a:p>
        </p:txBody>
      </p:sp>
      <p:sp>
        <p:nvSpPr>
          <p:cNvPr id="712" name="Object 17">
            <a:extLst xmlns:a="http://schemas.openxmlformats.org/drawingml/2006/main">
              <a:ext uri="{FF2B5EF4-FFF2-40B4-BE49-F238E27FC236}">
                <a16:creationId xmlns:a16="http://schemas.microsoft.com/office/drawing/2014/main" id="{EE7B982E-D239-4653-B91E-A3A89FB3DAD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787418E8-667A-4DE8-BAA2-C9FA9612BE48}"/>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BC831096-213E-4FE6-ACB4-6E6EA7B0DFB9}"/>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E1654D1C-B3D7-45AE-8B21-826FCDE78D30}"/>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Plan across all four phases. Choose one action to begin this week.</a:t>
            </a:r>
          </a:p>
        </p:txBody>
      </p:sp>
      <p:sp>
        <p:nvSpPr>
          <p:cNvPr id="716" name="">
            <a:extLst xmlns:a="http://schemas.openxmlformats.org/drawingml/2006/main">
              <a:ext uri="{FF2B5EF4-FFF2-40B4-BE49-F238E27FC236}">
                <a16:creationId xmlns:a16="http://schemas.microsoft.com/office/drawing/2014/main" id="{A74A866E-E6B3-41F2-AB67-CAA2CFE6DE2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1985092479"/>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B1020E2D-70D0-42C4-AF12-85CDE82350C2}"/>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FF5C1EDD-80E7-4CDB-A1BB-3AC0E37F7FA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B8EE9C81-D95F-4A24-AD1C-25707626DEB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roadmap can change</a:t>
            </a:r>
          </a:p>
        </p:txBody>
      </p:sp>
      <p:sp>
        <p:nvSpPr>
          <p:cNvPr id="18" name="Object 18">
            <a:extLst xmlns:a="http://schemas.openxmlformats.org/drawingml/2006/main">
              <a:ext uri="{FF2B5EF4-FFF2-40B4-BE49-F238E27FC236}">
                <a16:creationId xmlns:a16="http://schemas.microsoft.com/office/drawing/2014/main" id="{1CE461B9-2A58-44CF-8454-387F6742F880}"/>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INITIAL IDEA</a:t>
            </a:r>
          </a:p>
        </p:txBody>
      </p:sp>
      <p:sp>
        <p:nvSpPr>
          <p:cNvPr id="19" name="Object 19">
            <a:extLst xmlns:a="http://schemas.openxmlformats.org/drawingml/2006/main">
              <a:ext uri="{FF2B5EF4-FFF2-40B4-BE49-F238E27FC236}">
                <a16:creationId xmlns:a16="http://schemas.microsoft.com/office/drawing/2014/main" id="{F012D987-6B1F-4C7D-9E39-68567475B123}"/>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want a finance major because I am curious about investment banking.”</a:t>
            </a:r>
          </a:p>
        </p:txBody>
      </p:sp>
      <p:sp>
        <p:nvSpPr>
          <p:cNvPr id="20" name="Object 20">
            <a:extLst xmlns:a="http://schemas.openxmlformats.org/drawingml/2006/main">
              <a:ext uri="{FF2B5EF4-FFF2-40B4-BE49-F238E27FC236}">
                <a16:creationId xmlns:a16="http://schemas.microsoft.com/office/drawing/2014/main" id="{C913BC0F-AE58-4D75-9825-78528F73E509}"/>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assumptions need checking?</a:t>
            </a:r>
          </a:p>
        </p:txBody>
      </p:sp>
      <p:sp>
        <p:nvSpPr>
          <p:cNvPr id="21" name="Object 21">
            <a:extLst xmlns:a="http://schemas.openxmlformats.org/drawingml/2006/main">
              <a:ext uri="{FF2B5EF4-FFF2-40B4-BE49-F238E27FC236}">
                <a16:creationId xmlns:a16="http://schemas.microsoft.com/office/drawing/2014/main" id="{AD2D1AC7-4D3E-47AD-B292-514D34A6B363}"/>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NEXT INVESTIGATION</a:t>
            </a:r>
          </a:p>
        </p:txBody>
      </p:sp>
      <p:sp>
        <p:nvSpPr>
          <p:cNvPr id="22" name="Object 22">
            <a:extLst xmlns:a="http://schemas.openxmlformats.org/drawingml/2006/main">
              <a:ext uri="{FF2B5EF4-FFF2-40B4-BE49-F238E27FC236}">
                <a16:creationId xmlns:a16="http://schemas.microsoft.com/office/drawing/2014/main" id="{85830F73-3879-4CD7-8933-838325A6DCF9}"/>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will compare finance and economics pathways and talk with an advisor.”</a:t>
            </a:r>
          </a:p>
        </p:txBody>
      </p:sp>
      <p:sp>
        <p:nvSpPr>
          <p:cNvPr id="23" name="Object 23">
            <a:extLst xmlns:a="http://schemas.openxmlformats.org/drawingml/2006/main">
              <a:ext uri="{FF2B5EF4-FFF2-40B4-BE49-F238E27FC236}">
                <a16:creationId xmlns:a16="http://schemas.microsoft.com/office/drawing/2014/main" id="{A69E06E6-8018-497C-A9D3-3B2C60DC62B7}"/>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New information can reshape the route.</a:t>
            </a:r>
          </a:p>
        </p:txBody>
      </p:sp>
      <p:sp>
        <p:nvSpPr>
          <p:cNvPr id="513" name="">
            <a:extLst xmlns:a="http://schemas.openxmlformats.org/drawingml/2006/main">
              <a:ext uri="{FF2B5EF4-FFF2-40B4-BE49-F238E27FC236}">
                <a16:creationId xmlns:a16="http://schemas.microsoft.com/office/drawing/2014/main" id="{C211649B-67AB-40CF-B6B2-B10BF8AFAC3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42733652"/>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8D77B4E3-0F3E-4E42-9C40-D9F433583C7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E581985F-5D81-4BA4-BD48-257588015CB2}"/>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partner check</a:t>
            </a:r>
          </a:p>
        </p:txBody>
      </p:sp>
      <p:sp>
        <p:nvSpPr>
          <p:cNvPr id="20" name="Object 20">
            <a:extLst xmlns:a="http://schemas.openxmlformats.org/drawingml/2006/main">
              <a:ext uri="{FF2B5EF4-FFF2-40B4-BE49-F238E27FC236}">
                <a16:creationId xmlns:a16="http://schemas.microsoft.com/office/drawing/2014/main" id="{E0689C52-4834-4C9D-B871-C0DC602C9597}"/>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CONNECTION</a:t>
            </a:r>
          </a:p>
        </p:txBody>
      </p:sp>
      <p:sp>
        <p:nvSpPr>
          <p:cNvPr id="21" name="Object 21">
            <a:extLst xmlns:a="http://schemas.openxmlformats.org/drawingml/2006/main">
              <a:ext uri="{FF2B5EF4-FFF2-40B4-BE49-F238E27FC236}">
                <a16:creationId xmlns:a16="http://schemas.microsoft.com/office/drawing/2014/main" id="{D7678325-976A-4F99-A1A1-4A974A96B5FF}"/>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Does each action address the question in that phase?</a:t>
            </a:r>
          </a:p>
        </p:txBody>
      </p:sp>
      <p:sp>
        <p:nvSpPr>
          <p:cNvPr id="22" name="Object 22">
            <a:extLst xmlns:a="http://schemas.openxmlformats.org/drawingml/2006/main">
              <a:ext uri="{FF2B5EF4-FFF2-40B4-BE49-F238E27FC236}">
                <a16:creationId xmlns:a16="http://schemas.microsoft.com/office/drawing/2014/main" id="{99F02BF8-AA55-491D-831E-9DBC934D234E}"/>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SUPPORT</a:t>
            </a:r>
          </a:p>
        </p:txBody>
      </p:sp>
      <p:sp>
        <p:nvSpPr>
          <p:cNvPr id="23" name="Object 23">
            <a:extLst xmlns:a="http://schemas.openxmlformats.org/drawingml/2006/main">
              <a:ext uri="{FF2B5EF4-FFF2-40B4-BE49-F238E27FC236}">
                <a16:creationId xmlns:a16="http://schemas.microsoft.com/office/drawing/2014/main" id="{7F1227F9-65DF-4748-8E57-CB5F38ED6F1C}"/>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Is the resource or person a useful match?</a:t>
            </a:r>
          </a:p>
        </p:txBody>
      </p:sp>
      <p:sp>
        <p:nvSpPr>
          <p:cNvPr id="24" name="Object 24">
            <a:extLst xmlns:a="http://schemas.openxmlformats.org/drawingml/2006/main">
              <a:ext uri="{FF2B5EF4-FFF2-40B4-BE49-F238E27FC236}">
                <a16:creationId xmlns:a16="http://schemas.microsoft.com/office/drawing/2014/main" id="{B0864A99-F382-4DBB-92D0-7541973AA99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REVISION</a:t>
            </a:r>
          </a:p>
        </p:txBody>
      </p:sp>
      <p:sp>
        <p:nvSpPr>
          <p:cNvPr id="25" name="Object 25">
            <a:extLst xmlns:a="http://schemas.openxmlformats.org/drawingml/2006/main">
              <a:ext uri="{FF2B5EF4-FFF2-40B4-BE49-F238E27FC236}">
                <a16:creationId xmlns:a16="http://schemas.microsoft.com/office/drawing/2014/main" id="{B0780132-D35F-4DF8-A381-DB44EF22A5F5}"/>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changes if interests, circumstances, or opportunities shift?</a:t>
            </a:r>
          </a:p>
        </p:txBody>
      </p:sp>
      <p:pic>
        <p:nvPicPr>
          <p:cNvPr id="513" name="">
            <a:extLst xmlns:a="http://schemas.openxmlformats.org/drawingml/2006/main">
              <a:ext uri="{FF2B5EF4-FFF2-40B4-BE49-F238E27FC236}">
                <a16:creationId xmlns:a16="http://schemas.microsoft.com/office/drawing/2014/main" id="{D0930D05-E7EF-4368-8107-CA0C2F8C49F1}"/>
              </a:ext>
            </a:extLst>
          </p:cNvPr>
          <p:cNvPicPr>
            <a:picLocks xmlns:a="http://schemas.openxmlformats.org/drawingml/2006/main" noChangeAspect="1"/>
          </p:cNvPicPr>
          <p:nvPr/>
        </p:nvPicPr>
        <p:blipFill>
          <a:blip xmlns:r="http://schemas.openxmlformats.org/officeDocument/2006/relationships" xmlns:a="http://schemas.openxmlformats.org/drawingml/2006/main" r:embed="R13ac47aaafbe474f"/>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F3D62171-672C-411A-8264-1A8E834CF57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1284616902"/>
      </p:ext>
    </p:extLst>
  </p:cSld>
</p:sld>
</file>

<file path=ppt/slides/slide15.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DC4D5872-57E9-42CF-AFC3-2E75FFF44193}"/>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first step</a:t>
            </a:r>
          </a:p>
        </p:txBody>
      </p:sp>
      <p:sp>
        <p:nvSpPr>
          <p:cNvPr id="7" name="">
            <a:extLst xmlns:a="http://schemas.openxmlformats.org/drawingml/2006/main">
              <a:ext uri="{FF2B5EF4-FFF2-40B4-BE49-F238E27FC236}">
                <a16:creationId xmlns:a16="http://schemas.microsoft.com/office/drawing/2014/main" id="{2CFD42F1-3A3B-4B7F-BC3C-19B0B8E66E01}"/>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One action you will take this week. One resource or person who can help. One date to check what you learned.</a:t>
            </a:r>
          </a:p>
        </p:txBody>
      </p:sp>
      <p:sp>
        <p:nvSpPr>
          <p:cNvPr id="8" name="">
            <a:extLst xmlns:a="http://schemas.openxmlformats.org/drawingml/2006/main">
              <a:ext uri="{FF2B5EF4-FFF2-40B4-BE49-F238E27FC236}">
                <a16:creationId xmlns:a16="http://schemas.microsoft.com/office/drawing/2014/main" id="{52DBB5A3-85A2-410F-B094-20BB6B1168D7}"/>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Share your commitment. Keep your roadmap and revisit it as you grow.</a:t>
            </a:r>
          </a:p>
        </p:txBody>
      </p:sp>
    </p:spTree>
    <p:extLst>
      <p:ext uri="{BB962C8B-B14F-4D97-AF65-F5344CB8AC3E}">
        <p14:creationId xmlns:p14="http://schemas.microsoft.com/office/powerpoint/2010/main" val="11394194"/>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60B528C8-11E2-484A-9BA9-F71C1ECAF540}"/>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73D34FE0-0F7E-478D-84C8-C7A39F26325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Keep building your career journey</a:t>
            </a:r>
          </a:p>
        </p:txBody>
      </p:sp>
      <p:sp>
        <p:nvSpPr>
          <p:cNvPr id="515" name="">
            <a:extLst xmlns:a="http://schemas.openxmlformats.org/drawingml/2006/main">
              <a:ext uri="{FF2B5EF4-FFF2-40B4-BE49-F238E27FC236}">
                <a16:creationId xmlns:a16="http://schemas.microsoft.com/office/drawing/2014/main" id="{D58506BC-E9DC-4204-AB51-FA0E031960E8}"/>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51003880-45BD-4D10-8F21-3103E9A01DAB}"/>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c3d942e9e475444f"/>
              </a:rPr>
              <a:t>CES student resources</a:t>
            </a:r>
          </a:p>
        </p:txBody>
      </p:sp>
      <p:sp>
        <p:nvSpPr>
          <p:cNvPr id="517" name="">
            <a:extLst xmlns:a="http://schemas.openxmlformats.org/drawingml/2006/main">
              <a:ext uri="{FF2B5EF4-FFF2-40B4-BE49-F238E27FC236}">
                <a16:creationId xmlns:a16="http://schemas.microsoft.com/office/drawing/2014/main" id="{45E5E568-4C0C-4BCE-BD12-C39AC6E0A3DE}"/>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a:t>
            </a:r>
          </a:p>
        </p:txBody>
      </p:sp>
      <p:sp>
        <p:nvSpPr>
          <p:cNvPr id="518" name="">
            <a:extLst xmlns:a="http://schemas.openxmlformats.org/drawingml/2006/main">
              <a:ext uri="{FF2B5EF4-FFF2-40B4-BE49-F238E27FC236}">
                <a16:creationId xmlns:a16="http://schemas.microsoft.com/office/drawing/2014/main" id="{25D567BF-25A3-4AE8-B8C2-F945AE2CA82F}"/>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50076849-0AC0-4194-8228-BCA340C09FEC}"/>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5d9bbf0effa7461b"/>
              </a:rPr>
              <a:t>Online tools and resources</a:t>
            </a:r>
          </a:p>
        </p:txBody>
      </p:sp>
      <p:sp>
        <p:nvSpPr>
          <p:cNvPr id="520" name="">
            <a:extLst xmlns:a="http://schemas.openxmlformats.org/drawingml/2006/main">
              <a:ext uri="{FF2B5EF4-FFF2-40B4-BE49-F238E27FC236}">
                <a16:creationId xmlns:a16="http://schemas.microsoft.com/office/drawing/2014/main" id="{DA1A0746-59A4-4788-AC37-0C70F8D0D9B8}"/>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careers.rutgers.edu/students-and-alumni/onlinetools</a:t>
            </a:r>
          </a:p>
        </p:txBody>
      </p:sp>
      <p:sp>
        <p:nvSpPr>
          <p:cNvPr id="521" name="">
            <a:extLst xmlns:a="http://schemas.openxmlformats.org/drawingml/2006/main">
              <a:ext uri="{FF2B5EF4-FFF2-40B4-BE49-F238E27FC236}">
                <a16:creationId xmlns:a16="http://schemas.microsoft.com/office/drawing/2014/main" id="{2B9512E9-9B81-44AC-A516-7D1A7557F3C8}"/>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455866A1-FF8F-4BF7-92C2-A4EFB01519D7}"/>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f582d22c9cd945b9"/>
              </a:rPr>
              <a:t>Career &amp; Internship Guide</a:t>
            </a:r>
          </a:p>
        </p:txBody>
      </p:sp>
      <p:sp>
        <p:nvSpPr>
          <p:cNvPr id="523" name="">
            <a:extLst xmlns:a="http://schemas.openxmlformats.org/drawingml/2006/main">
              <a:ext uri="{FF2B5EF4-FFF2-40B4-BE49-F238E27FC236}">
                <a16:creationId xmlns:a16="http://schemas.microsoft.com/office/drawing/2014/main" id="{125104A3-7934-4636-AA06-7D920A5F8EF2}"/>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4" name="">
            <a:extLst xmlns:a="http://schemas.openxmlformats.org/drawingml/2006/main">
              <a:ext uri="{FF2B5EF4-FFF2-40B4-BE49-F238E27FC236}">
                <a16:creationId xmlns:a16="http://schemas.microsoft.com/office/drawing/2014/main" id="{1B97D1A0-FFE1-4E57-A9BC-3F3EBAEDC2D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35047374"/>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2026-11-02T03:53:47.1380000Z</dcterms:created>
  <dcterms:modified xsi:type="dcterms:W3CDTF">2026-11-02T03:53:47.1380000Z</dcterms:modified>
</coreProperties>
</file>